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59" r:id="rId4"/>
    <p:sldId id="260" r:id="rId5"/>
    <p:sldId id="261" r:id="rId6"/>
    <p:sldId id="262" r:id="rId7"/>
  </p:sldIdLst>
  <p:sldSz cx="9144000" cy="6858000" type="screen4x3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Souvenir Lt BT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6600"/>
    <a:srgbClr val="FF9999"/>
    <a:srgbClr val="FF0000"/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r>
              <a:rPr lang="en-US"/>
              <a:t>THE RIGHT COMBINATION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r>
              <a:rPr lang="en-US"/>
              <a:t>Richie Thetford (6/8/03)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fld id="{9E395892-ABF8-4217-8CA6-C56E464753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64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/>
              <a:t>THE RIGHT COMBINATION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2025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3213"/>
            <a:ext cx="40259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/>
              <a:t>Richie Thetford (6/8/03)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3213"/>
            <a:ext cx="40259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2504C46-6A05-4EA2-8BF9-DA46DDD19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2271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RIGHT COMBINATION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 (6/8/03)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99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RIGHT COMBINATION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 (6/8/03)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1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RIGHT COMBINATION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 (6/8/03)</a:t>
            </a: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40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RIGHT COMBINATION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 (6/8/03)</a:t>
            </a: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0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RIGHT COMBINATION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 (6/8/03)</a:t>
            </a: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49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RIGHT COMBINATION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 (6/8/03)</a:t>
            </a: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7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17900-42A6-48B3-9DFC-B88807F6A7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10FEB-44DA-41A2-AA3C-B50B1E97C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50D02-3835-4D64-8D42-0B0A5E6EF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FC8C7-BCDD-4E12-ABCB-DA60060E9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374E1-600A-4E37-879E-A4106918C1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19965-7320-49A1-BE5A-80FB8DBE5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CBA63-DC47-4928-BDC0-BD46EC0B9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49BC5-CEF8-4C3B-8E9C-35DD3C2415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626B4-6006-4A06-891C-C456428B9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74C3D-0CEE-4EEC-A030-026032BB3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8E192-5952-49A4-B860-0ADA81173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FCD59ED-D939-475F-9784-A7E1FCC86B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_thin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455560"/>
            <a:ext cx="6781800" cy="5564241"/>
          </a:xfrm>
          <a:prstGeom prst="rect">
            <a:avLst/>
          </a:prstGeom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438400" y="2286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+mn-lt"/>
              </a:rPr>
              <a:t>The </a:t>
            </a:r>
            <a:r>
              <a:rPr lang="en-US" sz="3200" b="1" dirty="0">
                <a:solidFill>
                  <a:srgbClr val="006600"/>
                </a:solidFill>
                <a:latin typeface="Arial Black" pitchFamily="34" charset="0"/>
              </a:rPr>
              <a:t>RIGHT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smtClean="0">
                <a:latin typeface="+mn-lt"/>
              </a:rPr>
              <a:t>Combination</a:t>
            </a:r>
            <a:endParaRPr lang="en-US" dirty="0">
              <a:latin typeface="+mn-lt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2438400" y="834449"/>
            <a:ext cx="6400800" cy="375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8839200" y="839788"/>
            <a:ext cx="0" cy="52562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H="1">
            <a:off x="3429000" y="6096000"/>
            <a:ext cx="5410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Richie Thetford						           www.thetfordcountry.com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_thin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1" y="1447800"/>
            <a:ext cx="4079947" cy="3347461"/>
          </a:xfrm>
          <a:prstGeom prst="rect">
            <a:avLst/>
          </a:prstGeom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09800" y="228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+mn-lt"/>
              </a:rPr>
              <a:t>The </a:t>
            </a:r>
            <a:r>
              <a:rPr lang="en-US" sz="3200" b="1" dirty="0">
                <a:solidFill>
                  <a:srgbClr val="006600"/>
                </a:solidFill>
                <a:latin typeface="Arial Black" pitchFamily="34" charset="0"/>
              </a:rPr>
              <a:t>RIGHT</a:t>
            </a:r>
            <a:r>
              <a:rPr lang="en-US" sz="3200" b="1" dirty="0">
                <a:latin typeface="+mn-lt"/>
              </a:rPr>
              <a:t> Combination</a:t>
            </a:r>
            <a:r>
              <a:rPr lang="en-US" dirty="0">
                <a:latin typeface="+mn-lt"/>
              </a:rPr>
              <a:t> (John 4:24)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200400" y="1828800"/>
            <a:ext cx="5562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+mn-lt"/>
              </a:rPr>
              <a:t>Wrong Attitude</a:t>
            </a:r>
            <a:r>
              <a:rPr lang="en-US" sz="3600" b="1" dirty="0">
                <a:latin typeface="+mn-lt"/>
              </a:rPr>
              <a:t> + 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Error</a:t>
            </a:r>
          </a:p>
          <a:p>
            <a:pPr algn="ctr"/>
            <a:r>
              <a:rPr lang="en-US" sz="3200" b="1" dirty="0">
                <a:latin typeface="+mn-lt"/>
              </a:rPr>
              <a:t>Jews</a:t>
            </a:r>
          </a:p>
          <a:p>
            <a:pPr algn="ctr"/>
            <a:r>
              <a:rPr lang="en-US" sz="3200" dirty="0" smtClean="0">
                <a:latin typeface="+mn-lt"/>
              </a:rPr>
              <a:t>Matthew </a:t>
            </a:r>
            <a:r>
              <a:rPr lang="en-US" sz="3200" dirty="0">
                <a:latin typeface="+mn-lt"/>
              </a:rPr>
              <a:t>13:13-15</a:t>
            </a:r>
          </a:p>
          <a:p>
            <a:pPr algn="ctr"/>
            <a:r>
              <a:rPr lang="en-US" sz="3200" b="1" dirty="0">
                <a:latin typeface="+mn-lt"/>
              </a:rPr>
              <a:t>Pharisees</a:t>
            </a:r>
          </a:p>
          <a:p>
            <a:pPr algn="ctr"/>
            <a:r>
              <a:rPr lang="en-US" sz="3200" dirty="0" smtClean="0">
                <a:latin typeface="+mn-lt"/>
              </a:rPr>
              <a:t>Matthew </a:t>
            </a:r>
            <a:r>
              <a:rPr lang="en-US" sz="3200" dirty="0">
                <a:latin typeface="+mn-lt"/>
              </a:rPr>
              <a:t>15:8-9</a:t>
            </a:r>
            <a:endParaRPr lang="en-US" sz="3600" dirty="0">
              <a:latin typeface="+mn-lt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2438400" y="834449"/>
            <a:ext cx="6400800" cy="375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8839200" y="839788"/>
            <a:ext cx="0" cy="52562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H="1">
            <a:off x="3429000" y="6096000"/>
            <a:ext cx="5410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28600" y="4800600"/>
            <a:ext cx="3124200" cy="1295400"/>
          </a:xfrm>
          <a:prstGeom prst="rect">
            <a:avLst/>
          </a:prstGeom>
          <a:solidFill>
            <a:srgbClr val="3333CC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28600" y="4800600"/>
            <a:ext cx="3124200" cy="11906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Romans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 3:23; 6:23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Richie Thetford						           www.thetfordcountry.com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2771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_thin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1" y="1447800"/>
            <a:ext cx="4079947" cy="3347461"/>
          </a:xfrm>
          <a:prstGeom prst="rect">
            <a:avLst/>
          </a:prstGeom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09800" y="228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+mn-lt"/>
              </a:rPr>
              <a:t>The </a:t>
            </a:r>
            <a:r>
              <a:rPr lang="en-US" sz="3200" b="1" dirty="0">
                <a:solidFill>
                  <a:srgbClr val="006600"/>
                </a:solidFill>
                <a:latin typeface="Arial Black" pitchFamily="34" charset="0"/>
              </a:rPr>
              <a:t>RIGHT</a:t>
            </a:r>
            <a:r>
              <a:rPr lang="en-US" sz="3200" b="1" dirty="0">
                <a:latin typeface="+mn-lt"/>
              </a:rPr>
              <a:t> Combination</a:t>
            </a:r>
            <a:r>
              <a:rPr lang="en-US" dirty="0">
                <a:latin typeface="+mn-lt"/>
              </a:rPr>
              <a:t> (John 4:24)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124200" y="1828800"/>
            <a:ext cx="5638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+mn-lt"/>
              </a:rPr>
              <a:t>Wrong Attitude</a:t>
            </a:r>
            <a:r>
              <a:rPr lang="en-US" sz="3600" b="1" dirty="0">
                <a:latin typeface="+mn-lt"/>
              </a:rPr>
              <a:t> + </a:t>
            </a:r>
            <a:r>
              <a:rPr lang="en-US" sz="3600" b="1" dirty="0">
                <a:solidFill>
                  <a:srgbClr val="006600"/>
                </a:solidFill>
                <a:latin typeface="+mn-lt"/>
              </a:rPr>
              <a:t>Truth</a:t>
            </a:r>
          </a:p>
          <a:p>
            <a:pPr algn="ctr"/>
            <a:r>
              <a:rPr lang="en-US" sz="3200" b="1" dirty="0">
                <a:latin typeface="+mn-lt"/>
              </a:rPr>
              <a:t>Rich Ruler</a:t>
            </a:r>
          </a:p>
          <a:p>
            <a:pPr algn="ctr"/>
            <a:r>
              <a:rPr lang="en-US" sz="3200" dirty="0" smtClean="0">
                <a:latin typeface="+mn-lt"/>
              </a:rPr>
              <a:t>Matthew </a:t>
            </a:r>
            <a:r>
              <a:rPr lang="en-US" sz="3200" dirty="0">
                <a:latin typeface="+mn-lt"/>
              </a:rPr>
              <a:t>19:16-22</a:t>
            </a:r>
          </a:p>
          <a:p>
            <a:pPr algn="ctr"/>
            <a:r>
              <a:rPr lang="en-US" sz="3200" b="1" dirty="0">
                <a:latin typeface="+mn-lt"/>
              </a:rPr>
              <a:t>Stephen’s Audience</a:t>
            </a:r>
          </a:p>
          <a:p>
            <a:pPr algn="ctr"/>
            <a:r>
              <a:rPr lang="en-US" sz="3200" dirty="0">
                <a:latin typeface="+mn-lt"/>
              </a:rPr>
              <a:t>Acts 7:1-60</a:t>
            </a:r>
            <a:endParaRPr lang="en-US" dirty="0">
              <a:latin typeface="+mn-lt"/>
            </a:endParaRP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438400" y="838200"/>
            <a:ext cx="6400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8839200" y="839788"/>
            <a:ext cx="0" cy="52562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3429000" y="6096000"/>
            <a:ext cx="5410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28600" y="4800600"/>
            <a:ext cx="3124200" cy="1295400"/>
          </a:xfrm>
          <a:prstGeom prst="rect">
            <a:avLst/>
          </a:prstGeom>
          <a:solidFill>
            <a:srgbClr val="3333CC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28600" y="4800600"/>
            <a:ext cx="3124200" cy="11906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Romans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 3:23; 6:23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Richie Thetford						           www.thetfordcountry.com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_thin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1" y="1447800"/>
            <a:ext cx="4079947" cy="3347461"/>
          </a:xfrm>
          <a:prstGeom prst="rect">
            <a:avLst/>
          </a:prstGeom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09800" y="228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+mn-lt"/>
              </a:rPr>
              <a:t>The </a:t>
            </a:r>
            <a:r>
              <a:rPr lang="en-US" sz="3200" b="1" dirty="0">
                <a:solidFill>
                  <a:srgbClr val="006600"/>
                </a:solidFill>
                <a:latin typeface="Arial Black" pitchFamily="34" charset="0"/>
              </a:rPr>
              <a:t>RIGHT</a:t>
            </a:r>
            <a:r>
              <a:rPr lang="en-US" sz="3200" b="1" dirty="0">
                <a:latin typeface="+mn-lt"/>
              </a:rPr>
              <a:t> Combination</a:t>
            </a:r>
            <a:r>
              <a:rPr lang="en-US" dirty="0">
                <a:latin typeface="+mn-lt"/>
              </a:rPr>
              <a:t> (John 4:24)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505200" y="1828800"/>
            <a:ext cx="5257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006600"/>
                </a:solidFill>
                <a:latin typeface="+mn-lt"/>
              </a:rPr>
              <a:t>Right Attitude</a:t>
            </a:r>
            <a:r>
              <a:rPr lang="en-US" sz="3600" b="1" dirty="0">
                <a:latin typeface="+mn-lt"/>
              </a:rPr>
              <a:t> +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Error</a:t>
            </a:r>
          </a:p>
          <a:p>
            <a:pPr algn="ctr"/>
            <a:r>
              <a:rPr lang="en-US" sz="3200" b="1" dirty="0">
                <a:latin typeface="+mn-lt"/>
              </a:rPr>
              <a:t>Saul of Tarsus</a:t>
            </a:r>
          </a:p>
          <a:p>
            <a:pPr algn="ctr"/>
            <a:r>
              <a:rPr lang="en-US" sz="3200" dirty="0">
                <a:latin typeface="+mn-lt"/>
              </a:rPr>
              <a:t>Acts 23:1; 26:9-11</a:t>
            </a:r>
          </a:p>
          <a:p>
            <a:pPr algn="ctr"/>
            <a:r>
              <a:rPr lang="en-US" sz="3200" b="1" dirty="0">
                <a:latin typeface="+mn-lt"/>
              </a:rPr>
              <a:t>Ethiopian Eunuch</a:t>
            </a:r>
          </a:p>
          <a:p>
            <a:pPr algn="ctr"/>
            <a:r>
              <a:rPr lang="en-US" sz="3200" dirty="0">
                <a:latin typeface="+mn-lt"/>
              </a:rPr>
              <a:t>Acts 8:26-39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438400" y="838200"/>
            <a:ext cx="6400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8839200" y="839788"/>
            <a:ext cx="0" cy="52562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3429000" y="6096000"/>
            <a:ext cx="5410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28600" y="4800600"/>
            <a:ext cx="3124200" cy="1295400"/>
          </a:xfrm>
          <a:prstGeom prst="rect">
            <a:avLst/>
          </a:prstGeom>
          <a:solidFill>
            <a:srgbClr val="3333CC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28600" y="4800600"/>
            <a:ext cx="3124200" cy="11906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Romans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 3:23; 6:23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Richie Thetford						           www.thetfordcountry.com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_thin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1" y="1447800"/>
            <a:ext cx="4079947" cy="3347461"/>
          </a:xfrm>
          <a:prstGeom prst="rect">
            <a:avLst/>
          </a:prstGeom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209800" y="228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+mn-lt"/>
              </a:rPr>
              <a:t>The </a:t>
            </a:r>
            <a:r>
              <a:rPr lang="en-US" sz="3200" b="1" dirty="0">
                <a:solidFill>
                  <a:srgbClr val="006600"/>
                </a:solidFill>
                <a:latin typeface="Arial Black" pitchFamily="34" charset="0"/>
              </a:rPr>
              <a:t>RIGHT</a:t>
            </a:r>
            <a:r>
              <a:rPr lang="en-US" sz="3200" b="1" dirty="0">
                <a:latin typeface="+mn-lt"/>
              </a:rPr>
              <a:t> Combination</a:t>
            </a:r>
            <a:r>
              <a:rPr lang="en-US" dirty="0">
                <a:latin typeface="+mn-lt"/>
              </a:rPr>
              <a:t> (John 4:24)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429000" y="1828800"/>
            <a:ext cx="533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006600"/>
                </a:solidFill>
                <a:latin typeface="+mn-lt"/>
              </a:rPr>
              <a:t>Right Attitude</a:t>
            </a:r>
            <a:r>
              <a:rPr lang="en-US" sz="3600" b="1" dirty="0">
                <a:latin typeface="+mn-lt"/>
              </a:rPr>
              <a:t> + </a:t>
            </a:r>
            <a:r>
              <a:rPr lang="en-US" sz="3600" b="1" dirty="0">
                <a:solidFill>
                  <a:srgbClr val="006600"/>
                </a:solidFill>
                <a:latin typeface="+mn-lt"/>
              </a:rPr>
              <a:t>Truth</a:t>
            </a:r>
          </a:p>
          <a:p>
            <a:pPr algn="ctr"/>
            <a:r>
              <a:rPr lang="en-US" sz="3200" b="1" dirty="0" err="1">
                <a:latin typeface="+mn-lt"/>
              </a:rPr>
              <a:t>Bereans</a:t>
            </a:r>
            <a:endParaRPr lang="en-US" sz="3200" b="1" dirty="0">
              <a:latin typeface="+mn-lt"/>
            </a:endParaRPr>
          </a:p>
          <a:p>
            <a:pPr algn="ctr"/>
            <a:r>
              <a:rPr lang="en-US" sz="3200" dirty="0">
                <a:latin typeface="+mn-lt"/>
              </a:rPr>
              <a:t>Acts 17:11-12</a:t>
            </a:r>
          </a:p>
          <a:p>
            <a:pPr algn="ctr"/>
            <a:r>
              <a:rPr lang="en-US" sz="3200" b="1" dirty="0">
                <a:latin typeface="+mn-lt"/>
              </a:rPr>
              <a:t>Pentecost</a:t>
            </a:r>
          </a:p>
          <a:p>
            <a:pPr algn="ctr"/>
            <a:r>
              <a:rPr lang="en-US" sz="3200" dirty="0">
                <a:latin typeface="+mn-lt"/>
              </a:rPr>
              <a:t>Acts 2:5, 37-38, 40-41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438400" y="838200"/>
            <a:ext cx="6400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8839200" y="839788"/>
            <a:ext cx="0" cy="52562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3429000" y="6096000"/>
            <a:ext cx="5410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228600" y="4800600"/>
            <a:ext cx="3124200" cy="1295400"/>
          </a:xfrm>
          <a:prstGeom prst="rect">
            <a:avLst/>
          </a:prstGeom>
          <a:solidFill>
            <a:srgbClr val="3333CC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28600" y="4800600"/>
            <a:ext cx="3124200" cy="11906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Romans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 3:23; 6:23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Richie Thetford						           www.thetfordcountry.com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man_thin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1" y="1447800"/>
            <a:ext cx="4079947" cy="3347461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09800" y="228600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+mn-lt"/>
              </a:rPr>
              <a:t>The</a:t>
            </a:r>
            <a:r>
              <a:rPr lang="en-US" sz="3200" b="1" dirty="0">
                <a:latin typeface="Arial Black" pitchFamily="34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Arial Black" pitchFamily="34" charset="0"/>
              </a:rPr>
              <a:t>RIGHT</a:t>
            </a:r>
            <a:r>
              <a:rPr lang="en-US" sz="3200" b="1" dirty="0">
                <a:latin typeface="Arial Black" pitchFamily="34" charset="0"/>
              </a:rPr>
              <a:t> </a:t>
            </a:r>
            <a:r>
              <a:rPr lang="en-US" sz="3200" b="1" dirty="0">
                <a:latin typeface="+mn-lt"/>
              </a:rPr>
              <a:t>Combination</a:t>
            </a:r>
            <a:r>
              <a:rPr lang="en-US" dirty="0">
                <a:latin typeface="+mn-lt"/>
              </a:rPr>
              <a:t> (John 4:24)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276600" y="914400"/>
            <a:ext cx="43434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n-lt"/>
              </a:rPr>
              <a:t>Wrong Attitude</a:t>
            </a:r>
            <a:r>
              <a:rPr lang="en-US" b="1" dirty="0">
                <a:latin typeface="+mn-lt"/>
              </a:rPr>
              <a:t> +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Error</a:t>
            </a:r>
          </a:p>
          <a:p>
            <a:r>
              <a:rPr lang="en-US" sz="2000" dirty="0">
                <a:latin typeface="+mn-lt"/>
              </a:rPr>
              <a:t>Jews – </a:t>
            </a:r>
            <a:r>
              <a:rPr lang="en-US" sz="2000" dirty="0" smtClean="0">
                <a:latin typeface="+mn-lt"/>
              </a:rPr>
              <a:t>Matthew </a:t>
            </a:r>
            <a:r>
              <a:rPr lang="en-US" sz="2000" dirty="0">
                <a:latin typeface="+mn-lt"/>
              </a:rPr>
              <a:t>13:13-15</a:t>
            </a:r>
          </a:p>
          <a:p>
            <a:r>
              <a:rPr lang="en-US" sz="2000" dirty="0">
                <a:latin typeface="+mn-lt"/>
              </a:rPr>
              <a:t>Pharisees – </a:t>
            </a:r>
            <a:r>
              <a:rPr lang="en-US" sz="2000" dirty="0" smtClean="0">
                <a:latin typeface="+mn-lt"/>
              </a:rPr>
              <a:t>Matthew </a:t>
            </a:r>
            <a:r>
              <a:rPr lang="en-US" sz="2000" dirty="0">
                <a:latin typeface="+mn-lt"/>
              </a:rPr>
              <a:t>15:8-9</a:t>
            </a:r>
          </a:p>
          <a:p>
            <a:endParaRPr lang="en-US" sz="2000" dirty="0">
              <a:latin typeface="+mn-lt"/>
            </a:endParaRPr>
          </a:p>
          <a:p>
            <a:r>
              <a:rPr lang="en-US" b="1" dirty="0">
                <a:solidFill>
                  <a:srgbClr val="FF0000"/>
                </a:solidFill>
                <a:latin typeface="+mn-lt"/>
              </a:rPr>
              <a:t>Wrong Attitude</a:t>
            </a:r>
            <a:r>
              <a:rPr lang="en-US" b="1" dirty="0">
                <a:latin typeface="+mn-lt"/>
              </a:rPr>
              <a:t> + </a:t>
            </a:r>
            <a:r>
              <a:rPr lang="en-US" b="1" dirty="0">
                <a:solidFill>
                  <a:srgbClr val="006600"/>
                </a:solidFill>
                <a:latin typeface="+mn-lt"/>
              </a:rPr>
              <a:t>Truth</a:t>
            </a:r>
          </a:p>
          <a:p>
            <a:r>
              <a:rPr lang="en-US" sz="2000" dirty="0">
                <a:latin typeface="+mn-lt"/>
              </a:rPr>
              <a:t>Rich Ruler – </a:t>
            </a:r>
            <a:r>
              <a:rPr lang="en-US" sz="2000" dirty="0" smtClean="0">
                <a:latin typeface="+mn-lt"/>
              </a:rPr>
              <a:t>Matthew </a:t>
            </a:r>
            <a:r>
              <a:rPr lang="en-US" sz="2000" dirty="0">
                <a:latin typeface="+mn-lt"/>
              </a:rPr>
              <a:t>19:16-22</a:t>
            </a:r>
          </a:p>
          <a:p>
            <a:r>
              <a:rPr lang="en-US" sz="2000" dirty="0">
                <a:latin typeface="+mn-lt"/>
              </a:rPr>
              <a:t>Stephen’s Audience – Acts 7:1-60</a:t>
            </a:r>
          </a:p>
          <a:p>
            <a:endParaRPr lang="en-US" dirty="0">
              <a:latin typeface="+mn-lt"/>
            </a:endParaRPr>
          </a:p>
          <a:p>
            <a:r>
              <a:rPr lang="en-US" b="1" dirty="0">
                <a:solidFill>
                  <a:srgbClr val="006600"/>
                </a:solidFill>
                <a:latin typeface="+mn-lt"/>
              </a:rPr>
              <a:t>Right Attitude</a:t>
            </a:r>
            <a:r>
              <a:rPr lang="en-US" b="1" dirty="0">
                <a:latin typeface="+mn-lt"/>
              </a:rPr>
              <a:t> +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Error</a:t>
            </a:r>
          </a:p>
          <a:p>
            <a:r>
              <a:rPr lang="en-US" sz="2000" dirty="0">
                <a:latin typeface="+mn-lt"/>
              </a:rPr>
              <a:t>Saul of Tarsus – Acts 23:1; 26:9-11</a:t>
            </a:r>
          </a:p>
          <a:p>
            <a:r>
              <a:rPr lang="en-US" sz="2000" dirty="0">
                <a:latin typeface="+mn-lt"/>
              </a:rPr>
              <a:t>Ethiopian Eunuch – Acts 8:26-39</a:t>
            </a:r>
            <a:endParaRPr lang="en-US" sz="1400" dirty="0">
              <a:latin typeface="+mn-lt"/>
            </a:endParaRPr>
          </a:p>
          <a:p>
            <a:endParaRPr lang="en-US" sz="1400" b="1" dirty="0">
              <a:solidFill>
                <a:srgbClr val="006600"/>
              </a:solidFill>
            </a:endParaRPr>
          </a:p>
          <a:p>
            <a:endParaRPr lang="en-US" sz="1400" b="1" dirty="0">
              <a:solidFill>
                <a:srgbClr val="006600"/>
              </a:solidFill>
            </a:endParaRPr>
          </a:p>
          <a:p>
            <a:r>
              <a:rPr lang="en-US" b="1" dirty="0" smtClean="0">
                <a:solidFill>
                  <a:srgbClr val="006600"/>
                </a:solidFill>
              </a:rPr>
              <a:t>  </a:t>
            </a:r>
            <a:r>
              <a:rPr lang="en-US" b="1" dirty="0" smtClean="0">
                <a:solidFill>
                  <a:srgbClr val="006600"/>
                </a:solidFill>
                <a:latin typeface="+mn-lt"/>
              </a:rPr>
              <a:t>Right </a:t>
            </a:r>
            <a:r>
              <a:rPr lang="en-US" b="1" dirty="0">
                <a:solidFill>
                  <a:srgbClr val="006600"/>
                </a:solidFill>
                <a:latin typeface="+mn-lt"/>
              </a:rPr>
              <a:t>Attitude</a:t>
            </a:r>
            <a:r>
              <a:rPr lang="en-US" b="1" dirty="0">
                <a:latin typeface="+mn-lt"/>
              </a:rPr>
              <a:t> + </a:t>
            </a:r>
            <a:r>
              <a:rPr lang="en-US" b="1" dirty="0">
                <a:solidFill>
                  <a:srgbClr val="006600"/>
                </a:solidFill>
                <a:latin typeface="+mn-lt"/>
              </a:rPr>
              <a:t>Truth</a:t>
            </a:r>
          </a:p>
          <a:p>
            <a:r>
              <a:rPr lang="en-US" sz="2000" dirty="0" smtClean="0">
                <a:latin typeface="+mn-lt"/>
              </a:rPr>
              <a:t>   </a:t>
            </a:r>
            <a:r>
              <a:rPr lang="en-US" sz="2000" dirty="0" err="1" smtClean="0">
                <a:latin typeface="+mn-lt"/>
              </a:rPr>
              <a:t>Bereans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– Acts 17:11-12</a:t>
            </a:r>
          </a:p>
          <a:p>
            <a:r>
              <a:rPr lang="en-US" sz="2000" dirty="0" smtClean="0">
                <a:latin typeface="+mn-lt"/>
              </a:rPr>
              <a:t>   Pentecost </a:t>
            </a:r>
            <a:r>
              <a:rPr lang="en-US" sz="2000" dirty="0">
                <a:latin typeface="+mn-lt"/>
              </a:rPr>
              <a:t>– Acts 2:5, 37-38, 40-41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 rot="5400000">
            <a:off x="5341937" y="2503558"/>
            <a:ext cx="41910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Condemnation</a:t>
            </a:r>
          </a:p>
        </p:txBody>
      </p:sp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 rot="5400000">
            <a:off x="5838825" y="3228975"/>
            <a:ext cx="49530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noFill/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itchFamily="34" charset="0"/>
              </a:rPr>
              <a:t>Salvation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438400" y="838200"/>
            <a:ext cx="6400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8839200" y="839788"/>
            <a:ext cx="0" cy="52562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3429000" y="6096000"/>
            <a:ext cx="5410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772400" y="838200"/>
            <a:ext cx="0" cy="396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3429000" y="4800600"/>
            <a:ext cx="4343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8600" y="4800600"/>
            <a:ext cx="3124200" cy="1295400"/>
          </a:xfrm>
          <a:prstGeom prst="rect">
            <a:avLst/>
          </a:prstGeom>
          <a:solidFill>
            <a:srgbClr val="3333CC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28600" y="4800600"/>
            <a:ext cx="3124200" cy="11906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Romans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 3:23; 6:23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rgbClr val="3333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ouvenir Lt BT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Richie Thetford						           www.thetfordcountry.com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uvenir Lt BT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uvenir Lt BT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238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Souvenir Lt BT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Richie Thetford</cp:lastModifiedBy>
  <cp:revision>21</cp:revision>
  <dcterms:created xsi:type="dcterms:W3CDTF">2003-06-07T02:55:53Z</dcterms:created>
  <dcterms:modified xsi:type="dcterms:W3CDTF">2015-07-04T16:30:43Z</dcterms:modified>
</cp:coreProperties>
</file>