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FF00"/>
    <a:srgbClr val="F7EFE7"/>
    <a:srgbClr val="C8915A"/>
    <a:srgbClr val="FF0000"/>
    <a:srgbClr val="FFC081"/>
    <a:srgbClr val="120C06"/>
    <a:srgbClr val="D8B1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DCA5F7-56EE-46CE-A330-E915DD0E2A44}" type="slidenum">
              <a:rPr lang="en-US"/>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F47B78-E5F8-41B7-810E-311F1412E519}" type="slidenum">
              <a:rPr lang="en-US"/>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C3154D-470D-4511-8D92-3275D53A1F3C}" type="slidenum">
              <a:rPr lang="en-US"/>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0C3B67-2EE6-48EF-98EF-F8A7BFD076B1}" type="slidenum">
              <a:rPr lang="en-US"/>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2A7CF3-06C8-4B0C-B0D9-6BC412934520}" type="slidenum">
              <a:rPr lang="en-US"/>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D48B55-442C-4AED-BBA3-28AF8D6E3798}" type="slidenum">
              <a:rPr lang="en-US"/>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896BF3F-6FF5-4391-9E64-782ACE51CCD2}" type="slidenum">
              <a:rPr lang="en-US"/>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2B825A9-80DF-433F-A806-4EED4184337C}" type="slidenum">
              <a:rPr lang="en-US"/>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736937-CBE4-4503-ACD2-43C302F5CB66}" type="slidenum">
              <a:rPr lang="en-US"/>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A5917B-F915-4D8E-A752-D4957FFA07D6}" type="slidenum">
              <a:rPr lang="en-US"/>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DEA49D4-961A-463F-B827-76C8D34BC287}" type="slidenum">
              <a:rPr lang="en-US"/>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Liberation Sans" panose="020B0604020202020204" pitchFamily="34" charset="0"/>
              </a:defRPr>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Liberation Sans" panose="020B0604020202020204" pitchFamily="34" charset="0"/>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Liberation Sans" panose="020B0604020202020204" pitchFamily="34" charset="0"/>
              </a:defRPr>
            </a:lvl1pPr>
          </a:lstStyle>
          <a:p>
            <a:fld id="{62391FEB-C7F8-4031-A65E-0B710499F0F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rtl="0" fontAlgn="base">
        <a:spcBef>
          <a:spcPct val="0"/>
        </a:spcBef>
        <a:spcAft>
          <a:spcPct val="0"/>
        </a:spcAft>
        <a:defRPr sz="4400">
          <a:solidFill>
            <a:schemeClr val="tx2"/>
          </a:solidFill>
          <a:latin typeface="Liberation Sans" panose="020B0604020202020204"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Liberation Sans" panose="020B0604020202020204" pitchFamily="34" charset="0"/>
          <a:ea typeface="+mn-ea"/>
          <a:cs typeface="+mn-cs"/>
        </a:defRPr>
      </a:lvl1pPr>
      <a:lvl2pPr marL="742950" indent="-285750" algn="l" rtl="0" fontAlgn="base">
        <a:spcBef>
          <a:spcPct val="20000"/>
        </a:spcBef>
        <a:spcAft>
          <a:spcPct val="0"/>
        </a:spcAft>
        <a:buChar char="–"/>
        <a:defRPr sz="2800">
          <a:solidFill>
            <a:schemeClr val="tx1"/>
          </a:solidFill>
          <a:latin typeface="Liberation Sans" panose="020B0604020202020204" pitchFamily="34" charset="0"/>
        </a:defRPr>
      </a:lvl2pPr>
      <a:lvl3pPr marL="1143000" indent="-228600" algn="l" rtl="0" fontAlgn="base">
        <a:spcBef>
          <a:spcPct val="20000"/>
        </a:spcBef>
        <a:spcAft>
          <a:spcPct val="0"/>
        </a:spcAft>
        <a:buChar char="•"/>
        <a:defRPr sz="2400">
          <a:solidFill>
            <a:schemeClr val="tx1"/>
          </a:solidFill>
          <a:latin typeface="Liberation Sans" panose="020B0604020202020204" pitchFamily="34" charset="0"/>
        </a:defRPr>
      </a:lvl3pPr>
      <a:lvl4pPr marL="1600200" indent="-228600" algn="l" rtl="0" fontAlgn="base">
        <a:spcBef>
          <a:spcPct val="20000"/>
        </a:spcBef>
        <a:spcAft>
          <a:spcPct val="0"/>
        </a:spcAft>
        <a:buChar char="–"/>
        <a:defRPr sz="2000">
          <a:solidFill>
            <a:schemeClr val="tx1"/>
          </a:solidFill>
          <a:latin typeface="Liberation Sans" panose="020B0604020202020204" pitchFamily="34" charset="0"/>
        </a:defRPr>
      </a:lvl4pPr>
      <a:lvl5pPr marL="2057400" indent="-228600" algn="l" rtl="0" fontAlgn="base">
        <a:spcBef>
          <a:spcPct val="20000"/>
        </a:spcBef>
        <a:spcAft>
          <a:spcPct val="0"/>
        </a:spcAft>
        <a:buChar char="»"/>
        <a:defRPr sz="2000">
          <a:solidFill>
            <a:schemeClr val="tx1"/>
          </a:solidFill>
          <a:latin typeface="Liberation Sans"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scroll"/>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057" name="WordArt 9" descr="White marble"/>
          <p:cNvSpPr>
            <a:spLocks noChangeArrowheads="1" noChangeShapeType="1" noTextEdit="1"/>
          </p:cNvSpPr>
          <p:nvPr/>
        </p:nvSpPr>
        <p:spPr bwMode="auto">
          <a:xfrm>
            <a:off x="1676400" y="6248400"/>
            <a:ext cx="5638800" cy="3048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b="1" kern="10" dirty="0">
                <a:ln w="9525">
                  <a:round/>
                  <a:headEnd/>
                  <a:tailEnd/>
                </a:ln>
                <a:solidFill>
                  <a:srgbClr val="663300"/>
                </a:solidFill>
                <a:latin typeface="Liberation Sans" panose="020B0604020202020204" pitchFamily="34" charset="0"/>
                <a:cs typeface="Arial" pitchFamily="34" charset="0"/>
              </a:rPr>
              <a:t>Exodus 20:8-11</a:t>
            </a:r>
          </a:p>
        </p:txBody>
      </p:sp>
      <p:sp>
        <p:nvSpPr>
          <p:cNvPr id="2062" name="WordArt 14"/>
          <p:cNvSpPr>
            <a:spLocks noChangeArrowheads="1" noChangeShapeType="1" noTextEdit="1"/>
          </p:cNvSpPr>
          <p:nvPr/>
        </p:nvSpPr>
        <p:spPr bwMode="auto">
          <a:xfrm>
            <a:off x="762000" y="314325"/>
            <a:ext cx="7543800" cy="29527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993300"/>
                </a:solidFill>
                <a:latin typeface="Liberation Sans" panose="020B0604020202020204" pitchFamily="34" charset="0"/>
                <a:cs typeface="Arial" pitchFamily="34" charset="0"/>
              </a:rPr>
              <a:t>For the GOD of the Covenant</a:t>
            </a:r>
          </a:p>
        </p:txBody>
      </p:sp>
      <p:sp>
        <p:nvSpPr>
          <p:cNvPr id="2060" name="WordArt 12"/>
          <p:cNvSpPr>
            <a:spLocks noChangeArrowheads="1" noChangeShapeType="1" noTextEdit="1"/>
          </p:cNvSpPr>
          <p:nvPr/>
        </p:nvSpPr>
        <p:spPr bwMode="auto">
          <a:xfrm rot="-1214824">
            <a:off x="609600" y="1363663"/>
            <a:ext cx="7010400" cy="3532187"/>
          </a:xfrm>
          <a:prstGeom prst="rect">
            <a:avLst/>
          </a:prstGeom>
        </p:spPr>
        <p:txBody>
          <a:bodyPr wrap="none" fromWordArt="1">
            <a:prstTxWarp prst="textCurveUp">
              <a:avLst>
                <a:gd name="adj" fmla="val 40356"/>
              </a:avLst>
            </a:prstTxWarp>
          </a:bodyPr>
          <a:lstStyle/>
          <a:p>
            <a:pPr algn="ctr"/>
            <a:r>
              <a:rPr lang="en-US" sz="3600" b="1" kern="10">
                <a:ln w="12700">
                  <a:noFill/>
                  <a:round/>
                  <a:headEnd/>
                  <a:tailEnd/>
                </a:ln>
                <a:solidFill>
                  <a:schemeClr val="bg1"/>
                </a:solidFill>
                <a:effectLst>
                  <a:outerShdw dist="45791" dir="2021404" algn="ctr" rotWithShape="0">
                    <a:schemeClr val="tx1">
                      <a:alpha val="80000"/>
                    </a:schemeClr>
                  </a:outerShdw>
                </a:effectLst>
                <a:latin typeface="Times New Roman"/>
                <a:cs typeface="Times New Roman"/>
              </a:rPr>
              <a:t>Reverence</a:t>
            </a:r>
          </a:p>
        </p:txBody>
      </p:sp>
      <p:sp>
        <p:nvSpPr>
          <p:cNvPr id="2065" name="Text Box 17"/>
          <p:cNvSpPr txBox="1">
            <a:spLocks noChangeArrowheads="1"/>
          </p:cNvSpPr>
          <p:nvPr/>
        </p:nvSpPr>
        <p:spPr bwMode="auto">
          <a:xfrm>
            <a:off x="304800" y="990600"/>
            <a:ext cx="8458200" cy="4832092"/>
          </a:xfrm>
          <a:prstGeom prst="rect">
            <a:avLst/>
          </a:prstGeom>
          <a:noFill/>
          <a:ln w="9525">
            <a:noFill/>
            <a:miter lim="800000"/>
            <a:headEnd/>
            <a:tailEnd/>
          </a:ln>
          <a:effectLst/>
        </p:spPr>
        <p:txBody>
          <a:bodyPr wrap="square">
            <a:spAutoFit/>
          </a:bodyPr>
          <a:lstStyle/>
          <a:p>
            <a:pPr algn="ctr"/>
            <a:r>
              <a:rPr lang="en-US" sz="2800" b="1" dirty="0">
                <a:latin typeface="Liberation Sans" panose="020B0604020202020204" pitchFamily="34" charset="0"/>
                <a:cs typeface="Arial" pitchFamily="34" charset="0"/>
              </a:rPr>
              <a:t>“Remember the Sabbath day, to keep it holy. Six days you shall labor and do all your work, but the seventh day is the Sabbath of the LORD your God. In it you shall do no work: you, nor your son, nor your daughter, nor your male servant, nor your female servant, nor your cattle, nor your stranger who is within your gates. For in six days the LORD made the heavens and the earth, the sea, and all that is in them, and rested the seventh day. Therefore the LORD blessed the Sabbath day and hallowed it.”</a:t>
            </a:r>
            <a:endParaRPr lang="en-US" b="1" dirty="0">
              <a:latin typeface="Liberation Sans" panose="020B0604020202020204"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770" decel="100000"/>
                                        <p:tgtEl>
                                          <p:spTgt spid="2060"/>
                                        </p:tgtEl>
                                      </p:cBhvr>
                                    </p:animEffect>
                                    <p:animScale>
                                      <p:cBhvr>
                                        <p:cTn id="8" dur="770" decel="100000"/>
                                        <p:tgtEl>
                                          <p:spTgt spid="2060"/>
                                        </p:tgtEl>
                                      </p:cBhvr>
                                      <p:from x="10000" y="10000"/>
                                      <p:to x="200000" y="450000"/>
                                    </p:animScale>
                                    <p:animScale>
                                      <p:cBhvr>
                                        <p:cTn id="9" dur="1230" accel="100000" fill="hold">
                                          <p:stCondLst>
                                            <p:cond delay="770"/>
                                          </p:stCondLst>
                                        </p:cTn>
                                        <p:tgtEl>
                                          <p:spTgt spid="2060"/>
                                        </p:tgtEl>
                                      </p:cBhvr>
                                      <p:from x="200000" y="450000"/>
                                      <p:to x="100000" y="100000"/>
                                    </p:animScale>
                                    <p:set>
                                      <p:cBhvr>
                                        <p:cTn id="10" dur="770" fill="hold"/>
                                        <p:tgtEl>
                                          <p:spTgt spid="2060"/>
                                        </p:tgtEl>
                                        <p:attrNameLst>
                                          <p:attrName>ppt_x</p:attrName>
                                        </p:attrNameLst>
                                      </p:cBhvr>
                                      <p:to>
                                        <p:strVal val="(0.5)"/>
                                      </p:to>
                                    </p:set>
                                    <p:anim from="(0.5)" to="(#ppt_x)" calcmode="lin" valueType="num">
                                      <p:cBhvr>
                                        <p:cTn id="11" dur="1230" accel="100000" fill="hold">
                                          <p:stCondLst>
                                            <p:cond delay="770"/>
                                          </p:stCondLst>
                                        </p:cTn>
                                        <p:tgtEl>
                                          <p:spTgt spid="2060"/>
                                        </p:tgtEl>
                                        <p:attrNameLst>
                                          <p:attrName>ppt_x</p:attrName>
                                        </p:attrNameLst>
                                      </p:cBhvr>
                                    </p:anim>
                                    <p:set>
                                      <p:cBhvr>
                                        <p:cTn id="12" dur="770" fill="hold"/>
                                        <p:tgtEl>
                                          <p:spTgt spid="2060"/>
                                        </p:tgtEl>
                                        <p:attrNameLst>
                                          <p:attrName>ppt_y</p:attrName>
                                        </p:attrNameLst>
                                      </p:cBhvr>
                                      <p:to>
                                        <p:strVal val="(#ppt_y+0.4)"/>
                                      </p:to>
                                    </p:set>
                                    <p:anim from="(#ppt_y+0.4)" to="(#ppt_y)" calcmode="lin" valueType="num">
                                      <p:cBhvr>
                                        <p:cTn id="13" dur="1230" accel="100000" fill="hold">
                                          <p:stCondLst>
                                            <p:cond delay="770"/>
                                          </p:stCondLst>
                                        </p:cTn>
                                        <p:tgtEl>
                                          <p:spTgt spid="2060"/>
                                        </p:tgtEl>
                                        <p:attrNameLst>
                                          <p:attrName>ppt_y</p:attrName>
                                        </p:attrNameLst>
                                      </p:cBhvr>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2062"/>
                                        </p:tgtEl>
                                        <p:attrNameLst>
                                          <p:attrName>style.visibility</p:attrName>
                                        </p:attrNameLst>
                                      </p:cBhvr>
                                      <p:to>
                                        <p:strVal val="visible"/>
                                      </p:to>
                                    </p:set>
                                    <p:anim calcmode="lin" valueType="num">
                                      <p:cBhvr>
                                        <p:cTn id="17" dur="500" fill="hold"/>
                                        <p:tgtEl>
                                          <p:spTgt spid="2062"/>
                                        </p:tgtEl>
                                        <p:attrNameLst>
                                          <p:attrName>ppt_w</p:attrName>
                                        </p:attrNameLst>
                                      </p:cBhvr>
                                      <p:tavLst>
                                        <p:tav tm="0">
                                          <p:val>
                                            <p:fltVal val="0"/>
                                          </p:val>
                                        </p:tav>
                                        <p:tav tm="100000">
                                          <p:val>
                                            <p:strVal val="#ppt_w"/>
                                          </p:val>
                                        </p:tav>
                                      </p:tavLst>
                                    </p:anim>
                                    <p:anim calcmode="lin" valueType="num">
                                      <p:cBhvr>
                                        <p:cTn id="18" dur="500" fill="hold"/>
                                        <p:tgtEl>
                                          <p:spTgt spid="2062"/>
                                        </p:tgtEl>
                                        <p:attrNameLst>
                                          <p:attrName>ppt_h</p:attrName>
                                        </p:attrNameLst>
                                      </p:cBhvr>
                                      <p:tavLst>
                                        <p:tav tm="0">
                                          <p:val>
                                            <p:fltVal val="0"/>
                                          </p:val>
                                        </p:tav>
                                        <p:tav tm="100000">
                                          <p:val>
                                            <p:strVal val="#ppt_h"/>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2057"/>
                                        </p:tgtEl>
                                        <p:attrNameLst>
                                          <p:attrName>style.visibility</p:attrName>
                                        </p:attrNameLst>
                                      </p:cBhvr>
                                      <p:to>
                                        <p:strVal val="visible"/>
                                      </p:to>
                                    </p:set>
                                    <p:animEffect transition="in" filter="fade">
                                      <p:cBhvr>
                                        <p:cTn id="21" dur="2000"/>
                                        <p:tgtEl>
                                          <p:spTgt spid="205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65"/>
                                        </p:tgtEl>
                                        <p:attrNameLst>
                                          <p:attrName>style.visibility</p:attrName>
                                        </p:attrNameLst>
                                      </p:cBhvr>
                                      <p:to>
                                        <p:strVal val="visible"/>
                                      </p:to>
                                    </p:set>
                                    <p:animEffect transition="in" filter="fade">
                                      <p:cBhvr>
                                        <p:cTn id="24" dur="2000"/>
                                        <p:tgtEl>
                                          <p:spTgt spid="2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animBg="1"/>
      <p:bldP spid="2062" grpId="0" animBg="1"/>
      <p:bldP spid="2060" grpId="0" animBg="1"/>
      <p:bldP spid="20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croll"/>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7" name="WordArt 5"/>
          <p:cNvSpPr>
            <a:spLocks noChangeArrowheads="1" noChangeShapeType="1" noTextEdit="1"/>
          </p:cNvSpPr>
          <p:nvPr/>
        </p:nvSpPr>
        <p:spPr bwMode="auto">
          <a:xfrm>
            <a:off x="762000" y="304800"/>
            <a:ext cx="7543800" cy="29527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993300"/>
                </a:solidFill>
                <a:latin typeface="Liberation Sans" panose="020B0604020202020204" pitchFamily="34" charset="0"/>
                <a:cs typeface="Arial" pitchFamily="34" charset="0"/>
              </a:rPr>
              <a:t>Additional Revelation Given</a:t>
            </a:r>
          </a:p>
        </p:txBody>
      </p:sp>
      <p:sp>
        <p:nvSpPr>
          <p:cNvPr id="3080" name="Rectangle 8"/>
          <p:cNvSpPr>
            <a:spLocks noChangeArrowheads="1"/>
          </p:cNvSpPr>
          <p:nvPr/>
        </p:nvSpPr>
        <p:spPr bwMode="auto">
          <a:xfrm>
            <a:off x="609600" y="1066800"/>
            <a:ext cx="7924800" cy="4724400"/>
          </a:xfrm>
          <a:prstGeom prst="rect">
            <a:avLst/>
          </a:prstGeom>
          <a:noFill/>
          <a:ln w="9525">
            <a:noFill/>
            <a:miter lim="800000"/>
            <a:headEnd/>
            <a:tailEnd/>
          </a:ln>
          <a:effectLst/>
        </p:spPr>
        <p:txBody>
          <a:bodyPr/>
          <a:lstStyle/>
          <a:p>
            <a:pPr marL="342900" indent="-342900">
              <a:spcBef>
                <a:spcPct val="20000"/>
              </a:spcBef>
              <a:buFontTx/>
              <a:buChar char="•"/>
            </a:pPr>
            <a:r>
              <a:rPr lang="en-US" sz="3000" b="1" dirty="0">
                <a:latin typeface="Liberation Sans" panose="020B0604020202020204" pitchFamily="34" charset="0"/>
                <a:cs typeface="Arial" pitchFamily="34" charset="0"/>
              </a:rPr>
              <a:t>Commanded to provide a rest for man and animal</a:t>
            </a:r>
          </a:p>
          <a:p>
            <a:pPr marL="742950" lvl="1" indent="-285750">
              <a:spcBef>
                <a:spcPct val="20000"/>
              </a:spcBef>
              <a:buFontTx/>
              <a:buChar char="–"/>
            </a:pPr>
            <a:r>
              <a:rPr lang="en-US" sz="2800" dirty="0">
                <a:solidFill>
                  <a:srgbClr val="C00000"/>
                </a:solidFill>
                <a:latin typeface="Liberation Sans" panose="020B0604020202020204" pitchFamily="34" charset="0"/>
                <a:cs typeface="Arial" pitchFamily="34" charset="0"/>
              </a:rPr>
              <a:t>Exodus 23:12</a:t>
            </a:r>
          </a:p>
          <a:p>
            <a:pPr marL="342900" indent="-342900">
              <a:spcBef>
                <a:spcPct val="20000"/>
              </a:spcBef>
              <a:buFontTx/>
              <a:buChar char="•"/>
            </a:pPr>
            <a:r>
              <a:rPr lang="en-US" sz="3000" b="1" dirty="0">
                <a:latin typeface="Liberation Sans" panose="020B0604020202020204" pitchFamily="34" charset="0"/>
                <a:cs typeface="Arial" pitchFamily="34" charset="0"/>
              </a:rPr>
              <a:t>Must always be observed – No excuses!</a:t>
            </a:r>
          </a:p>
          <a:p>
            <a:pPr marL="742950" lvl="1" indent="-285750">
              <a:spcBef>
                <a:spcPct val="20000"/>
              </a:spcBef>
              <a:buFontTx/>
              <a:buChar char="–"/>
            </a:pPr>
            <a:r>
              <a:rPr lang="en-US" sz="2800" dirty="0">
                <a:solidFill>
                  <a:srgbClr val="C00000"/>
                </a:solidFill>
                <a:latin typeface="Liberation Sans" panose="020B0604020202020204" pitchFamily="34" charset="0"/>
                <a:cs typeface="Arial" pitchFamily="34" charset="0"/>
              </a:rPr>
              <a:t>Exodus 34:21</a:t>
            </a:r>
          </a:p>
          <a:p>
            <a:pPr marL="342900" indent="-342900">
              <a:spcBef>
                <a:spcPct val="20000"/>
              </a:spcBef>
              <a:buFontTx/>
              <a:buChar char="•"/>
            </a:pPr>
            <a:r>
              <a:rPr lang="en-US" sz="3000" b="1" dirty="0">
                <a:latin typeface="Liberation Sans" panose="020B0604020202020204" pitchFamily="34" charset="0"/>
                <a:cs typeface="Arial" pitchFamily="34" charset="0"/>
              </a:rPr>
              <a:t>Even the building of the Tabernacle was put on hold while the Sabbath was observed</a:t>
            </a:r>
          </a:p>
          <a:p>
            <a:pPr marL="742950" lvl="1" indent="-285750">
              <a:spcBef>
                <a:spcPct val="20000"/>
              </a:spcBef>
              <a:buFontTx/>
              <a:buChar char="–"/>
            </a:pPr>
            <a:r>
              <a:rPr lang="en-US" sz="2800" dirty="0">
                <a:solidFill>
                  <a:srgbClr val="C00000"/>
                </a:solidFill>
                <a:latin typeface="Liberation Sans" panose="020B0604020202020204" pitchFamily="34" charset="0"/>
                <a:cs typeface="Arial" pitchFamily="34" charset="0"/>
              </a:rPr>
              <a:t>Exodus 31:12-17; 35:1-3</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p:cTn id="7" dur="500" fill="hold"/>
                                        <p:tgtEl>
                                          <p:spTgt spid="3077"/>
                                        </p:tgtEl>
                                        <p:attrNameLst>
                                          <p:attrName>ppt_w</p:attrName>
                                        </p:attrNameLst>
                                      </p:cBhvr>
                                      <p:tavLst>
                                        <p:tav tm="0">
                                          <p:val>
                                            <p:fltVal val="0"/>
                                          </p:val>
                                        </p:tav>
                                        <p:tav tm="100000">
                                          <p:val>
                                            <p:strVal val="#ppt_w"/>
                                          </p:val>
                                        </p:tav>
                                      </p:tavLst>
                                    </p:anim>
                                    <p:anim calcmode="lin" valueType="num">
                                      <p:cBhvr>
                                        <p:cTn id="8" dur="500" fill="hold"/>
                                        <p:tgtEl>
                                          <p:spTgt spid="307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080">
                                            <p:txEl>
                                              <p:pRg st="0" end="0"/>
                                            </p:txEl>
                                          </p:spTgt>
                                        </p:tgtEl>
                                        <p:attrNameLst>
                                          <p:attrName>style.visibility</p:attrName>
                                        </p:attrNameLst>
                                      </p:cBhvr>
                                      <p:to>
                                        <p:strVal val="visible"/>
                                      </p:to>
                                    </p:set>
                                    <p:anim calcmode="lin" valueType="num">
                                      <p:cBhvr>
                                        <p:cTn id="13" dur="500" fill="hold"/>
                                        <p:tgtEl>
                                          <p:spTgt spid="308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080">
                                            <p:txEl>
                                              <p:pRg st="0" end="0"/>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3080">
                                            <p:txEl>
                                              <p:pRg st="1" end="1"/>
                                            </p:txEl>
                                          </p:spTgt>
                                        </p:tgtEl>
                                        <p:attrNameLst>
                                          <p:attrName>style.visibility</p:attrName>
                                        </p:attrNameLst>
                                      </p:cBhvr>
                                      <p:to>
                                        <p:strVal val="visible"/>
                                      </p:to>
                                    </p:set>
                                    <p:anim calcmode="lin" valueType="num">
                                      <p:cBhvr>
                                        <p:cTn id="18" dur="500" fill="hold"/>
                                        <p:tgtEl>
                                          <p:spTgt spid="3080">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08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3080">
                                            <p:txEl>
                                              <p:pRg st="2" end="2"/>
                                            </p:txEl>
                                          </p:spTgt>
                                        </p:tgtEl>
                                        <p:attrNameLst>
                                          <p:attrName>style.visibility</p:attrName>
                                        </p:attrNameLst>
                                      </p:cBhvr>
                                      <p:to>
                                        <p:strVal val="visible"/>
                                      </p:to>
                                    </p:set>
                                    <p:anim calcmode="lin" valueType="num">
                                      <p:cBhvr>
                                        <p:cTn id="24" dur="500" fill="hold"/>
                                        <p:tgtEl>
                                          <p:spTgt spid="3080">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080">
                                            <p:txEl>
                                              <p:pRg st="2" end="2"/>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3080">
                                            <p:txEl>
                                              <p:pRg st="3" end="3"/>
                                            </p:txEl>
                                          </p:spTgt>
                                        </p:tgtEl>
                                        <p:attrNameLst>
                                          <p:attrName>style.visibility</p:attrName>
                                        </p:attrNameLst>
                                      </p:cBhvr>
                                      <p:to>
                                        <p:strVal val="visible"/>
                                      </p:to>
                                    </p:set>
                                    <p:anim calcmode="lin" valueType="num">
                                      <p:cBhvr>
                                        <p:cTn id="29" dur="500" fill="hold"/>
                                        <p:tgtEl>
                                          <p:spTgt spid="3080">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080">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080">
                                            <p:txEl>
                                              <p:pRg st="4" end="4"/>
                                            </p:txEl>
                                          </p:spTgt>
                                        </p:tgtEl>
                                        <p:attrNameLst>
                                          <p:attrName>style.visibility</p:attrName>
                                        </p:attrNameLst>
                                      </p:cBhvr>
                                      <p:to>
                                        <p:strVal val="visible"/>
                                      </p:to>
                                    </p:set>
                                    <p:anim calcmode="lin" valueType="num">
                                      <p:cBhvr>
                                        <p:cTn id="35" dur="500" fill="hold"/>
                                        <p:tgtEl>
                                          <p:spTgt spid="3080">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080">
                                            <p:txEl>
                                              <p:pRg st="4" end="4"/>
                                            </p:txEl>
                                          </p:spTgt>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23" presetClass="entr" presetSubtype="16" fill="hold" nodeType="afterEffect">
                                  <p:stCondLst>
                                    <p:cond delay="0"/>
                                  </p:stCondLst>
                                  <p:childTnLst>
                                    <p:set>
                                      <p:cBhvr>
                                        <p:cTn id="39" dur="1" fill="hold">
                                          <p:stCondLst>
                                            <p:cond delay="0"/>
                                          </p:stCondLst>
                                        </p:cTn>
                                        <p:tgtEl>
                                          <p:spTgt spid="3080">
                                            <p:txEl>
                                              <p:pRg st="5" end="5"/>
                                            </p:txEl>
                                          </p:spTgt>
                                        </p:tgtEl>
                                        <p:attrNameLst>
                                          <p:attrName>style.visibility</p:attrName>
                                        </p:attrNameLst>
                                      </p:cBhvr>
                                      <p:to>
                                        <p:strVal val="visible"/>
                                      </p:to>
                                    </p:set>
                                    <p:anim calcmode="lin" valueType="num">
                                      <p:cBhvr>
                                        <p:cTn id="40" dur="500" fill="hold"/>
                                        <p:tgtEl>
                                          <p:spTgt spid="3080">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3080">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croll"/>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123" name="WordArt 3"/>
          <p:cNvSpPr>
            <a:spLocks noChangeArrowheads="1" noChangeShapeType="1" noTextEdit="1"/>
          </p:cNvSpPr>
          <p:nvPr/>
        </p:nvSpPr>
        <p:spPr bwMode="auto">
          <a:xfrm>
            <a:off x="762000" y="304800"/>
            <a:ext cx="7543800" cy="29527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993300"/>
                </a:solidFill>
                <a:latin typeface="Liberation Sans" panose="020B0604020202020204" pitchFamily="34" charset="0"/>
                <a:cs typeface="Arial" pitchFamily="34" charset="0"/>
              </a:rPr>
              <a:t>Punishment of the Sabbath Breaker</a:t>
            </a:r>
          </a:p>
        </p:txBody>
      </p:sp>
      <p:sp>
        <p:nvSpPr>
          <p:cNvPr id="5124" name="Rectangle 4"/>
          <p:cNvSpPr>
            <a:spLocks noChangeArrowheads="1"/>
          </p:cNvSpPr>
          <p:nvPr/>
        </p:nvSpPr>
        <p:spPr bwMode="auto">
          <a:xfrm>
            <a:off x="533400" y="1143000"/>
            <a:ext cx="8077200" cy="4343400"/>
          </a:xfrm>
          <a:prstGeom prst="rect">
            <a:avLst/>
          </a:prstGeom>
          <a:noFill/>
          <a:ln w="9525">
            <a:noFill/>
            <a:miter lim="800000"/>
            <a:headEnd/>
            <a:tailEnd/>
          </a:ln>
          <a:effectLst/>
        </p:spPr>
        <p:txBody>
          <a:bodyPr/>
          <a:lstStyle/>
          <a:p>
            <a:pPr marL="342900" indent="-342900">
              <a:spcBef>
                <a:spcPct val="20000"/>
              </a:spcBef>
              <a:buFontTx/>
              <a:buChar char="•"/>
            </a:pPr>
            <a:r>
              <a:rPr lang="en-US" sz="3000" b="1" dirty="0">
                <a:latin typeface="Liberation Sans" panose="020B0604020202020204" pitchFamily="34" charset="0"/>
                <a:cs typeface="Arial" pitchFamily="34" charset="0"/>
              </a:rPr>
              <a:t>The man who violated the Sabbath was to be punished by death!</a:t>
            </a:r>
          </a:p>
          <a:p>
            <a:pPr marL="742950" lvl="1" indent="-285750">
              <a:spcBef>
                <a:spcPct val="20000"/>
              </a:spcBef>
              <a:buFontTx/>
              <a:buChar char="–"/>
            </a:pPr>
            <a:r>
              <a:rPr lang="en-US" sz="2800" dirty="0">
                <a:solidFill>
                  <a:srgbClr val="C00000"/>
                </a:solidFill>
                <a:latin typeface="Liberation Sans" panose="020B0604020202020204" pitchFamily="34" charset="0"/>
                <a:cs typeface="Arial" pitchFamily="34" charset="0"/>
              </a:rPr>
              <a:t>Exodus 31:15</a:t>
            </a:r>
          </a:p>
          <a:p>
            <a:pPr marL="342900" indent="-342900">
              <a:spcBef>
                <a:spcPct val="20000"/>
              </a:spcBef>
              <a:buFontTx/>
              <a:buChar char="•"/>
            </a:pPr>
            <a:r>
              <a:rPr lang="en-US" sz="3000" b="1" dirty="0">
                <a:latin typeface="Liberation Sans" panose="020B0604020202020204" pitchFamily="34" charset="0"/>
                <a:cs typeface="Arial" pitchFamily="34" charset="0"/>
              </a:rPr>
              <a:t>He was stoned by the whole congregation!</a:t>
            </a:r>
          </a:p>
          <a:p>
            <a:pPr marL="742950" lvl="1" indent="-285750">
              <a:spcBef>
                <a:spcPct val="20000"/>
              </a:spcBef>
              <a:buFontTx/>
              <a:buChar char="–"/>
            </a:pPr>
            <a:r>
              <a:rPr lang="en-US" sz="2800" dirty="0">
                <a:solidFill>
                  <a:srgbClr val="C00000"/>
                </a:solidFill>
                <a:latin typeface="Liberation Sans" panose="020B0604020202020204" pitchFamily="34" charset="0"/>
                <a:cs typeface="Arial" pitchFamily="34" charset="0"/>
              </a:rPr>
              <a:t>Numbers 15:36</a:t>
            </a:r>
          </a:p>
          <a:p>
            <a:pPr marL="342900" indent="-342900">
              <a:spcBef>
                <a:spcPct val="20000"/>
              </a:spcBef>
              <a:buFontTx/>
              <a:buChar char="•"/>
            </a:pPr>
            <a:r>
              <a:rPr lang="en-US" sz="3000" b="1" dirty="0">
                <a:latin typeface="Liberation Sans" panose="020B0604020202020204" pitchFamily="34" charset="0"/>
                <a:cs typeface="Arial" pitchFamily="34" charset="0"/>
              </a:rPr>
              <a:t>Why such severe punishment?</a:t>
            </a:r>
          </a:p>
          <a:p>
            <a:pPr marL="742950" lvl="1" indent="-285750">
              <a:spcBef>
                <a:spcPct val="20000"/>
              </a:spcBef>
              <a:buFontTx/>
              <a:buChar char="–"/>
            </a:pPr>
            <a:r>
              <a:rPr lang="en-US" sz="2800" dirty="0">
                <a:latin typeface="Liberation Sans" panose="020B0604020202020204" pitchFamily="34" charset="0"/>
                <a:cs typeface="Arial" pitchFamily="34" charset="0"/>
              </a:rPr>
              <a:t>Sabbath breaker showed a willful disregard for the Sabbath day and for God</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ppt_w</p:attrName>
                                        </p:attrNameLst>
                                      </p:cBhvr>
                                      <p:tavLst>
                                        <p:tav tm="0">
                                          <p:val>
                                            <p:fltVal val="0"/>
                                          </p:val>
                                        </p:tav>
                                        <p:tav tm="100000">
                                          <p:val>
                                            <p:strVal val="#ppt_w"/>
                                          </p:val>
                                        </p:tav>
                                      </p:tavLst>
                                    </p:anim>
                                    <p:anim calcmode="lin" valueType="num">
                                      <p:cBhvr>
                                        <p:cTn id="8" dur="500" fill="hold"/>
                                        <p:tgtEl>
                                          <p:spTgt spid="512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124">
                                            <p:txEl>
                                              <p:pRg st="0" end="0"/>
                                            </p:txEl>
                                          </p:spTgt>
                                        </p:tgtEl>
                                        <p:attrNameLst>
                                          <p:attrName>style.visibility</p:attrName>
                                        </p:attrNameLst>
                                      </p:cBhvr>
                                      <p:to>
                                        <p:strVal val="visible"/>
                                      </p:to>
                                    </p:set>
                                    <p:anim calcmode="lin" valueType="num">
                                      <p:cBhvr>
                                        <p:cTn id="13" dur="500" fill="hold"/>
                                        <p:tgtEl>
                                          <p:spTgt spid="512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124">
                                            <p:txEl>
                                              <p:pRg st="0" end="0"/>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5124">
                                            <p:txEl>
                                              <p:pRg st="1" end="1"/>
                                            </p:txEl>
                                          </p:spTgt>
                                        </p:tgtEl>
                                        <p:attrNameLst>
                                          <p:attrName>style.visibility</p:attrName>
                                        </p:attrNameLst>
                                      </p:cBhvr>
                                      <p:to>
                                        <p:strVal val="visible"/>
                                      </p:to>
                                    </p:set>
                                    <p:anim calcmode="lin" valueType="num">
                                      <p:cBhvr>
                                        <p:cTn id="18" dur="500" fill="hold"/>
                                        <p:tgtEl>
                                          <p:spTgt spid="5124">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512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5124">
                                            <p:txEl>
                                              <p:pRg st="2" end="2"/>
                                            </p:txEl>
                                          </p:spTgt>
                                        </p:tgtEl>
                                        <p:attrNameLst>
                                          <p:attrName>style.visibility</p:attrName>
                                        </p:attrNameLst>
                                      </p:cBhvr>
                                      <p:to>
                                        <p:strVal val="visible"/>
                                      </p:to>
                                    </p:set>
                                    <p:anim calcmode="lin" valueType="num">
                                      <p:cBhvr>
                                        <p:cTn id="24" dur="500" fill="hold"/>
                                        <p:tgtEl>
                                          <p:spTgt spid="5124">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5124">
                                            <p:txEl>
                                              <p:pRg st="2" end="2"/>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5124">
                                            <p:txEl>
                                              <p:pRg st="3" end="3"/>
                                            </p:txEl>
                                          </p:spTgt>
                                        </p:tgtEl>
                                        <p:attrNameLst>
                                          <p:attrName>style.visibility</p:attrName>
                                        </p:attrNameLst>
                                      </p:cBhvr>
                                      <p:to>
                                        <p:strVal val="visible"/>
                                      </p:to>
                                    </p:set>
                                    <p:anim calcmode="lin" valueType="num">
                                      <p:cBhvr>
                                        <p:cTn id="29" dur="500" fill="hold"/>
                                        <p:tgtEl>
                                          <p:spTgt spid="5124">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512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5124">
                                            <p:txEl>
                                              <p:pRg st="4" end="4"/>
                                            </p:txEl>
                                          </p:spTgt>
                                        </p:tgtEl>
                                        <p:attrNameLst>
                                          <p:attrName>style.visibility</p:attrName>
                                        </p:attrNameLst>
                                      </p:cBhvr>
                                      <p:to>
                                        <p:strVal val="visible"/>
                                      </p:to>
                                    </p:set>
                                    <p:anim calcmode="lin" valueType="num">
                                      <p:cBhvr>
                                        <p:cTn id="35" dur="500" fill="hold"/>
                                        <p:tgtEl>
                                          <p:spTgt spid="512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12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5124">
                                            <p:txEl>
                                              <p:pRg st="5" end="5"/>
                                            </p:txEl>
                                          </p:spTgt>
                                        </p:tgtEl>
                                        <p:attrNameLst>
                                          <p:attrName>style.visibility</p:attrName>
                                        </p:attrNameLst>
                                      </p:cBhvr>
                                      <p:to>
                                        <p:strVal val="visible"/>
                                      </p:to>
                                    </p:set>
                                    <p:anim calcmode="lin" valueType="num">
                                      <p:cBhvr>
                                        <p:cTn id="41" dur="500" fill="hold"/>
                                        <p:tgtEl>
                                          <p:spTgt spid="5124">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5124">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croll"/>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147" name="WordArt 3"/>
          <p:cNvSpPr>
            <a:spLocks noChangeArrowheads="1" noChangeShapeType="1" noTextEdit="1"/>
          </p:cNvSpPr>
          <p:nvPr/>
        </p:nvSpPr>
        <p:spPr bwMode="auto">
          <a:xfrm>
            <a:off x="762000" y="304800"/>
            <a:ext cx="7543800" cy="29527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993300"/>
                </a:solidFill>
                <a:latin typeface="Liberation Sans" panose="020B0604020202020204" pitchFamily="34" charset="0"/>
                <a:cs typeface="Arial" pitchFamily="34" charset="0"/>
              </a:rPr>
              <a:t>New Testament Parallels</a:t>
            </a:r>
          </a:p>
        </p:txBody>
      </p:sp>
      <p:sp>
        <p:nvSpPr>
          <p:cNvPr id="6148" name="Rectangle 4"/>
          <p:cNvSpPr>
            <a:spLocks noChangeArrowheads="1"/>
          </p:cNvSpPr>
          <p:nvPr/>
        </p:nvSpPr>
        <p:spPr bwMode="auto">
          <a:xfrm>
            <a:off x="609600" y="1066800"/>
            <a:ext cx="7924800" cy="4876800"/>
          </a:xfrm>
          <a:prstGeom prst="rect">
            <a:avLst/>
          </a:prstGeom>
          <a:noFill/>
          <a:ln w="9525">
            <a:noFill/>
            <a:miter lim="800000"/>
            <a:headEnd/>
            <a:tailEnd/>
          </a:ln>
          <a:effectLst/>
        </p:spPr>
        <p:txBody>
          <a:bodyPr/>
          <a:lstStyle/>
          <a:p>
            <a:pPr marL="342900" indent="-342900">
              <a:spcBef>
                <a:spcPct val="20000"/>
              </a:spcBef>
              <a:buFontTx/>
              <a:buChar char="•"/>
            </a:pPr>
            <a:r>
              <a:rPr lang="en-US" sz="2800" b="1" dirty="0">
                <a:latin typeface="Liberation Sans" panose="020B0604020202020204" pitchFamily="34" charset="0"/>
                <a:cs typeface="Arial" pitchFamily="34" charset="0"/>
              </a:rPr>
              <a:t>Lord’s Supper instituted</a:t>
            </a:r>
          </a:p>
          <a:p>
            <a:pPr marL="742950" lvl="1" indent="-285750">
              <a:spcBef>
                <a:spcPct val="20000"/>
              </a:spcBef>
              <a:buFontTx/>
              <a:buChar char="–"/>
            </a:pPr>
            <a:r>
              <a:rPr lang="en-US" sz="2400" dirty="0">
                <a:solidFill>
                  <a:srgbClr val="C00000"/>
                </a:solidFill>
                <a:latin typeface="Liberation Sans" panose="020B0604020202020204" pitchFamily="34" charset="0"/>
                <a:cs typeface="Arial" pitchFamily="34" charset="0"/>
              </a:rPr>
              <a:t>Matthew 26:28</a:t>
            </a:r>
          </a:p>
          <a:p>
            <a:pPr marL="342900" indent="-342900">
              <a:spcBef>
                <a:spcPct val="20000"/>
              </a:spcBef>
              <a:buFontTx/>
              <a:buChar char="•"/>
            </a:pPr>
            <a:r>
              <a:rPr lang="en-US" sz="2800" b="1" dirty="0">
                <a:latin typeface="Liberation Sans" panose="020B0604020202020204" pitchFamily="34" charset="0"/>
                <a:cs typeface="Arial" pitchFamily="34" charset="0"/>
              </a:rPr>
              <a:t>Jesus’ death on our behalf</a:t>
            </a:r>
          </a:p>
          <a:p>
            <a:pPr marL="742950" lvl="1" indent="-285750">
              <a:spcBef>
                <a:spcPct val="20000"/>
              </a:spcBef>
              <a:buFontTx/>
              <a:buChar char="–"/>
            </a:pPr>
            <a:r>
              <a:rPr lang="en-US" sz="2400" dirty="0">
                <a:solidFill>
                  <a:srgbClr val="C00000"/>
                </a:solidFill>
                <a:latin typeface="Liberation Sans" panose="020B0604020202020204" pitchFamily="34" charset="0"/>
                <a:cs typeface="Arial" pitchFamily="34" charset="0"/>
              </a:rPr>
              <a:t>1 Corinthians 11:24</a:t>
            </a:r>
          </a:p>
          <a:p>
            <a:pPr marL="342900" indent="-342900">
              <a:spcBef>
                <a:spcPct val="20000"/>
              </a:spcBef>
              <a:buFontTx/>
              <a:buChar char="•"/>
            </a:pPr>
            <a:r>
              <a:rPr lang="en-US" sz="2800" b="1" dirty="0">
                <a:latin typeface="Liberation Sans" panose="020B0604020202020204" pitchFamily="34" charset="0"/>
                <a:cs typeface="Arial" pitchFamily="34" charset="0"/>
              </a:rPr>
              <a:t>Lord’s Supper observed </a:t>
            </a:r>
            <a:r>
              <a:rPr lang="en-US" sz="2800" b="1" dirty="0" smtClean="0">
                <a:latin typeface="Liberation Sans" panose="020B0604020202020204" pitchFamily="34" charset="0"/>
                <a:cs typeface="Arial" pitchFamily="34" charset="0"/>
              </a:rPr>
              <a:t>every week</a:t>
            </a:r>
            <a:endParaRPr lang="en-US" sz="2800" b="1" dirty="0">
              <a:latin typeface="Liberation Sans" panose="020B0604020202020204" pitchFamily="34" charset="0"/>
              <a:cs typeface="Arial" pitchFamily="34" charset="0"/>
            </a:endParaRPr>
          </a:p>
          <a:p>
            <a:pPr marL="742950" lvl="1" indent="-285750">
              <a:spcBef>
                <a:spcPct val="20000"/>
              </a:spcBef>
              <a:buFontTx/>
              <a:buChar char="–"/>
            </a:pPr>
            <a:r>
              <a:rPr lang="en-US" sz="2400" dirty="0" smtClean="0">
                <a:solidFill>
                  <a:srgbClr val="C00000"/>
                </a:solidFill>
                <a:latin typeface="Liberation Sans" panose="020B0604020202020204" pitchFamily="34" charset="0"/>
                <a:cs typeface="Arial" pitchFamily="34" charset="0"/>
              </a:rPr>
              <a:t>Acts 20:7</a:t>
            </a:r>
            <a:endParaRPr lang="en-US" sz="2400" dirty="0">
              <a:solidFill>
                <a:srgbClr val="C00000"/>
              </a:solidFill>
              <a:latin typeface="Liberation Sans" panose="020B0604020202020204" pitchFamily="34" charset="0"/>
              <a:cs typeface="Arial" pitchFamily="34" charset="0"/>
            </a:endParaRPr>
          </a:p>
          <a:p>
            <a:pPr marL="342900" indent="-342900">
              <a:spcBef>
                <a:spcPct val="20000"/>
              </a:spcBef>
              <a:buFontTx/>
              <a:buChar char="•"/>
            </a:pPr>
            <a:r>
              <a:rPr lang="en-US" sz="2800" b="1" dirty="0">
                <a:latin typeface="Liberation Sans" panose="020B0604020202020204" pitchFamily="34" charset="0"/>
                <a:cs typeface="Arial" pitchFamily="34" charset="0"/>
              </a:rPr>
              <a:t>Collection completed weekly</a:t>
            </a:r>
          </a:p>
          <a:p>
            <a:pPr marL="742950" lvl="1" indent="-285750">
              <a:spcBef>
                <a:spcPct val="20000"/>
              </a:spcBef>
              <a:buFontTx/>
              <a:buChar char="–"/>
            </a:pPr>
            <a:r>
              <a:rPr lang="en-US" sz="2400" dirty="0">
                <a:solidFill>
                  <a:srgbClr val="C00000"/>
                </a:solidFill>
                <a:latin typeface="Liberation Sans" panose="020B0604020202020204" pitchFamily="34" charset="0"/>
                <a:cs typeface="Arial" pitchFamily="34" charset="0"/>
              </a:rPr>
              <a:t>1 Corinthians 16:1-2</a:t>
            </a:r>
          </a:p>
          <a:p>
            <a:pPr marL="342900" indent="-342900">
              <a:spcBef>
                <a:spcPct val="20000"/>
              </a:spcBef>
              <a:buFontTx/>
              <a:buChar char="•"/>
            </a:pPr>
            <a:r>
              <a:rPr lang="en-US" sz="2800" b="1" dirty="0">
                <a:latin typeface="Liberation Sans" panose="020B0604020202020204" pitchFamily="34" charset="0"/>
                <a:cs typeface="Arial" pitchFamily="34" charset="0"/>
              </a:rPr>
              <a:t>Assembling to worship God</a:t>
            </a:r>
          </a:p>
          <a:p>
            <a:pPr marL="742950" lvl="1" indent="-285750">
              <a:spcBef>
                <a:spcPct val="20000"/>
              </a:spcBef>
              <a:buFontTx/>
              <a:buChar char="–"/>
            </a:pPr>
            <a:r>
              <a:rPr lang="en-US" sz="2400" dirty="0">
                <a:solidFill>
                  <a:srgbClr val="C00000"/>
                </a:solidFill>
                <a:latin typeface="Liberation Sans" panose="020B0604020202020204" pitchFamily="34" charset="0"/>
                <a:cs typeface="Arial" pitchFamily="34" charset="0"/>
              </a:rPr>
              <a:t>Hebrews </a:t>
            </a:r>
            <a:r>
              <a:rPr lang="en-US" sz="2400" dirty="0" smtClean="0">
                <a:solidFill>
                  <a:srgbClr val="C00000"/>
                </a:solidFill>
                <a:latin typeface="Liberation Sans" panose="020B0604020202020204" pitchFamily="34" charset="0"/>
                <a:cs typeface="Arial" pitchFamily="34" charset="0"/>
              </a:rPr>
              <a:t>10:25-29; Matthew </a:t>
            </a:r>
            <a:r>
              <a:rPr lang="en-US" sz="2400" dirty="0">
                <a:solidFill>
                  <a:srgbClr val="C00000"/>
                </a:solidFill>
                <a:latin typeface="Liberation Sans" panose="020B0604020202020204" pitchFamily="34" charset="0"/>
                <a:cs typeface="Arial" pitchFamily="34" charset="0"/>
              </a:rPr>
              <a:t>26:24</a:t>
            </a:r>
          </a:p>
        </p:txBody>
      </p:sp>
      <p:sp>
        <p:nvSpPr>
          <p:cNvPr id="6149" name="WordArt 5" descr="White marble"/>
          <p:cNvSpPr>
            <a:spLocks noChangeArrowheads="1" noChangeShapeType="1" noTextEdit="1"/>
          </p:cNvSpPr>
          <p:nvPr/>
        </p:nvSpPr>
        <p:spPr bwMode="auto">
          <a:xfrm>
            <a:off x="685800" y="6248400"/>
            <a:ext cx="7772400" cy="3810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b="1" kern="10" dirty="0">
                <a:ln w="9525">
                  <a:round/>
                  <a:headEnd/>
                  <a:tailEnd/>
                </a:ln>
                <a:solidFill>
                  <a:srgbClr val="663300"/>
                </a:solidFill>
                <a:latin typeface="Liberation Sans" panose="020B0604020202020204" pitchFamily="34" charset="0"/>
                <a:cs typeface="Arial" pitchFamily="34" charset="0"/>
              </a:rPr>
              <a:t>Forsaking is a </a:t>
            </a:r>
            <a:r>
              <a:rPr lang="en-US" sz="3600" b="1" kern="10" dirty="0" smtClean="0">
                <a:ln w="9525">
                  <a:round/>
                  <a:headEnd/>
                  <a:tailEnd/>
                </a:ln>
                <a:solidFill>
                  <a:srgbClr val="663300"/>
                </a:solidFill>
                <a:latin typeface="Liberation Sans" panose="020B0604020202020204" pitchFamily="34" charset="0"/>
                <a:cs typeface="Arial" pitchFamily="34" charset="0"/>
              </a:rPr>
              <a:t>WILLFUL Sin </a:t>
            </a:r>
            <a:endParaRPr lang="en-US" sz="3600" b="1" kern="10" dirty="0">
              <a:ln w="9525">
                <a:round/>
                <a:headEnd/>
                <a:tailEnd/>
              </a:ln>
              <a:solidFill>
                <a:srgbClr val="663300"/>
              </a:solidFill>
              <a:latin typeface="Liberation Sans" panose="020B0604020202020204" pitchFamily="34" charset="0"/>
              <a:cs typeface="Arial" pitchFamily="34" charset="0"/>
            </a:endParaRPr>
          </a:p>
        </p:txBody>
      </p:sp>
      <p:sp>
        <p:nvSpPr>
          <p:cNvPr id="6150" name="Line 6"/>
          <p:cNvSpPr>
            <a:spLocks noChangeShapeType="1"/>
          </p:cNvSpPr>
          <p:nvPr/>
        </p:nvSpPr>
        <p:spPr bwMode="auto">
          <a:xfrm>
            <a:off x="4648200" y="6629400"/>
            <a:ext cx="2514600" cy="0"/>
          </a:xfrm>
          <a:prstGeom prst="line">
            <a:avLst/>
          </a:prstGeom>
          <a:noFill/>
          <a:ln w="57150">
            <a:solidFill>
              <a:srgbClr val="FF0000"/>
            </a:solidFill>
            <a:round/>
            <a:headEnd/>
            <a:tailEnd/>
          </a:ln>
          <a:effectLst/>
        </p:spPr>
        <p:txBody>
          <a:bodyPr/>
          <a:lstStyle/>
          <a:p>
            <a:endParaRPr lang="en-US" dirty="0">
              <a:latin typeface="Liberation Sans" panose="020B0604020202020204"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ppt_w</p:attrName>
                                        </p:attrNameLst>
                                      </p:cBhvr>
                                      <p:tavLst>
                                        <p:tav tm="0">
                                          <p:val>
                                            <p:fltVal val="0"/>
                                          </p:val>
                                        </p:tav>
                                        <p:tav tm="100000">
                                          <p:val>
                                            <p:strVal val="#ppt_w"/>
                                          </p:val>
                                        </p:tav>
                                      </p:tavLst>
                                    </p:anim>
                                    <p:anim calcmode="lin" valueType="num">
                                      <p:cBhvr>
                                        <p:cTn id="8" dur="500" fill="hold"/>
                                        <p:tgtEl>
                                          <p:spTgt spid="61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148">
                                            <p:txEl>
                                              <p:pRg st="0" end="0"/>
                                            </p:txEl>
                                          </p:spTgt>
                                        </p:tgtEl>
                                        <p:attrNameLst>
                                          <p:attrName>style.visibility</p:attrName>
                                        </p:attrNameLst>
                                      </p:cBhvr>
                                      <p:to>
                                        <p:strVal val="visible"/>
                                      </p:to>
                                    </p:set>
                                    <p:anim calcmode="lin" valueType="num">
                                      <p:cBhvr>
                                        <p:cTn id="13" dur="50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148">
                                            <p:txEl>
                                              <p:pRg st="0" end="0"/>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6148">
                                            <p:txEl>
                                              <p:pRg st="1" end="1"/>
                                            </p:txEl>
                                          </p:spTgt>
                                        </p:tgtEl>
                                        <p:attrNameLst>
                                          <p:attrName>style.visibility</p:attrName>
                                        </p:attrNameLst>
                                      </p:cBhvr>
                                      <p:to>
                                        <p:strVal val="visible"/>
                                      </p:to>
                                    </p:set>
                                    <p:anim calcmode="lin" valueType="num">
                                      <p:cBhvr>
                                        <p:cTn id="18" dur="50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6148">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6148">
                                            <p:txEl>
                                              <p:pRg st="2" end="2"/>
                                            </p:txEl>
                                          </p:spTgt>
                                        </p:tgtEl>
                                        <p:attrNameLst>
                                          <p:attrName>style.visibility</p:attrName>
                                        </p:attrNameLst>
                                      </p:cBhvr>
                                      <p:to>
                                        <p:strVal val="visible"/>
                                      </p:to>
                                    </p:set>
                                    <p:anim calcmode="lin" valueType="num">
                                      <p:cBhvr>
                                        <p:cTn id="24" dur="500" fill="hold"/>
                                        <p:tgtEl>
                                          <p:spTgt spid="6148">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148">
                                            <p:txEl>
                                              <p:pRg st="2" end="2"/>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6148">
                                            <p:txEl>
                                              <p:pRg st="3" end="3"/>
                                            </p:txEl>
                                          </p:spTgt>
                                        </p:tgtEl>
                                        <p:attrNameLst>
                                          <p:attrName>style.visibility</p:attrName>
                                        </p:attrNameLst>
                                      </p:cBhvr>
                                      <p:to>
                                        <p:strVal val="visible"/>
                                      </p:to>
                                    </p:set>
                                    <p:anim calcmode="lin" valueType="num">
                                      <p:cBhvr>
                                        <p:cTn id="29" dur="500" fill="hold"/>
                                        <p:tgtEl>
                                          <p:spTgt spid="6148">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6148">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6148">
                                            <p:txEl>
                                              <p:pRg st="4" end="4"/>
                                            </p:txEl>
                                          </p:spTgt>
                                        </p:tgtEl>
                                        <p:attrNameLst>
                                          <p:attrName>style.visibility</p:attrName>
                                        </p:attrNameLst>
                                      </p:cBhvr>
                                      <p:to>
                                        <p:strVal val="visible"/>
                                      </p:to>
                                    </p:set>
                                    <p:anim calcmode="lin" valueType="num">
                                      <p:cBhvr>
                                        <p:cTn id="35" dur="500" fill="hold"/>
                                        <p:tgtEl>
                                          <p:spTgt spid="6148">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6148">
                                            <p:txEl>
                                              <p:pRg st="4" end="4"/>
                                            </p:txEl>
                                          </p:spTgt>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23" presetClass="entr" presetSubtype="16" fill="hold" nodeType="afterEffect">
                                  <p:stCondLst>
                                    <p:cond delay="0"/>
                                  </p:stCondLst>
                                  <p:childTnLst>
                                    <p:set>
                                      <p:cBhvr>
                                        <p:cTn id="39" dur="1" fill="hold">
                                          <p:stCondLst>
                                            <p:cond delay="0"/>
                                          </p:stCondLst>
                                        </p:cTn>
                                        <p:tgtEl>
                                          <p:spTgt spid="6148">
                                            <p:txEl>
                                              <p:pRg st="5" end="5"/>
                                            </p:txEl>
                                          </p:spTgt>
                                        </p:tgtEl>
                                        <p:attrNameLst>
                                          <p:attrName>style.visibility</p:attrName>
                                        </p:attrNameLst>
                                      </p:cBhvr>
                                      <p:to>
                                        <p:strVal val="visible"/>
                                      </p:to>
                                    </p:set>
                                    <p:anim calcmode="lin" valueType="num">
                                      <p:cBhvr>
                                        <p:cTn id="40" dur="500" fill="hold"/>
                                        <p:tgtEl>
                                          <p:spTgt spid="6148">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6148">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nodeType="clickEffect">
                                  <p:stCondLst>
                                    <p:cond delay="0"/>
                                  </p:stCondLst>
                                  <p:childTnLst>
                                    <p:set>
                                      <p:cBhvr>
                                        <p:cTn id="45" dur="1" fill="hold">
                                          <p:stCondLst>
                                            <p:cond delay="0"/>
                                          </p:stCondLst>
                                        </p:cTn>
                                        <p:tgtEl>
                                          <p:spTgt spid="6148">
                                            <p:txEl>
                                              <p:pRg st="6" end="6"/>
                                            </p:txEl>
                                          </p:spTgt>
                                        </p:tgtEl>
                                        <p:attrNameLst>
                                          <p:attrName>style.visibility</p:attrName>
                                        </p:attrNameLst>
                                      </p:cBhvr>
                                      <p:to>
                                        <p:strVal val="visible"/>
                                      </p:to>
                                    </p:set>
                                    <p:anim calcmode="lin" valueType="num">
                                      <p:cBhvr>
                                        <p:cTn id="46" dur="500" fill="hold"/>
                                        <p:tgtEl>
                                          <p:spTgt spid="6148">
                                            <p:txEl>
                                              <p:pRg st="6" end="6"/>
                                            </p:txEl>
                                          </p:spTgt>
                                        </p:tgtEl>
                                        <p:attrNameLst>
                                          <p:attrName>ppt_w</p:attrName>
                                        </p:attrNameLst>
                                      </p:cBhvr>
                                      <p:tavLst>
                                        <p:tav tm="0">
                                          <p:val>
                                            <p:fltVal val="0"/>
                                          </p:val>
                                        </p:tav>
                                        <p:tav tm="100000">
                                          <p:val>
                                            <p:strVal val="#ppt_w"/>
                                          </p:val>
                                        </p:tav>
                                      </p:tavLst>
                                    </p:anim>
                                    <p:anim calcmode="lin" valueType="num">
                                      <p:cBhvr>
                                        <p:cTn id="47" dur="500" fill="hold"/>
                                        <p:tgtEl>
                                          <p:spTgt spid="6148">
                                            <p:txEl>
                                              <p:pRg st="6" end="6"/>
                                            </p:txEl>
                                          </p:spTgt>
                                        </p:tgtEl>
                                        <p:attrNameLst>
                                          <p:attrName>ppt_h</p:attrName>
                                        </p:attrNameLst>
                                      </p:cBhvr>
                                      <p:tavLst>
                                        <p:tav tm="0">
                                          <p:val>
                                            <p:fltVal val="0"/>
                                          </p:val>
                                        </p:tav>
                                        <p:tav tm="100000">
                                          <p:val>
                                            <p:strVal val="#ppt_h"/>
                                          </p:val>
                                        </p:tav>
                                      </p:tavLst>
                                    </p:anim>
                                  </p:childTnLst>
                                </p:cTn>
                              </p:par>
                            </p:childTnLst>
                          </p:cTn>
                        </p:par>
                        <p:par>
                          <p:cTn id="48" fill="hold">
                            <p:stCondLst>
                              <p:cond delay="500"/>
                            </p:stCondLst>
                            <p:childTnLst>
                              <p:par>
                                <p:cTn id="49" presetID="23" presetClass="entr" presetSubtype="16" fill="hold" nodeType="afterEffect">
                                  <p:stCondLst>
                                    <p:cond delay="0"/>
                                  </p:stCondLst>
                                  <p:childTnLst>
                                    <p:set>
                                      <p:cBhvr>
                                        <p:cTn id="50" dur="1" fill="hold">
                                          <p:stCondLst>
                                            <p:cond delay="0"/>
                                          </p:stCondLst>
                                        </p:cTn>
                                        <p:tgtEl>
                                          <p:spTgt spid="6148">
                                            <p:txEl>
                                              <p:pRg st="7" end="7"/>
                                            </p:txEl>
                                          </p:spTgt>
                                        </p:tgtEl>
                                        <p:attrNameLst>
                                          <p:attrName>style.visibility</p:attrName>
                                        </p:attrNameLst>
                                      </p:cBhvr>
                                      <p:to>
                                        <p:strVal val="visible"/>
                                      </p:to>
                                    </p:set>
                                    <p:anim calcmode="lin" valueType="num">
                                      <p:cBhvr>
                                        <p:cTn id="51" dur="500" fill="hold"/>
                                        <p:tgtEl>
                                          <p:spTgt spid="6148">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6148">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6148">
                                            <p:txEl>
                                              <p:pRg st="8" end="8"/>
                                            </p:txEl>
                                          </p:spTgt>
                                        </p:tgtEl>
                                        <p:attrNameLst>
                                          <p:attrName>style.visibility</p:attrName>
                                        </p:attrNameLst>
                                      </p:cBhvr>
                                      <p:to>
                                        <p:strVal val="visible"/>
                                      </p:to>
                                    </p:set>
                                    <p:anim calcmode="lin" valueType="num">
                                      <p:cBhvr>
                                        <p:cTn id="57" dur="500" fill="hold"/>
                                        <p:tgtEl>
                                          <p:spTgt spid="6148">
                                            <p:txEl>
                                              <p:pRg st="8" end="8"/>
                                            </p:txEl>
                                          </p:spTgt>
                                        </p:tgtEl>
                                        <p:attrNameLst>
                                          <p:attrName>ppt_w</p:attrName>
                                        </p:attrNameLst>
                                      </p:cBhvr>
                                      <p:tavLst>
                                        <p:tav tm="0">
                                          <p:val>
                                            <p:fltVal val="0"/>
                                          </p:val>
                                        </p:tav>
                                        <p:tav tm="100000">
                                          <p:val>
                                            <p:strVal val="#ppt_w"/>
                                          </p:val>
                                        </p:tav>
                                      </p:tavLst>
                                    </p:anim>
                                    <p:anim calcmode="lin" valueType="num">
                                      <p:cBhvr>
                                        <p:cTn id="58" dur="500" fill="hold"/>
                                        <p:tgtEl>
                                          <p:spTgt spid="6148">
                                            <p:txEl>
                                              <p:pRg st="8" end="8"/>
                                            </p:txEl>
                                          </p:spTgt>
                                        </p:tgtEl>
                                        <p:attrNameLst>
                                          <p:attrName>ppt_h</p:attrName>
                                        </p:attrNameLst>
                                      </p:cBhvr>
                                      <p:tavLst>
                                        <p:tav tm="0">
                                          <p:val>
                                            <p:fltVal val="0"/>
                                          </p:val>
                                        </p:tav>
                                        <p:tav tm="100000">
                                          <p:val>
                                            <p:strVal val="#ppt_h"/>
                                          </p:val>
                                        </p:tav>
                                      </p:tavLst>
                                    </p:anim>
                                  </p:childTnLst>
                                </p:cTn>
                              </p:par>
                            </p:childTnLst>
                          </p:cTn>
                        </p:par>
                        <p:par>
                          <p:cTn id="59" fill="hold">
                            <p:stCondLst>
                              <p:cond delay="500"/>
                            </p:stCondLst>
                            <p:childTnLst>
                              <p:par>
                                <p:cTn id="60" presetID="23" presetClass="entr" presetSubtype="16" fill="hold" nodeType="afterEffect">
                                  <p:stCondLst>
                                    <p:cond delay="0"/>
                                  </p:stCondLst>
                                  <p:childTnLst>
                                    <p:set>
                                      <p:cBhvr>
                                        <p:cTn id="61" dur="1" fill="hold">
                                          <p:stCondLst>
                                            <p:cond delay="0"/>
                                          </p:stCondLst>
                                        </p:cTn>
                                        <p:tgtEl>
                                          <p:spTgt spid="6148">
                                            <p:txEl>
                                              <p:pRg st="9" end="9"/>
                                            </p:txEl>
                                          </p:spTgt>
                                        </p:tgtEl>
                                        <p:attrNameLst>
                                          <p:attrName>style.visibility</p:attrName>
                                        </p:attrNameLst>
                                      </p:cBhvr>
                                      <p:to>
                                        <p:strVal val="visible"/>
                                      </p:to>
                                    </p:set>
                                    <p:anim calcmode="lin" valueType="num">
                                      <p:cBhvr>
                                        <p:cTn id="62" dur="500" fill="hold"/>
                                        <p:tgtEl>
                                          <p:spTgt spid="6148">
                                            <p:txEl>
                                              <p:pRg st="9" end="9"/>
                                            </p:txEl>
                                          </p:spTgt>
                                        </p:tgtEl>
                                        <p:attrNameLst>
                                          <p:attrName>ppt_w</p:attrName>
                                        </p:attrNameLst>
                                      </p:cBhvr>
                                      <p:tavLst>
                                        <p:tav tm="0">
                                          <p:val>
                                            <p:fltVal val="0"/>
                                          </p:val>
                                        </p:tav>
                                        <p:tav tm="100000">
                                          <p:val>
                                            <p:strVal val="#ppt_w"/>
                                          </p:val>
                                        </p:tav>
                                      </p:tavLst>
                                    </p:anim>
                                    <p:anim calcmode="lin" valueType="num">
                                      <p:cBhvr>
                                        <p:cTn id="63" dur="500" fill="hold"/>
                                        <p:tgtEl>
                                          <p:spTgt spid="6148">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grpId="0" nodeType="clickEffect">
                                  <p:stCondLst>
                                    <p:cond delay="0"/>
                                  </p:stCondLst>
                                  <p:childTnLst>
                                    <p:set>
                                      <p:cBhvr>
                                        <p:cTn id="67" dur="1" fill="hold">
                                          <p:stCondLst>
                                            <p:cond delay="0"/>
                                          </p:stCondLst>
                                        </p:cTn>
                                        <p:tgtEl>
                                          <p:spTgt spid="6149"/>
                                        </p:tgtEl>
                                        <p:attrNameLst>
                                          <p:attrName>style.visibility</p:attrName>
                                        </p:attrNameLst>
                                      </p:cBhvr>
                                      <p:to>
                                        <p:strVal val="visible"/>
                                      </p:to>
                                    </p:set>
                                    <p:anim calcmode="lin" valueType="num">
                                      <p:cBhvr>
                                        <p:cTn id="68" dur="500" fill="hold"/>
                                        <p:tgtEl>
                                          <p:spTgt spid="6149"/>
                                        </p:tgtEl>
                                        <p:attrNameLst>
                                          <p:attrName>ppt_w</p:attrName>
                                        </p:attrNameLst>
                                      </p:cBhvr>
                                      <p:tavLst>
                                        <p:tav tm="0">
                                          <p:val>
                                            <p:fltVal val="0"/>
                                          </p:val>
                                        </p:tav>
                                        <p:tav tm="100000">
                                          <p:val>
                                            <p:strVal val="#ppt_w"/>
                                          </p:val>
                                        </p:tav>
                                      </p:tavLst>
                                    </p:anim>
                                    <p:anim calcmode="lin" valueType="num">
                                      <p:cBhvr>
                                        <p:cTn id="69" dur="500" fill="hold"/>
                                        <p:tgtEl>
                                          <p:spTgt spid="6149"/>
                                        </p:tgtEl>
                                        <p:attrNameLst>
                                          <p:attrName>ppt_h</p:attrName>
                                        </p:attrNameLst>
                                      </p:cBhvr>
                                      <p:tavLst>
                                        <p:tav tm="0">
                                          <p:val>
                                            <p:fltVal val="0"/>
                                          </p:val>
                                        </p:tav>
                                        <p:tav tm="100000">
                                          <p:val>
                                            <p:strVal val="#ppt_h"/>
                                          </p:val>
                                        </p:tav>
                                      </p:tavLst>
                                    </p:anim>
                                  </p:childTnLst>
                                </p:cTn>
                              </p:par>
                              <p:par>
                                <p:cTn id="70" presetID="23" presetClass="entr" presetSubtype="16" fill="hold" grpId="0" nodeType="withEffect">
                                  <p:stCondLst>
                                    <p:cond delay="0"/>
                                  </p:stCondLst>
                                  <p:childTnLst>
                                    <p:set>
                                      <p:cBhvr>
                                        <p:cTn id="71" dur="1" fill="hold">
                                          <p:stCondLst>
                                            <p:cond delay="0"/>
                                          </p:stCondLst>
                                        </p:cTn>
                                        <p:tgtEl>
                                          <p:spTgt spid="6150"/>
                                        </p:tgtEl>
                                        <p:attrNameLst>
                                          <p:attrName>style.visibility</p:attrName>
                                        </p:attrNameLst>
                                      </p:cBhvr>
                                      <p:to>
                                        <p:strVal val="visible"/>
                                      </p:to>
                                    </p:set>
                                    <p:anim calcmode="lin" valueType="num">
                                      <p:cBhvr>
                                        <p:cTn id="72" dur="500" fill="hold"/>
                                        <p:tgtEl>
                                          <p:spTgt spid="6150"/>
                                        </p:tgtEl>
                                        <p:attrNameLst>
                                          <p:attrName>ppt_w</p:attrName>
                                        </p:attrNameLst>
                                      </p:cBhvr>
                                      <p:tavLst>
                                        <p:tav tm="0">
                                          <p:val>
                                            <p:fltVal val="0"/>
                                          </p:val>
                                        </p:tav>
                                        <p:tav tm="100000">
                                          <p:val>
                                            <p:strVal val="#ppt_w"/>
                                          </p:val>
                                        </p:tav>
                                      </p:tavLst>
                                    </p:anim>
                                    <p:anim calcmode="lin" valueType="num">
                                      <p:cBhvr>
                                        <p:cTn id="73" dur="500" fill="hold"/>
                                        <p:tgtEl>
                                          <p:spTgt spid="615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9" grpId="0" animBg="1"/>
      <p:bldP spid="61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croll"/>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176" name="WordArt 8"/>
          <p:cNvSpPr>
            <a:spLocks noChangeArrowheads="1" noChangeShapeType="1" noTextEdit="1"/>
          </p:cNvSpPr>
          <p:nvPr/>
        </p:nvSpPr>
        <p:spPr bwMode="auto">
          <a:xfrm>
            <a:off x="762000" y="304800"/>
            <a:ext cx="7543800" cy="381000"/>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993300"/>
                </a:solidFill>
                <a:latin typeface="Liberation Sans" panose="020B0604020202020204" pitchFamily="34" charset="0"/>
                <a:cs typeface="Arial" pitchFamily="34" charset="0"/>
              </a:rPr>
              <a:t>We are not bound by the law of Moses</a:t>
            </a:r>
          </a:p>
        </p:txBody>
      </p:sp>
      <p:sp>
        <p:nvSpPr>
          <p:cNvPr id="7177" name="Text Box 9"/>
          <p:cNvSpPr txBox="1">
            <a:spLocks noChangeArrowheads="1"/>
          </p:cNvSpPr>
          <p:nvPr/>
        </p:nvSpPr>
        <p:spPr bwMode="auto">
          <a:xfrm>
            <a:off x="4191000" y="914400"/>
            <a:ext cx="4267200" cy="579438"/>
          </a:xfrm>
          <a:prstGeom prst="rect">
            <a:avLst/>
          </a:prstGeom>
          <a:noFill/>
          <a:ln w="9525">
            <a:noFill/>
            <a:miter lim="800000"/>
            <a:headEnd/>
            <a:tailEnd/>
          </a:ln>
          <a:effectLst/>
        </p:spPr>
        <p:txBody>
          <a:bodyPr>
            <a:spAutoFit/>
          </a:bodyPr>
          <a:lstStyle/>
          <a:p>
            <a:pPr algn="ctr">
              <a:spcBef>
                <a:spcPct val="50000"/>
              </a:spcBef>
            </a:pPr>
            <a:r>
              <a:rPr lang="en-US" sz="3200" b="1" dirty="0">
                <a:latin typeface="Liberation Sans" panose="020B0604020202020204" pitchFamily="34" charset="0"/>
                <a:cs typeface="Arial" pitchFamily="34" charset="0"/>
              </a:rPr>
              <a:t>…but Paul tells us:</a:t>
            </a:r>
          </a:p>
        </p:txBody>
      </p:sp>
      <p:sp>
        <p:nvSpPr>
          <p:cNvPr id="7178" name="Text Box 10"/>
          <p:cNvSpPr txBox="1">
            <a:spLocks noChangeArrowheads="1"/>
          </p:cNvSpPr>
          <p:nvPr/>
        </p:nvSpPr>
        <p:spPr bwMode="auto">
          <a:xfrm>
            <a:off x="4343400" y="1447800"/>
            <a:ext cx="4191000" cy="4031873"/>
          </a:xfrm>
          <a:prstGeom prst="rect">
            <a:avLst/>
          </a:prstGeom>
          <a:noFill/>
          <a:ln w="9525">
            <a:noFill/>
            <a:miter lim="800000"/>
            <a:headEnd/>
            <a:tailEnd/>
          </a:ln>
          <a:effectLst/>
        </p:spPr>
        <p:txBody>
          <a:bodyPr wrap="square">
            <a:spAutoFit/>
          </a:bodyPr>
          <a:lstStyle/>
          <a:p>
            <a:pPr algn="ctr"/>
            <a:r>
              <a:rPr lang="en-US" sz="3200" dirty="0">
                <a:latin typeface="Liberation Sans" panose="020B0604020202020204" pitchFamily="34" charset="0"/>
              </a:rPr>
              <a:t>“For whatever things were written before were written for our learning, that we through the patience and comfort of the Scriptures might have hope.”</a:t>
            </a:r>
            <a:r>
              <a:rPr lang="en-US" sz="2800" b="1" dirty="0">
                <a:latin typeface="Liberation Sans" panose="020B0604020202020204" pitchFamily="34" charset="0"/>
              </a:rPr>
              <a:t> (</a:t>
            </a:r>
            <a:r>
              <a:rPr lang="en-US" sz="2800" b="1" dirty="0" smtClean="0">
                <a:solidFill>
                  <a:srgbClr val="C00000"/>
                </a:solidFill>
                <a:latin typeface="Liberation Sans" panose="020B0604020202020204" pitchFamily="34" charset="0"/>
              </a:rPr>
              <a:t>Romans </a:t>
            </a:r>
            <a:r>
              <a:rPr lang="en-US" sz="2800" b="1" dirty="0">
                <a:solidFill>
                  <a:srgbClr val="C00000"/>
                </a:solidFill>
                <a:latin typeface="Liberation Sans" panose="020B0604020202020204" pitchFamily="34" charset="0"/>
              </a:rPr>
              <a:t>15:4</a:t>
            </a:r>
            <a:r>
              <a:rPr lang="en-US" sz="2800" b="1" dirty="0">
                <a:latin typeface="Liberation Sans" panose="020B0604020202020204" pitchFamily="34" charset="0"/>
              </a:rPr>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206" y="988423"/>
            <a:ext cx="3826394" cy="484922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500" fill="hold"/>
                                        <p:tgtEl>
                                          <p:spTgt spid="7176"/>
                                        </p:tgtEl>
                                        <p:attrNameLst>
                                          <p:attrName>ppt_w</p:attrName>
                                        </p:attrNameLst>
                                      </p:cBhvr>
                                      <p:tavLst>
                                        <p:tav tm="0">
                                          <p:val>
                                            <p:fltVal val="0"/>
                                          </p:val>
                                        </p:tav>
                                        <p:tav tm="100000">
                                          <p:val>
                                            <p:strVal val="#ppt_w"/>
                                          </p:val>
                                        </p:tav>
                                      </p:tavLst>
                                    </p:anim>
                                    <p:anim calcmode="lin" valueType="num">
                                      <p:cBhvr>
                                        <p:cTn id="8" dur="500" fill="hold"/>
                                        <p:tgtEl>
                                          <p:spTgt spid="717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177"/>
                                        </p:tgtEl>
                                        <p:attrNameLst>
                                          <p:attrName>style.visibility</p:attrName>
                                        </p:attrNameLst>
                                      </p:cBhvr>
                                      <p:to>
                                        <p:strVal val="visible"/>
                                      </p:to>
                                    </p:set>
                                    <p:anim calcmode="lin" valueType="num">
                                      <p:cBhvr>
                                        <p:cTn id="12" dur="1000" fill="hold"/>
                                        <p:tgtEl>
                                          <p:spTgt spid="7177"/>
                                        </p:tgtEl>
                                        <p:attrNameLst>
                                          <p:attrName>ppt_w</p:attrName>
                                        </p:attrNameLst>
                                      </p:cBhvr>
                                      <p:tavLst>
                                        <p:tav tm="0">
                                          <p:val>
                                            <p:fltVal val="0"/>
                                          </p:val>
                                        </p:tav>
                                        <p:tav tm="100000">
                                          <p:val>
                                            <p:strVal val="#ppt_w"/>
                                          </p:val>
                                        </p:tav>
                                      </p:tavLst>
                                    </p:anim>
                                    <p:anim calcmode="lin" valueType="num">
                                      <p:cBhvr>
                                        <p:cTn id="13" dur="1000" fill="hold"/>
                                        <p:tgtEl>
                                          <p:spTgt spid="7177"/>
                                        </p:tgtEl>
                                        <p:attrNameLst>
                                          <p:attrName>ppt_h</p:attrName>
                                        </p:attrNameLst>
                                      </p:cBhvr>
                                      <p:tavLst>
                                        <p:tav tm="0">
                                          <p:val>
                                            <p:fltVal val="0"/>
                                          </p:val>
                                        </p:tav>
                                        <p:tav tm="100000">
                                          <p:val>
                                            <p:strVal val="#ppt_h"/>
                                          </p:val>
                                        </p:tav>
                                      </p:tavLst>
                                    </p:anim>
                                  </p:childTnLst>
                                </p:cTn>
                              </p:par>
                            </p:childTnLst>
                          </p:cTn>
                        </p:par>
                        <p:par>
                          <p:cTn id="14" fill="hold">
                            <p:stCondLst>
                              <p:cond delay="1500"/>
                            </p:stCondLst>
                            <p:childTnLst>
                              <p:par>
                                <p:cTn id="15" presetID="23" presetClass="entr" presetSubtype="16" fill="hold" nodeType="afterEffect">
                                  <p:stCondLst>
                                    <p:cond delay="0"/>
                                  </p:stCondLst>
                                  <p:childTnLst>
                                    <p:set>
                                      <p:cBhvr>
                                        <p:cTn id="16" dur="1" fill="hold">
                                          <p:stCondLst>
                                            <p:cond delay="0"/>
                                          </p:stCondLst>
                                        </p:cTn>
                                        <p:tgtEl>
                                          <p:spTgt spid="7178">
                                            <p:txEl>
                                              <p:pRg st="0" end="0"/>
                                            </p:txEl>
                                          </p:spTgt>
                                        </p:tgtEl>
                                        <p:attrNameLst>
                                          <p:attrName>style.visibility</p:attrName>
                                        </p:attrNameLst>
                                      </p:cBhvr>
                                      <p:to>
                                        <p:strVal val="visible"/>
                                      </p:to>
                                    </p:set>
                                    <p:anim calcmode="lin" valueType="num">
                                      <p:cBhvr>
                                        <p:cTn id="17" dur="500" fill="hold"/>
                                        <p:tgtEl>
                                          <p:spTgt spid="7178">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717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animBg="1"/>
      <p:bldP spid="71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scroll"/>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8198" name="Text Box 6"/>
          <p:cNvSpPr txBox="1">
            <a:spLocks noChangeArrowheads="1"/>
          </p:cNvSpPr>
          <p:nvPr/>
        </p:nvSpPr>
        <p:spPr bwMode="auto">
          <a:xfrm>
            <a:off x="4191000" y="2647950"/>
            <a:ext cx="4419600" cy="2862322"/>
          </a:xfrm>
          <a:prstGeom prst="rect">
            <a:avLst/>
          </a:prstGeom>
          <a:noFill/>
          <a:ln w="9525">
            <a:noFill/>
            <a:miter lim="800000"/>
            <a:headEnd/>
            <a:tailEnd/>
          </a:ln>
          <a:effectLst/>
        </p:spPr>
        <p:txBody>
          <a:bodyPr wrap="square">
            <a:spAutoFit/>
          </a:bodyPr>
          <a:lstStyle/>
          <a:p>
            <a:pPr algn="ctr"/>
            <a:r>
              <a:rPr lang="en-US" sz="3600" dirty="0">
                <a:latin typeface="Liberation Sans" panose="020B0604020202020204" pitchFamily="34" charset="0"/>
                <a:cs typeface="Arial" pitchFamily="34" charset="0"/>
              </a:rPr>
              <a:t>“that we must show a </a:t>
            </a:r>
            <a:r>
              <a:rPr lang="en-US" sz="3600" b="1" dirty="0">
                <a:solidFill>
                  <a:srgbClr val="FF0000"/>
                </a:solidFill>
                <a:effectLst>
                  <a:outerShdw blurRad="38100" dist="38100" dir="2700000" algn="tl">
                    <a:srgbClr val="C0C0C0"/>
                  </a:outerShdw>
                </a:effectLst>
                <a:latin typeface="Liberation Sans" panose="020B0604020202020204" pitchFamily="34" charset="0"/>
                <a:cs typeface="Arial" pitchFamily="34" charset="0"/>
              </a:rPr>
              <a:t>REVERENCE</a:t>
            </a:r>
            <a:r>
              <a:rPr lang="en-US" sz="3600" b="1" dirty="0">
                <a:effectLst>
                  <a:outerShdw blurRad="38100" dist="38100" dir="2700000" algn="tl">
                    <a:srgbClr val="C0C0C0"/>
                  </a:outerShdw>
                </a:effectLst>
                <a:latin typeface="Liberation Sans" panose="020B0604020202020204" pitchFamily="34" charset="0"/>
                <a:cs typeface="Arial" pitchFamily="34" charset="0"/>
              </a:rPr>
              <a:t> </a:t>
            </a:r>
            <a:r>
              <a:rPr lang="en-US" sz="3600" dirty="0">
                <a:latin typeface="Liberation Sans" panose="020B0604020202020204" pitchFamily="34" charset="0"/>
                <a:cs typeface="Arial" pitchFamily="34" charset="0"/>
              </a:rPr>
              <a:t>for the Covenant we are now under </a:t>
            </a:r>
            <a:r>
              <a:rPr lang="en-US" sz="3600" b="1" dirty="0">
                <a:latin typeface="Liberation Sans" panose="020B0604020202020204" pitchFamily="34" charset="0"/>
                <a:cs typeface="Arial" pitchFamily="34" charset="0"/>
              </a:rPr>
              <a:t>AND</a:t>
            </a:r>
            <a:r>
              <a:rPr lang="en-US" sz="3600" dirty="0">
                <a:latin typeface="Liberation Sans" panose="020B0604020202020204" pitchFamily="34" charset="0"/>
                <a:cs typeface="Arial" pitchFamily="34" charset="0"/>
              </a:rPr>
              <a:t> the God who made it!”</a:t>
            </a:r>
            <a:endParaRPr lang="en-US" sz="3600" b="1" dirty="0">
              <a:latin typeface="Liberation Sans" panose="020B0604020202020204" pitchFamily="34" charset="0"/>
              <a:cs typeface="Arial" pitchFamily="34" charset="0"/>
            </a:endParaRPr>
          </a:p>
        </p:txBody>
      </p:sp>
      <p:sp>
        <p:nvSpPr>
          <p:cNvPr id="8199" name="WordArt 7"/>
          <p:cNvSpPr>
            <a:spLocks noChangeArrowheads="1" noChangeShapeType="1" noTextEdit="1"/>
          </p:cNvSpPr>
          <p:nvPr/>
        </p:nvSpPr>
        <p:spPr bwMode="auto">
          <a:xfrm>
            <a:off x="685800" y="990600"/>
            <a:ext cx="7772400" cy="1295400"/>
          </a:xfrm>
          <a:prstGeom prst="rect">
            <a:avLst/>
          </a:prstGeom>
        </p:spPr>
        <p:txBody>
          <a:bodyPr wrap="none" fromWordArt="1">
            <a:prstTxWarp prst="textPlain">
              <a:avLst>
                <a:gd name="adj" fmla="val 50000"/>
              </a:avLst>
            </a:prstTxWarp>
          </a:bodyPr>
          <a:lstStyle/>
          <a:p>
            <a:pPr algn="ctr"/>
            <a:r>
              <a:rPr lang="en-US" sz="3600" b="1" kern="10" dirty="0">
                <a:ln w="9525">
                  <a:noFill/>
                  <a:round/>
                  <a:headEnd/>
                  <a:tailEnd/>
                </a:ln>
                <a:solidFill>
                  <a:srgbClr val="663300"/>
                </a:solidFill>
                <a:effectLst>
                  <a:outerShdw blurRad="38100" dist="38100" dir="2700000" algn="tl">
                    <a:srgbClr val="000000">
                      <a:alpha val="43137"/>
                    </a:srgbClr>
                  </a:outerShdw>
                </a:effectLst>
                <a:latin typeface="Liberation Sans" panose="020B0604020202020204" pitchFamily="34" charset="0"/>
                <a:cs typeface="Arial" pitchFamily="34" charset="0"/>
              </a:rPr>
              <a:t>WE CAN LEARN:</a:t>
            </a:r>
          </a:p>
        </p:txBody>
      </p:sp>
      <p:graphicFrame>
        <p:nvGraphicFramePr>
          <p:cNvPr id="8211" name="Object 19"/>
          <p:cNvGraphicFramePr>
            <a:graphicFrameLocks noChangeAspect="1"/>
          </p:cNvGraphicFramePr>
          <p:nvPr/>
        </p:nvGraphicFramePr>
        <p:xfrm>
          <a:off x="762000" y="2362200"/>
          <a:ext cx="3352800" cy="3429000"/>
        </p:xfrm>
        <a:graphic>
          <a:graphicData uri="http://schemas.openxmlformats.org/presentationml/2006/ole">
            <mc:AlternateContent xmlns:mc="http://schemas.openxmlformats.org/markup-compatibility/2006">
              <mc:Choice xmlns:v="urn:schemas-microsoft-com:vml" Requires="v">
                <p:oleObj spid="_x0000_s8215" name="Drawing" r:id="rId4" imgW="1600210" imgH="1905213" progId="Presentations.Drawing.14">
                  <p:embed/>
                </p:oleObj>
              </mc:Choice>
              <mc:Fallback>
                <p:oleObj name="Drawing" r:id="rId4" imgW="1600210" imgH="1905213" progId="Presentations.Drawing.14">
                  <p:embed/>
                  <p:pic>
                    <p:nvPicPr>
                      <p:cNvPr id="0" name="Picture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362200"/>
                        <a:ext cx="33528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p:cTn id="7" dur="500" fill="hold"/>
                                        <p:tgtEl>
                                          <p:spTgt spid="8199"/>
                                        </p:tgtEl>
                                        <p:attrNameLst>
                                          <p:attrName>ppt_w</p:attrName>
                                        </p:attrNameLst>
                                      </p:cBhvr>
                                      <p:tavLst>
                                        <p:tav tm="0">
                                          <p:val>
                                            <p:fltVal val="0"/>
                                          </p:val>
                                        </p:tav>
                                        <p:tav tm="100000">
                                          <p:val>
                                            <p:strVal val="#ppt_w"/>
                                          </p:val>
                                        </p:tav>
                                      </p:tavLst>
                                    </p:anim>
                                    <p:anim calcmode="lin" valueType="num">
                                      <p:cBhvr>
                                        <p:cTn id="8" dur="500" fill="hold"/>
                                        <p:tgtEl>
                                          <p:spTgt spid="8199"/>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8211"/>
                                        </p:tgtEl>
                                        <p:attrNameLst>
                                          <p:attrName>style.visibility</p:attrName>
                                        </p:attrNameLst>
                                      </p:cBhvr>
                                      <p:to>
                                        <p:strVal val="visible"/>
                                      </p:to>
                                    </p:set>
                                    <p:anim calcmode="lin" valueType="num">
                                      <p:cBhvr>
                                        <p:cTn id="11" dur="500" fill="hold"/>
                                        <p:tgtEl>
                                          <p:spTgt spid="8211"/>
                                        </p:tgtEl>
                                        <p:attrNameLst>
                                          <p:attrName>ppt_w</p:attrName>
                                        </p:attrNameLst>
                                      </p:cBhvr>
                                      <p:tavLst>
                                        <p:tav tm="0">
                                          <p:val>
                                            <p:fltVal val="0"/>
                                          </p:val>
                                        </p:tav>
                                        <p:tav tm="100000">
                                          <p:val>
                                            <p:strVal val="#ppt_w"/>
                                          </p:val>
                                        </p:tav>
                                      </p:tavLst>
                                    </p:anim>
                                    <p:anim calcmode="lin" valueType="num">
                                      <p:cBhvr>
                                        <p:cTn id="12" dur="500" fill="hold"/>
                                        <p:tgtEl>
                                          <p:spTgt spid="8211"/>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8198"/>
                                        </p:tgtEl>
                                        <p:attrNameLst>
                                          <p:attrName>style.visibility</p:attrName>
                                        </p:attrNameLst>
                                      </p:cBhvr>
                                      <p:to>
                                        <p:strVal val="visible"/>
                                      </p:to>
                                    </p:set>
                                    <p:anim calcmode="lin" valueType="num">
                                      <p:cBhvr>
                                        <p:cTn id="16" dur="500" fill="hold"/>
                                        <p:tgtEl>
                                          <p:spTgt spid="8198"/>
                                        </p:tgtEl>
                                        <p:attrNameLst>
                                          <p:attrName>ppt_w</p:attrName>
                                        </p:attrNameLst>
                                      </p:cBhvr>
                                      <p:tavLst>
                                        <p:tav tm="0">
                                          <p:val>
                                            <p:fltVal val="0"/>
                                          </p:val>
                                        </p:tav>
                                        <p:tav tm="100000">
                                          <p:val>
                                            <p:strVal val="#ppt_w"/>
                                          </p:val>
                                        </p:tav>
                                      </p:tavLst>
                                    </p:anim>
                                    <p:anim calcmode="lin" valueType="num">
                                      <p:cBhvr>
                                        <p:cTn id="17" dur="500" fill="hold"/>
                                        <p:tgtEl>
                                          <p:spTgt spid="81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819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156</TotalTime>
  <Words>331</Words>
  <Application>Microsoft Office PowerPoint</Application>
  <PresentationFormat>On-screen Show (4:3)</PresentationFormat>
  <Paragraphs>35</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Liberation Sans</vt:lpstr>
      <vt:lpstr>Times New Roman</vt:lpstr>
      <vt:lpstr>Default Design</vt:lpstr>
      <vt:lpstr>Drawing</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Richie Thetford</dc:creator>
  <cp:lastModifiedBy>Richie Thetford</cp:lastModifiedBy>
  <cp:revision>23</cp:revision>
  <dcterms:created xsi:type="dcterms:W3CDTF">2004-02-10T02:26:18Z</dcterms:created>
  <dcterms:modified xsi:type="dcterms:W3CDTF">2015-09-19T17:06:29Z</dcterms:modified>
</cp:coreProperties>
</file>