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643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853A7E-F08D-4D66-9AD4-033976D7F8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7CF8340-A081-4FC7-BC51-BC58CEF210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9006E6-6903-4BA2-AA5C-57A4D4246D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B2D56-C57B-49E9-8DFA-AADEA366A375}" type="datetimeFigureOut">
              <a:rPr lang="en-US" smtClean="0"/>
              <a:t>5/17/2020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389629-EA60-436D-87DD-400773D2FE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63A967-4CD7-478D-BDF4-9B5EAAE09E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9B238-DE15-4A99-B02E-EC8D314642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291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B27D13-DFF9-417B-8AB9-F0F7911EFE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6053DBB-580D-4DD9-89A5-8076D1F21C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E7197C-0D26-4EAE-969C-FC65EE7FE5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B2D56-C57B-49E9-8DFA-AADEA366A375}" type="datetimeFigureOut">
              <a:rPr lang="en-US" smtClean="0"/>
              <a:t>5/17/2020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778064-D7E1-41E4-A0B4-87E89A570C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93819E-5271-4258-B202-B383541BE6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9B238-DE15-4A99-B02E-EC8D314642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394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6AAB78E-F45E-4571-9F97-62E93CCAA11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C30D74C-863B-4B08-81AC-9C733C3589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D576AC-45CB-4A57-AFD8-BE261931C6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B2D56-C57B-49E9-8DFA-AADEA366A375}" type="datetimeFigureOut">
              <a:rPr lang="en-US" smtClean="0"/>
              <a:t>5/17/2020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474420-3535-4C88-BE28-5263D42E6E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AB7C26-EE87-4B08-AE76-3B2F2742DD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9B238-DE15-4A99-B02E-EC8D314642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108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26F4E4-C7E2-480B-9D89-85EC3FBF87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3D8BDC-4DFF-4893-BC4C-BDE95BC2CE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C3FB19-C31E-4B50-8AAD-360BABA03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B2D56-C57B-49E9-8DFA-AADEA366A375}" type="datetimeFigureOut">
              <a:rPr lang="en-US" smtClean="0"/>
              <a:t>5/17/2020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6E9B74-9621-4009-8AFC-901F416121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00D44A-D6E4-455C-8EA2-ECEB4BAC27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9B238-DE15-4A99-B02E-EC8D314642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482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7EC420-6AA1-4158-94F8-9437E93717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CE9CF2-6E0A-4F20-BB4C-A103831864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AF6FD4-37B5-431D-B5B1-FC5DF40123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B2D56-C57B-49E9-8DFA-AADEA366A375}" type="datetimeFigureOut">
              <a:rPr lang="en-US" smtClean="0"/>
              <a:t>5/17/2020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DE3AC6-61E2-43AB-A36B-A08A8C21D9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199000-7BFF-4871-993F-3DA8E465BF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9B238-DE15-4A99-B02E-EC8D314642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396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F69B44-78CA-4A75-8211-8B7E53A115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51F270-8A55-4347-B821-C722215EA40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2A37CB2-30EC-4717-9716-6614D91D6F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65410D-1914-4459-BD79-9B2FEB726F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B2D56-C57B-49E9-8DFA-AADEA366A375}" type="datetimeFigureOut">
              <a:rPr lang="en-US" smtClean="0"/>
              <a:t>5/17/2020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5DCEFE-4986-47A0-9B56-8D7AFCDCB6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8FC495-CF47-4C33-A6F7-F1AA785599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9B238-DE15-4A99-B02E-EC8D314642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5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D023D6-F82C-477F-87BE-7A1FC3A81F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7328F1-18EF-4559-A21D-5DA4A73A97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B4BCFD-3282-4ADF-B0D8-2F497850CD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61A4D94-E433-4595-B1F7-17B463612D3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E150B5A-69B1-429C-89F5-51593A816D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0C1C4C8-24C3-4284-841A-A5EF445EA3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B2D56-C57B-49E9-8DFA-AADEA366A375}" type="datetimeFigureOut">
              <a:rPr lang="en-US" smtClean="0"/>
              <a:t>5/17/2020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A0FB434-CD6C-46BD-9159-CAF777C8C1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C4CCC5E-4C06-48AD-929B-B31B062BCC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9B238-DE15-4A99-B02E-EC8D314642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951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EC29AE-51BC-4E2C-89F9-D8BD591349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FF2CD9A-A34E-4212-890F-8C31A04EA4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B2D56-C57B-49E9-8DFA-AADEA366A375}" type="datetimeFigureOut">
              <a:rPr lang="en-US" smtClean="0"/>
              <a:t>5/17/2020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867099C-EAC1-4BD0-AB66-D8C178E302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E179EEB-EA5B-4EF3-A9A1-B17AB5DFAE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9B238-DE15-4A99-B02E-EC8D314642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640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2BA6801-D6BC-40F7-92AF-092876C9BF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B2D56-C57B-49E9-8DFA-AADEA366A375}" type="datetimeFigureOut">
              <a:rPr lang="en-US" smtClean="0"/>
              <a:t>5/17/2020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E7CDA5E-1BB7-470C-ABDA-5C4ED9B961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7D0BC6-981F-4B53-8EA3-4F12EE79E1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9B238-DE15-4A99-B02E-EC8D314642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265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390394-FBAD-4B25-BF9A-D1A1D2E710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5DE3CC-DE20-4653-A203-2B20D93A30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F29EEA7-AF32-47D8-BAC3-476640ED60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4AC0F2-DC7F-457A-9019-2C07B5D6AE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B2D56-C57B-49E9-8DFA-AADEA366A375}" type="datetimeFigureOut">
              <a:rPr lang="en-US" smtClean="0"/>
              <a:t>5/17/2020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98AD81-66CD-449A-83AA-A5E1B4437C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F71D0D-E7E0-4A46-BF71-E6E1B40032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9B238-DE15-4A99-B02E-EC8D314642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471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DE8032-48A2-441A-9482-351E9FF066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1E253F6-2B37-44F9-B8A5-63676F2B3FF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71CCEA9-FCED-49E5-AD1F-62E8D020D3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0717BB-D05C-451D-9702-72FC098F95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B2D56-C57B-49E9-8DFA-AADEA366A375}" type="datetimeFigureOut">
              <a:rPr lang="en-US" smtClean="0"/>
              <a:t>5/17/2020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0B1465-6336-4460-9D4C-B895875616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01C1A9-2788-4059-A7E9-BFF2748F8E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9B238-DE15-4A99-B02E-EC8D314642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276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doors dir="ver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76E5721-FCDA-4296-9937-0B3DBB82E9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509124-2FA8-4EE1-80BC-DFF84EFD0C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CF6B1F-7CF5-45CF-A00E-6F7B5127C8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DB2D56-C57B-49E9-8DFA-AADEA366A375}" type="datetimeFigureOut">
              <a:rPr lang="en-US" smtClean="0"/>
              <a:t>5/17/2020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AF161D-AAC2-44A3-B496-6C2BB303ED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866C56-D537-4F2F-B287-D54B9C0F19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B9B238-DE15-4A99-B02E-EC8D314642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6497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doors dir="ver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>
            <a:extLst>
              <a:ext uri="{FF2B5EF4-FFF2-40B4-BE49-F238E27FC236}">
                <a16:creationId xmlns:a16="http://schemas.microsoft.com/office/drawing/2014/main" id="{524D9B45-F45F-4A33-A33F-17DE170E505F}"/>
              </a:ext>
            </a:extLst>
          </p:cNvPr>
          <p:cNvSpPr/>
          <p:nvPr/>
        </p:nvSpPr>
        <p:spPr>
          <a:xfrm>
            <a:off x="3114870" y="611156"/>
            <a:ext cx="5962261" cy="5635689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CCC4E32F-DF2B-4C64-A668-B8B6C9D33C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5274" y="3386684"/>
            <a:ext cx="4161453" cy="277360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" name="Title 2">
            <a:extLst>
              <a:ext uri="{FF2B5EF4-FFF2-40B4-BE49-F238E27FC236}">
                <a16:creationId xmlns:a16="http://schemas.microsoft.com/office/drawing/2014/main" id="{C61E1D03-2EF5-4544-BB82-65EB00F055E0}"/>
              </a:ext>
            </a:extLst>
          </p:cNvPr>
          <p:cNvSpPr txBox="1">
            <a:spLocks noChangeArrowheads="1"/>
          </p:cNvSpPr>
          <p:nvPr/>
        </p:nvSpPr>
        <p:spPr>
          <a:xfrm>
            <a:off x="3604419" y="1017039"/>
            <a:ext cx="4983163" cy="234198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ter" panose="020B0502030000000004" pitchFamily="34" charset="0"/>
                <a:ea typeface="Inter" panose="020B0502030000000004" pitchFamily="34" charset="0"/>
              </a:rPr>
              <a:t>Restoring</a:t>
            </a:r>
            <a:br>
              <a:rPr lang="en-US" alt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ter" panose="020B0502030000000004" pitchFamily="34" charset="0"/>
                <a:ea typeface="Inter" panose="020B0502030000000004" pitchFamily="34" charset="0"/>
              </a:rPr>
            </a:br>
            <a:r>
              <a:rPr lang="en-US" alt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ter" panose="020B0502030000000004" pitchFamily="34" charset="0"/>
                <a:ea typeface="Inter" panose="020B0502030000000004" pitchFamily="34" charset="0"/>
              </a:rPr>
              <a:t>the</a:t>
            </a:r>
            <a:br>
              <a:rPr lang="en-US" alt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ter" panose="020B0502030000000004" pitchFamily="34" charset="0"/>
                <a:ea typeface="Inter" panose="020B0502030000000004" pitchFamily="34" charset="0"/>
              </a:rPr>
            </a:br>
            <a:r>
              <a:rPr lang="en-US" alt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ter" panose="020B0502030000000004" pitchFamily="34" charset="0"/>
                <a:ea typeface="Inter" panose="020B0502030000000004" pitchFamily="34" charset="0"/>
              </a:rPr>
              <a:t>Church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B59F6C9-06AD-48BE-B451-548AC2D2EA82}"/>
              </a:ext>
            </a:extLst>
          </p:cNvPr>
          <p:cNvSpPr txBox="1"/>
          <p:nvPr/>
        </p:nvSpPr>
        <p:spPr>
          <a:xfrm>
            <a:off x="0" y="6550090"/>
            <a:ext cx="12192000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Inter" panose="020B0502030000000004" pitchFamily="34" charset="0"/>
                <a:ea typeface="Inter" panose="020B0502030000000004" pitchFamily="34" charset="0"/>
              </a:rPr>
              <a:t>Richie Thetford									            www.thetfordcountry.com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EB71538-1953-48F7-BEA2-D73DD0E3DBAC}"/>
              </a:ext>
            </a:extLst>
          </p:cNvPr>
          <p:cNvSpPr/>
          <p:nvPr/>
        </p:nvSpPr>
        <p:spPr>
          <a:xfrm>
            <a:off x="0" y="0"/>
            <a:ext cx="12192000" cy="39446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ABF5B6E-D6BE-494A-87C0-A3954CBA61FA}"/>
              </a:ext>
            </a:extLst>
          </p:cNvPr>
          <p:cNvSpPr/>
          <p:nvPr/>
        </p:nvSpPr>
        <p:spPr>
          <a:xfrm>
            <a:off x="0" y="6463537"/>
            <a:ext cx="12192000" cy="9801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3BD29DF-4E9C-476C-9554-6520A450F71F}"/>
              </a:ext>
            </a:extLst>
          </p:cNvPr>
          <p:cNvSpPr/>
          <p:nvPr/>
        </p:nvSpPr>
        <p:spPr>
          <a:xfrm>
            <a:off x="0" y="0"/>
            <a:ext cx="223935" cy="6463537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EAEDB83-9490-43E4-860F-FE7AB1B495CA}"/>
              </a:ext>
            </a:extLst>
          </p:cNvPr>
          <p:cNvSpPr/>
          <p:nvPr/>
        </p:nvSpPr>
        <p:spPr>
          <a:xfrm>
            <a:off x="11977396" y="32169"/>
            <a:ext cx="223935" cy="6463537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8140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doors dir="ver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FB470F-8016-4D2B-AEC8-BAD6FBD0C1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208" y="569166"/>
            <a:ext cx="11346025" cy="1121521"/>
          </a:xfrm>
          <a:solidFill>
            <a:schemeClr val="tx1"/>
          </a:solidFill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  <a:latin typeface="Inter" panose="020B0502030000000004" pitchFamily="34" charset="0"/>
                <a:ea typeface="Inter" panose="020B0502030000000004" pitchFamily="34" charset="0"/>
              </a:rPr>
              <a:t>Proper Restoration of the Church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D2BADF-D863-43AB-9694-B0F05AE6D2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6097" y="1825624"/>
            <a:ext cx="11346025" cy="4463209"/>
          </a:xfrm>
        </p:spPr>
        <p:txBody>
          <a:bodyPr/>
          <a:lstStyle/>
          <a:p>
            <a:pPr>
              <a:lnSpc>
                <a:spcPct val="114000"/>
              </a:lnSpc>
            </a:pPr>
            <a:r>
              <a:rPr lang="en-US" sz="3600" b="1" dirty="0">
                <a:solidFill>
                  <a:schemeClr val="accent6">
                    <a:lumMod val="75000"/>
                  </a:schemeClr>
                </a:solidFill>
                <a:latin typeface="Inter" panose="020B0502030000000004" pitchFamily="34" charset="0"/>
                <a:ea typeface="Inter" panose="020B0502030000000004" pitchFamily="34" charset="0"/>
              </a:rPr>
              <a:t>Things we must know</a:t>
            </a:r>
          </a:p>
          <a:p>
            <a:pPr lvl="1">
              <a:lnSpc>
                <a:spcPct val="114000"/>
              </a:lnSpc>
            </a:pPr>
            <a:r>
              <a:rPr lang="en-US" sz="3200" dirty="0">
                <a:solidFill>
                  <a:srgbClr val="C00000"/>
                </a:solidFill>
                <a:latin typeface="Inter Medium" panose="020B0602030000000004" pitchFamily="34" charset="0"/>
                <a:ea typeface="Inter Medium" panose="020B0602030000000004" pitchFamily="34" charset="0"/>
              </a:rPr>
              <a:t>Ephesians 1:22-23</a:t>
            </a:r>
          </a:p>
          <a:p>
            <a:pPr lvl="1">
              <a:lnSpc>
                <a:spcPct val="114000"/>
              </a:lnSpc>
            </a:pPr>
            <a:r>
              <a:rPr lang="en-US" sz="3200" dirty="0">
                <a:solidFill>
                  <a:srgbClr val="C00000"/>
                </a:solidFill>
                <a:latin typeface="Inter Medium" panose="020B0602030000000004" pitchFamily="34" charset="0"/>
                <a:ea typeface="Inter Medium" panose="020B0602030000000004" pitchFamily="34" charset="0"/>
              </a:rPr>
              <a:t>Acts 2:37</a:t>
            </a:r>
          </a:p>
          <a:p>
            <a:pPr lvl="1">
              <a:lnSpc>
                <a:spcPct val="114000"/>
              </a:lnSpc>
            </a:pPr>
            <a:r>
              <a:rPr lang="en-US" sz="3200" dirty="0">
                <a:solidFill>
                  <a:srgbClr val="C00000"/>
                </a:solidFill>
                <a:latin typeface="Inter Medium" panose="020B0602030000000004" pitchFamily="34" charset="0"/>
                <a:ea typeface="Inter Medium" panose="020B0602030000000004" pitchFamily="34" charset="0"/>
              </a:rPr>
              <a:t>Romans 10:9-10</a:t>
            </a:r>
          </a:p>
          <a:p>
            <a:pPr lvl="1">
              <a:lnSpc>
                <a:spcPct val="114000"/>
              </a:lnSpc>
            </a:pPr>
            <a:r>
              <a:rPr lang="en-US" sz="3200" dirty="0">
                <a:solidFill>
                  <a:srgbClr val="C00000"/>
                </a:solidFill>
                <a:latin typeface="Inter Medium" panose="020B0602030000000004" pitchFamily="34" charset="0"/>
                <a:ea typeface="Inter Medium" panose="020B0602030000000004" pitchFamily="34" charset="0"/>
              </a:rPr>
              <a:t>2 Corinthians 4:5</a:t>
            </a:r>
          </a:p>
          <a:p>
            <a:pPr lvl="1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32825B8-8C74-4C12-B2F3-EFDB0357FD00}"/>
              </a:ext>
            </a:extLst>
          </p:cNvPr>
          <p:cNvSpPr txBox="1"/>
          <p:nvPr/>
        </p:nvSpPr>
        <p:spPr>
          <a:xfrm>
            <a:off x="0" y="6550090"/>
            <a:ext cx="12192000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Inter" panose="020B0502030000000004" pitchFamily="34" charset="0"/>
                <a:ea typeface="Inter" panose="020B0502030000000004" pitchFamily="34" charset="0"/>
              </a:rPr>
              <a:t>Richie Thetford									            www.thetfordcountry.com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06AEF2F-1D29-412E-8853-3D3231F41AD2}"/>
              </a:ext>
            </a:extLst>
          </p:cNvPr>
          <p:cNvSpPr/>
          <p:nvPr/>
        </p:nvSpPr>
        <p:spPr>
          <a:xfrm>
            <a:off x="0" y="0"/>
            <a:ext cx="12192000" cy="39446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AB38B99-925B-4324-9634-9CA8E3E7184F}"/>
              </a:ext>
            </a:extLst>
          </p:cNvPr>
          <p:cNvSpPr/>
          <p:nvPr/>
        </p:nvSpPr>
        <p:spPr>
          <a:xfrm>
            <a:off x="0" y="6463537"/>
            <a:ext cx="12192000" cy="9801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52117E1-461A-4F46-AFA5-5D56ADCBE2B3}"/>
              </a:ext>
            </a:extLst>
          </p:cNvPr>
          <p:cNvSpPr/>
          <p:nvPr/>
        </p:nvSpPr>
        <p:spPr>
          <a:xfrm>
            <a:off x="11977396" y="32169"/>
            <a:ext cx="223935" cy="6463537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4387126-C72D-4210-9F74-BE7B8DE4AACE}"/>
              </a:ext>
            </a:extLst>
          </p:cNvPr>
          <p:cNvSpPr/>
          <p:nvPr/>
        </p:nvSpPr>
        <p:spPr>
          <a:xfrm>
            <a:off x="0" y="0"/>
            <a:ext cx="223935" cy="6463537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 descr="A group of people sitting at a table&#10;&#10;Description automatically generated">
            <a:extLst>
              <a:ext uri="{FF2B5EF4-FFF2-40B4-BE49-F238E27FC236}">
                <a16:creationId xmlns:a16="http://schemas.microsoft.com/office/drawing/2014/main" id="{52711413-59F2-4169-91E3-46FB11D967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7700" y="1865389"/>
            <a:ext cx="5967533" cy="4423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9185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doors dir="ver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FB470F-8016-4D2B-AEC8-BAD6FBD0C1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208" y="569166"/>
            <a:ext cx="11346025" cy="1121521"/>
          </a:xfrm>
          <a:solidFill>
            <a:schemeClr val="tx1"/>
          </a:solidFill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Inter" panose="020B0502030000000004" pitchFamily="34" charset="0"/>
                <a:ea typeface="Inter" panose="020B0502030000000004" pitchFamily="34" charset="0"/>
              </a:rPr>
              <a:t>Added to the Church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D2BADF-D863-43AB-9694-B0F05AE6D2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6097" y="1825624"/>
            <a:ext cx="11346025" cy="4463209"/>
          </a:xfrm>
        </p:spPr>
        <p:txBody>
          <a:bodyPr/>
          <a:lstStyle/>
          <a:p>
            <a:pPr>
              <a:lnSpc>
                <a:spcPct val="114000"/>
              </a:lnSpc>
            </a:pPr>
            <a:r>
              <a:rPr lang="en-US" sz="3600" b="1" dirty="0">
                <a:solidFill>
                  <a:schemeClr val="accent6">
                    <a:lumMod val="75000"/>
                  </a:schemeClr>
                </a:solidFill>
                <a:latin typeface="Inter" panose="020B0502030000000004" pitchFamily="34" charset="0"/>
                <a:ea typeface="Inter" panose="020B0502030000000004" pitchFamily="34" charset="0"/>
              </a:rPr>
              <a:t>Added by obedience</a:t>
            </a:r>
          </a:p>
          <a:p>
            <a:pPr lvl="1">
              <a:lnSpc>
                <a:spcPct val="114000"/>
              </a:lnSpc>
            </a:pPr>
            <a:r>
              <a:rPr lang="en-US" sz="3200" dirty="0">
                <a:solidFill>
                  <a:srgbClr val="C00000"/>
                </a:solidFill>
                <a:latin typeface="Inter Medium" panose="020B0602030000000004" pitchFamily="34" charset="0"/>
                <a:ea typeface="Inter Medium" panose="020B0602030000000004" pitchFamily="34" charset="0"/>
              </a:rPr>
              <a:t>Acts 2:41</a:t>
            </a:r>
          </a:p>
          <a:p>
            <a:pPr lvl="1">
              <a:lnSpc>
                <a:spcPct val="114000"/>
              </a:lnSpc>
            </a:pPr>
            <a:r>
              <a:rPr lang="en-US" sz="3200" dirty="0">
                <a:solidFill>
                  <a:srgbClr val="C00000"/>
                </a:solidFill>
                <a:latin typeface="Inter Medium" panose="020B0602030000000004" pitchFamily="34" charset="0"/>
                <a:ea typeface="Inter Medium" panose="020B0602030000000004" pitchFamily="34" charset="0"/>
              </a:rPr>
              <a:t>Acts 2:47</a:t>
            </a:r>
          </a:p>
          <a:p>
            <a:pPr lvl="1">
              <a:lnSpc>
                <a:spcPct val="114000"/>
              </a:lnSpc>
            </a:pPr>
            <a:r>
              <a:rPr lang="en-US" sz="3200" dirty="0">
                <a:solidFill>
                  <a:srgbClr val="C00000"/>
                </a:solidFill>
                <a:latin typeface="Inter Medium" panose="020B0602030000000004" pitchFamily="34" charset="0"/>
                <a:ea typeface="Inter Medium" panose="020B0602030000000004" pitchFamily="34" charset="0"/>
              </a:rPr>
              <a:t>Acts 10:34-35</a:t>
            </a:r>
          </a:p>
          <a:p>
            <a:pPr lvl="1">
              <a:lnSpc>
                <a:spcPct val="114000"/>
              </a:lnSpc>
            </a:pPr>
            <a:r>
              <a:rPr lang="en-US" sz="3200" dirty="0">
                <a:solidFill>
                  <a:srgbClr val="C00000"/>
                </a:solidFill>
                <a:latin typeface="Inter Medium" panose="020B0602030000000004" pitchFamily="34" charset="0"/>
                <a:ea typeface="Inter Medium" panose="020B0602030000000004" pitchFamily="34" charset="0"/>
              </a:rPr>
              <a:t>Romans 2:11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32825B8-8C74-4C12-B2F3-EFDB0357FD00}"/>
              </a:ext>
            </a:extLst>
          </p:cNvPr>
          <p:cNvSpPr txBox="1"/>
          <p:nvPr/>
        </p:nvSpPr>
        <p:spPr>
          <a:xfrm>
            <a:off x="0" y="6550090"/>
            <a:ext cx="12192000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Inter" panose="020B0502030000000004" pitchFamily="34" charset="0"/>
                <a:ea typeface="Inter" panose="020B0502030000000004" pitchFamily="34" charset="0"/>
              </a:rPr>
              <a:t>Richie Thetford									            www.thetfordcountry.com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06AEF2F-1D29-412E-8853-3D3231F41AD2}"/>
              </a:ext>
            </a:extLst>
          </p:cNvPr>
          <p:cNvSpPr/>
          <p:nvPr/>
        </p:nvSpPr>
        <p:spPr>
          <a:xfrm>
            <a:off x="0" y="0"/>
            <a:ext cx="12192000" cy="39446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AB38B99-925B-4324-9634-9CA8E3E7184F}"/>
              </a:ext>
            </a:extLst>
          </p:cNvPr>
          <p:cNvSpPr/>
          <p:nvPr/>
        </p:nvSpPr>
        <p:spPr>
          <a:xfrm>
            <a:off x="0" y="6463537"/>
            <a:ext cx="12192000" cy="9801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52117E1-461A-4F46-AFA5-5D56ADCBE2B3}"/>
              </a:ext>
            </a:extLst>
          </p:cNvPr>
          <p:cNvSpPr/>
          <p:nvPr/>
        </p:nvSpPr>
        <p:spPr>
          <a:xfrm>
            <a:off x="11977396" y="32169"/>
            <a:ext cx="223935" cy="6463537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4387126-C72D-4210-9F74-BE7B8DE4AACE}"/>
              </a:ext>
            </a:extLst>
          </p:cNvPr>
          <p:cNvSpPr/>
          <p:nvPr/>
        </p:nvSpPr>
        <p:spPr>
          <a:xfrm>
            <a:off x="0" y="0"/>
            <a:ext cx="223935" cy="6463537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 descr="A person standing next to a body of water&#10;&#10;Description automatically generated">
            <a:extLst>
              <a:ext uri="{FF2B5EF4-FFF2-40B4-BE49-F238E27FC236}">
                <a16:creationId xmlns:a16="http://schemas.microsoft.com/office/drawing/2014/main" id="{BF102D82-E485-488D-8A81-0CE4F1BBEA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4022" y="1880008"/>
            <a:ext cx="6181882" cy="4418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1455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doors dir="ver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FB470F-8016-4D2B-AEC8-BAD6FBD0C1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208" y="569166"/>
            <a:ext cx="11346025" cy="1121521"/>
          </a:xfrm>
          <a:solidFill>
            <a:schemeClr val="tx1"/>
          </a:solidFill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Inter" panose="020B0502030000000004" pitchFamily="34" charset="0"/>
                <a:ea typeface="Inter" panose="020B0502030000000004" pitchFamily="34" charset="0"/>
              </a:rPr>
              <a:t>Added to the Church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D2BADF-D863-43AB-9694-B0F05AE6D2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6097" y="1825624"/>
            <a:ext cx="11346025" cy="4463209"/>
          </a:xfrm>
        </p:spPr>
        <p:txBody>
          <a:bodyPr>
            <a:normAutofit/>
          </a:bodyPr>
          <a:lstStyle/>
          <a:p>
            <a:pPr>
              <a:lnSpc>
                <a:spcPct val="114000"/>
              </a:lnSpc>
            </a:pPr>
            <a:r>
              <a:rPr lang="en-US" sz="3600" b="1" dirty="0">
                <a:solidFill>
                  <a:schemeClr val="accent6">
                    <a:lumMod val="75000"/>
                  </a:schemeClr>
                </a:solidFill>
                <a:latin typeface="Inter" panose="020B0502030000000004" pitchFamily="34" charset="0"/>
                <a:ea typeface="Inter" panose="020B0502030000000004" pitchFamily="34" charset="0"/>
              </a:rPr>
              <a:t>Names written in heaven</a:t>
            </a:r>
          </a:p>
          <a:p>
            <a:pPr lvl="1">
              <a:lnSpc>
                <a:spcPct val="114000"/>
              </a:lnSpc>
            </a:pPr>
            <a:r>
              <a:rPr lang="en-US" sz="3200" dirty="0">
                <a:solidFill>
                  <a:srgbClr val="C00000"/>
                </a:solidFill>
                <a:latin typeface="Inter Medium" panose="020B0602030000000004" pitchFamily="34" charset="0"/>
                <a:ea typeface="Inter Medium" panose="020B0602030000000004" pitchFamily="34" charset="0"/>
              </a:rPr>
              <a:t>Luke 10:20</a:t>
            </a:r>
          </a:p>
          <a:p>
            <a:pPr lvl="1">
              <a:lnSpc>
                <a:spcPct val="114000"/>
              </a:lnSpc>
            </a:pPr>
            <a:r>
              <a:rPr lang="en-US" sz="3200" dirty="0">
                <a:solidFill>
                  <a:srgbClr val="C00000"/>
                </a:solidFill>
                <a:latin typeface="Inter Medium" panose="020B0602030000000004" pitchFamily="34" charset="0"/>
                <a:ea typeface="Inter Medium" panose="020B0602030000000004" pitchFamily="34" charset="0"/>
              </a:rPr>
              <a:t>Philippians 4:3</a:t>
            </a:r>
          </a:p>
          <a:p>
            <a:pPr lvl="1">
              <a:lnSpc>
                <a:spcPct val="114000"/>
              </a:lnSpc>
            </a:pPr>
            <a:r>
              <a:rPr lang="en-US" sz="3200" dirty="0">
                <a:solidFill>
                  <a:srgbClr val="C00000"/>
                </a:solidFill>
                <a:latin typeface="Inter Medium" panose="020B0602030000000004" pitchFamily="34" charset="0"/>
                <a:ea typeface="Inter Medium" panose="020B0602030000000004" pitchFamily="34" charset="0"/>
              </a:rPr>
              <a:t>Revelation 3:5</a:t>
            </a:r>
          </a:p>
          <a:p>
            <a:pPr lvl="1">
              <a:lnSpc>
                <a:spcPct val="114000"/>
              </a:lnSpc>
            </a:pPr>
            <a:r>
              <a:rPr lang="en-US" sz="3200" dirty="0">
                <a:solidFill>
                  <a:srgbClr val="C00000"/>
                </a:solidFill>
                <a:latin typeface="Inter Medium" panose="020B0602030000000004" pitchFamily="34" charset="0"/>
                <a:ea typeface="Inter Medium" panose="020B0602030000000004" pitchFamily="34" charset="0"/>
              </a:rPr>
              <a:t>Revelation 20:11-15</a:t>
            </a:r>
          </a:p>
          <a:p>
            <a:pPr lvl="1">
              <a:lnSpc>
                <a:spcPct val="114000"/>
              </a:lnSpc>
            </a:pPr>
            <a:r>
              <a:rPr lang="en-US" sz="3200" dirty="0">
                <a:solidFill>
                  <a:srgbClr val="C00000"/>
                </a:solidFill>
                <a:latin typeface="Inter Medium" panose="020B0602030000000004" pitchFamily="34" charset="0"/>
                <a:ea typeface="Inter Medium" panose="020B0602030000000004" pitchFamily="34" charset="0"/>
              </a:rPr>
              <a:t>Hebrews 12:23</a:t>
            </a:r>
          </a:p>
          <a:p>
            <a:pPr lvl="1">
              <a:lnSpc>
                <a:spcPct val="114000"/>
              </a:lnSpc>
            </a:pPr>
            <a:r>
              <a:rPr lang="en-US" sz="3200" dirty="0">
                <a:solidFill>
                  <a:srgbClr val="C00000"/>
                </a:solidFill>
                <a:latin typeface="Inter Medium" panose="020B0602030000000004" pitchFamily="34" charset="0"/>
                <a:ea typeface="Inter Medium" panose="020B0602030000000004" pitchFamily="34" charset="0"/>
              </a:rPr>
              <a:t>Hebrews 12:1-29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32825B8-8C74-4C12-B2F3-EFDB0357FD00}"/>
              </a:ext>
            </a:extLst>
          </p:cNvPr>
          <p:cNvSpPr txBox="1"/>
          <p:nvPr/>
        </p:nvSpPr>
        <p:spPr>
          <a:xfrm>
            <a:off x="0" y="6550090"/>
            <a:ext cx="12192000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Inter" panose="020B0502030000000004" pitchFamily="34" charset="0"/>
                <a:ea typeface="Inter" panose="020B0502030000000004" pitchFamily="34" charset="0"/>
              </a:rPr>
              <a:t>Richie Thetford									            www.thetfordcountry.com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06AEF2F-1D29-412E-8853-3D3231F41AD2}"/>
              </a:ext>
            </a:extLst>
          </p:cNvPr>
          <p:cNvSpPr/>
          <p:nvPr/>
        </p:nvSpPr>
        <p:spPr>
          <a:xfrm>
            <a:off x="0" y="0"/>
            <a:ext cx="12192000" cy="39446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AB38B99-925B-4324-9634-9CA8E3E7184F}"/>
              </a:ext>
            </a:extLst>
          </p:cNvPr>
          <p:cNvSpPr/>
          <p:nvPr/>
        </p:nvSpPr>
        <p:spPr>
          <a:xfrm>
            <a:off x="0" y="6463537"/>
            <a:ext cx="12192000" cy="9801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52117E1-461A-4F46-AFA5-5D56ADCBE2B3}"/>
              </a:ext>
            </a:extLst>
          </p:cNvPr>
          <p:cNvSpPr/>
          <p:nvPr/>
        </p:nvSpPr>
        <p:spPr>
          <a:xfrm>
            <a:off x="11977396" y="32169"/>
            <a:ext cx="223935" cy="6463537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4387126-C72D-4210-9F74-BE7B8DE4AACE}"/>
              </a:ext>
            </a:extLst>
          </p:cNvPr>
          <p:cNvSpPr/>
          <p:nvPr/>
        </p:nvSpPr>
        <p:spPr>
          <a:xfrm>
            <a:off x="0" y="0"/>
            <a:ext cx="223935" cy="6463537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Scroll: Horizontal 8">
            <a:extLst>
              <a:ext uri="{FF2B5EF4-FFF2-40B4-BE49-F238E27FC236}">
                <a16:creationId xmlns:a16="http://schemas.microsoft.com/office/drawing/2014/main" id="{E0251A45-9E7F-4E13-B9FE-C41871AB88E1}"/>
              </a:ext>
            </a:extLst>
          </p:cNvPr>
          <p:cNvSpPr/>
          <p:nvPr/>
        </p:nvSpPr>
        <p:spPr>
          <a:xfrm>
            <a:off x="5589037" y="2649894"/>
            <a:ext cx="5831632" cy="3312367"/>
          </a:xfrm>
          <a:prstGeom prst="horizontalScroll">
            <a:avLst/>
          </a:prstGeom>
          <a:solidFill>
            <a:schemeClr val="accent6">
              <a:lumMod val="7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1A45387-3564-40B9-8A4D-06F37C7A1E43}"/>
              </a:ext>
            </a:extLst>
          </p:cNvPr>
          <p:cNvSpPr txBox="1"/>
          <p:nvPr/>
        </p:nvSpPr>
        <p:spPr>
          <a:xfrm>
            <a:off x="6096000" y="3278423"/>
            <a:ext cx="521270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ter" panose="020B0502030000000004" pitchFamily="34" charset="0"/>
                <a:ea typeface="Inter" panose="020B0502030000000004" pitchFamily="34" charset="0"/>
              </a:rPr>
              <a:t>Jesus is</a:t>
            </a:r>
            <a:b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ter" panose="020B0502030000000004" pitchFamily="34" charset="0"/>
                <a:ea typeface="Inter" panose="020B0502030000000004" pitchFamily="34" charset="0"/>
              </a:rPr>
            </a:b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ter" panose="020B0502030000000004" pitchFamily="34" charset="0"/>
                <a:ea typeface="Inter" panose="020B0502030000000004" pitchFamily="34" charset="0"/>
              </a:rPr>
              <a:t>“Savior of the Body”</a:t>
            </a:r>
            <a:endParaRPr lang="en-US" sz="3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nter Medium" panose="020B0602030000000004" pitchFamily="34" charset="0"/>
              <a:ea typeface="Inter Medium" panose="020B0602030000000004" pitchFamily="34" charset="0"/>
            </a:endParaRPr>
          </a:p>
          <a:p>
            <a:pPr algn="ctr"/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ter Medium" panose="020B0602030000000004" pitchFamily="34" charset="0"/>
                <a:ea typeface="Inter Medium" panose="020B0602030000000004" pitchFamily="34" charset="0"/>
              </a:rPr>
              <a:t>Ephesians 5:23</a:t>
            </a:r>
          </a:p>
          <a:p>
            <a:pPr algn="ctr"/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ter Medium" panose="020B0602030000000004" pitchFamily="34" charset="0"/>
                <a:ea typeface="Inter Medium" panose="020B0602030000000004" pitchFamily="34" charset="0"/>
              </a:rPr>
              <a:t>Acts 20:28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nter" panose="020B0502030000000004" pitchFamily="34" charset="0"/>
              <a:ea typeface="Inter" panose="020B05020300000000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8741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>
            <a:extLst>
              <a:ext uri="{FF2B5EF4-FFF2-40B4-BE49-F238E27FC236}">
                <a16:creationId xmlns:a16="http://schemas.microsoft.com/office/drawing/2014/main" id="{524D9B45-F45F-4A33-A33F-17DE170E505F}"/>
              </a:ext>
            </a:extLst>
          </p:cNvPr>
          <p:cNvSpPr/>
          <p:nvPr/>
        </p:nvSpPr>
        <p:spPr>
          <a:xfrm>
            <a:off x="3114870" y="611156"/>
            <a:ext cx="5962261" cy="5635689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CCC4E32F-DF2B-4C64-A668-B8B6C9D33C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5274" y="3386684"/>
            <a:ext cx="4161453" cy="277360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" name="Title 2">
            <a:extLst>
              <a:ext uri="{FF2B5EF4-FFF2-40B4-BE49-F238E27FC236}">
                <a16:creationId xmlns:a16="http://schemas.microsoft.com/office/drawing/2014/main" id="{C61E1D03-2EF5-4544-BB82-65EB00F055E0}"/>
              </a:ext>
            </a:extLst>
          </p:cNvPr>
          <p:cNvSpPr txBox="1">
            <a:spLocks noChangeArrowheads="1"/>
          </p:cNvSpPr>
          <p:nvPr/>
        </p:nvSpPr>
        <p:spPr>
          <a:xfrm>
            <a:off x="2360491" y="597145"/>
            <a:ext cx="7471018" cy="914403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ter" panose="020B0502030000000004" pitchFamily="34" charset="0"/>
                <a:ea typeface="Inter" panose="020B0502030000000004" pitchFamily="34" charset="0"/>
              </a:rPr>
              <a:t>Restoring the Church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B59F6C9-06AD-48BE-B451-548AC2D2EA82}"/>
              </a:ext>
            </a:extLst>
          </p:cNvPr>
          <p:cNvSpPr txBox="1"/>
          <p:nvPr/>
        </p:nvSpPr>
        <p:spPr>
          <a:xfrm>
            <a:off x="0" y="6550090"/>
            <a:ext cx="12192000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Inter" panose="020B0502030000000004" pitchFamily="34" charset="0"/>
                <a:ea typeface="Inter" panose="020B0502030000000004" pitchFamily="34" charset="0"/>
              </a:rPr>
              <a:t>Richie Thetford									            www.thetfordcountry.com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EB71538-1953-48F7-BEA2-D73DD0E3DBAC}"/>
              </a:ext>
            </a:extLst>
          </p:cNvPr>
          <p:cNvSpPr/>
          <p:nvPr/>
        </p:nvSpPr>
        <p:spPr>
          <a:xfrm>
            <a:off x="0" y="0"/>
            <a:ext cx="12192000" cy="39446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ABF5B6E-D6BE-494A-87C0-A3954CBA61FA}"/>
              </a:ext>
            </a:extLst>
          </p:cNvPr>
          <p:cNvSpPr/>
          <p:nvPr/>
        </p:nvSpPr>
        <p:spPr>
          <a:xfrm>
            <a:off x="0" y="6463537"/>
            <a:ext cx="12192000" cy="9801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3BD29DF-4E9C-476C-9554-6520A450F71F}"/>
              </a:ext>
            </a:extLst>
          </p:cNvPr>
          <p:cNvSpPr/>
          <p:nvPr/>
        </p:nvSpPr>
        <p:spPr>
          <a:xfrm>
            <a:off x="0" y="0"/>
            <a:ext cx="223935" cy="6463537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EAEDB83-9490-43E4-860F-FE7AB1B495CA}"/>
              </a:ext>
            </a:extLst>
          </p:cNvPr>
          <p:cNvSpPr/>
          <p:nvPr/>
        </p:nvSpPr>
        <p:spPr>
          <a:xfrm>
            <a:off x="11977396" y="32169"/>
            <a:ext cx="223935" cy="6463537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8BB563D-371B-4636-BF7E-A8323D54BF49}"/>
              </a:ext>
            </a:extLst>
          </p:cNvPr>
          <p:cNvSpPr txBox="1"/>
          <p:nvPr/>
        </p:nvSpPr>
        <p:spPr>
          <a:xfrm>
            <a:off x="3694922" y="1688837"/>
            <a:ext cx="4889241" cy="1468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4000"/>
              </a:lnSpc>
            </a:pPr>
            <a:r>
              <a:rPr lang="en-US" sz="2000" dirty="0">
                <a:solidFill>
                  <a:schemeClr val="bg1"/>
                </a:solidFill>
                <a:latin typeface="Inter" panose="020B0502030000000004" pitchFamily="34" charset="0"/>
                <a:ea typeface="Inter" panose="020B0502030000000004" pitchFamily="34" charset="0"/>
              </a:rPr>
              <a:t>In Him we have redemption through His blood, the forgiveness of sins, according to the riches of His grace</a:t>
            </a:r>
          </a:p>
          <a:p>
            <a:pPr algn="ctr">
              <a:lnSpc>
                <a:spcPct val="114000"/>
              </a:lnSpc>
            </a:pPr>
            <a:r>
              <a:rPr lang="en-US" sz="2000" b="1" dirty="0">
                <a:solidFill>
                  <a:schemeClr val="bg1"/>
                </a:solidFill>
                <a:latin typeface="Inter" panose="020B0502030000000004" pitchFamily="34" charset="0"/>
                <a:ea typeface="Inter" panose="020B0502030000000004" pitchFamily="34" charset="0"/>
              </a:rPr>
              <a:t>Ephesians 1:7</a:t>
            </a:r>
          </a:p>
        </p:txBody>
      </p:sp>
    </p:spTree>
    <p:extLst>
      <p:ext uri="{BB962C8B-B14F-4D97-AF65-F5344CB8AC3E}">
        <p14:creationId xmlns:p14="http://schemas.microsoft.com/office/powerpoint/2010/main" val="541899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doors dir="ver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182</Words>
  <Application>Microsoft Office PowerPoint</Application>
  <PresentationFormat>Widescreen</PresentationFormat>
  <Paragraphs>32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Calibri</vt:lpstr>
      <vt:lpstr>Calibri Light</vt:lpstr>
      <vt:lpstr>Inter</vt:lpstr>
      <vt:lpstr>Inter Medium</vt:lpstr>
      <vt:lpstr>Office Theme</vt:lpstr>
      <vt:lpstr>PowerPoint Presentation</vt:lpstr>
      <vt:lpstr>Proper Restoration of the Church</vt:lpstr>
      <vt:lpstr>Added to the Church</vt:lpstr>
      <vt:lpstr>Added to the Church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Richard Thetford</dc:creator>
  <cp:lastModifiedBy>Richard Thetford</cp:lastModifiedBy>
  <cp:revision>10</cp:revision>
  <dcterms:created xsi:type="dcterms:W3CDTF">2019-12-10T21:22:26Z</dcterms:created>
  <dcterms:modified xsi:type="dcterms:W3CDTF">2020-05-17T19:28:39Z</dcterms:modified>
</cp:coreProperties>
</file>