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CC"/>
    <a:srgbClr val="006600"/>
    <a:srgbClr val="FFFF00"/>
    <a:srgbClr val="FF0000"/>
    <a:srgbClr val="89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1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11F02304-31CA-47E1-B450-276FCA20EE01}" type="datetimeFigureOut">
              <a:rPr lang="en-US" smtClean="0"/>
              <a:pPr/>
              <a:t>7/17/2022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AE4DDBB2-B8F9-4FA0-9693-8AF2D6515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532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4DDBB2-B8F9-4FA0-9693-8AF2D65159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34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4DDBB2-B8F9-4FA0-9693-8AF2D65159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22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61C2E-660B-44C2-9666-60202A5994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A8AE9-D98C-4BEE-B04B-C46E2A22B4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E1886-19B2-4213-B0E4-42A538CF0B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B2DC4449-C683-4994-B95C-BA235A5BC4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C972F-5303-4F02-859F-46DBE43D9C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87347-36A7-4E22-A2D0-E002770AF0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54EB5C-E412-40D4-9533-92E7CC0126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A89D2C-3D2B-49F7-AC5A-37CB4EE168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5F4A5-B7A1-48DD-BC08-7DBFA3B5DF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83905-E03C-4F3E-A3FB-35BED5AAF5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E9E2B-748D-463C-9046-773D6A3ADD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B99D6-3ED7-4B6C-9D20-BB895D1A45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7016976-E303-4DD6-9F9C-45C97E6DC1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Segoe UI" panose="020B0502040204020203" pitchFamily="34" charset="0"/>
          <a:cs typeface="Segoe UI" panose="020B0502040204020203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Segoe UI" panose="020B0502040204020203" pitchFamily="34" charset="0"/>
          <a:cs typeface="Segoe UI" panose="020B0502040204020203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Segoe UI" panose="020B0502040204020203" pitchFamily="34" charset="0"/>
          <a:cs typeface="Segoe UI" panose="020B0502040204020203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Segoe UI" panose="020B0502040204020203" pitchFamily="34" charset="0"/>
          <a:cs typeface="Segoe UI" panose="020B0502040204020203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42887"/>
            <a:ext cx="7772400" cy="1470025"/>
          </a:xfrm>
          <a:effectLst/>
        </p:spPr>
        <p:txBody>
          <a:bodyPr/>
          <a:lstStyle/>
          <a:p>
            <a:r>
              <a:rPr lang="en-US" sz="7200" b="1" dirty="0">
                <a:latin typeface="Segoe UI" panose="020B0502040204020203" pitchFamily="34" charset="0"/>
              </a:rPr>
              <a:t>ECNATNEPER</a:t>
            </a: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33353"/>
              </p:ext>
            </p:extLst>
          </p:nvPr>
        </p:nvGraphicFramePr>
        <p:xfrm>
          <a:off x="0" y="1"/>
          <a:ext cx="1485900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3" imgW="1486080" imgH="2352600" progId="Presentations.Drawing.14">
                  <p:embed/>
                </p:oleObj>
              </mc:Choice>
              <mc:Fallback>
                <p:oleObj name="Drawing" r:id="rId3" imgW="1486080" imgH="2352600" progId="Presentations.Drawing.1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"/>
                        <a:ext cx="1485900" cy="235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209800" y="27432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7200" b="1" dirty="0">
                <a:solidFill>
                  <a:srgbClr val="0000C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REPENTANCE</a:t>
            </a: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734564"/>
              </p:ext>
            </p:extLst>
          </p:nvPr>
        </p:nvGraphicFramePr>
        <p:xfrm>
          <a:off x="10706100" y="2286000"/>
          <a:ext cx="1485900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5" imgW="1486080" imgH="2352600" progId="Presentations.Drawing.14">
                  <p:embed/>
                </p:oleObj>
              </mc:Choice>
              <mc:Fallback>
                <p:oleObj name="Drawing" r:id="rId5" imgW="1486080" imgH="2352600" progId="Presentations.Drawing.1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06100" y="2286000"/>
                        <a:ext cx="1485900" cy="235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3352800" y="2362200"/>
            <a:ext cx="5638800" cy="0"/>
          </a:xfrm>
          <a:prstGeom prst="line">
            <a:avLst/>
          </a:prstGeom>
          <a:noFill/>
          <a:ln w="38100">
            <a:solidFill>
              <a:srgbClr val="89CFFF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390900" y="1538287"/>
            <a:ext cx="5562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>
                <a:latin typeface="Segoe UI" panose="020B0502040204020203" pitchFamily="34" charset="0"/>
                <a:cs typeface="Segoe UI" panose="020B0502040204020203" pitchFamily="34" charset="0"/>
              </a:rPr>
              <a:t>A turn around</a:t>
            </a: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1752600" y="4419600"/>
            <a:ext cx="8686800" cy="12192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905000" y="4495800"/>
            <a:ext cx="838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As </a:t>
            </a:r>
            <a:r>
              <a:rPr lang="en-US" sz="3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ECNATNEPER</a:t>
            </a:r>
            <a:r>
              <a:rPr lang="en-US" sz="32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makes no sense;</a:t>
            </a:r>
          </a:p>
          <a:p>
            <a:pPr algn="ctr"/>
            <a:r>
              <a:rPr lang="en-US" sz="32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neither does </a:t>
            </a:r>
            <a:r>
              <a:rPr lang="en-US" sz="3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REPENTANCE</a:t>
            </a:r>
            <a:r>
              <a:rPr lang="en-US" sz="32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without fruits!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123950" y="5791200"/>
            <a:ext cx="9944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“Bring forth therefore fruits worthy of repentance”</a:t>
            </a: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(Luke 3:8)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53CE3C-1AD3-48B9-BAFE-89D5CCC1F7AB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9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9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8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3" grpId="0"/>
      <p:bldP spid="2055" grpId="0" animBg="1"/>
      <p:bldP spid="2056" grpId="0"/>
      <p:bldP spid="2057" grpId="0" animBg="1"/>
      <p:bldP spid="2058" grpId="0"/>
      <p:bldP spid="20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819400" y="3197426"/>
            <a:ext cx="6553200" cy="644726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solidFill>
                <a:srgbClr val="89CFFF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399"/>
            <a:ext cx="11658600" cy="3671879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3600" b="1" dirty="0">
                <a:latin typeface="Segoe UI" panose="020B0502040204020203" pitchFamily="34" charset="0"/>
              </a:rPr>
              <a:t>Joseph Thayer:</a:t>
            </a:r>
            <a:r>
              <a:rPr lang="en-US" sz="3600" dirty="0">
                <a:latin typeface="Segoe UI" panose="020B0502040204020203" pitchFamily="34" charset="0"/>
              </a:rPr>
              <a:t> “to change one’s mind for the better, heartily to amend with abhorrence of one’s past sins”</a:t>
            </a:r>
          </a:p>
          <a:p>
            <a:pPr>
              <a:spcBef>
                <a:spcPts val="600"/>
              </a:spcBef>
            </a:pPr>
            <a:endParaRPr lang="en-US" sz="3600" dirty="0">
              <a:solidFill>
                <a:schemeClr val="bg1"/>
              </a:solidFill>
              <a:latin typeface="Segoe UI" panose="020B0502040204020203" pitchFamily="34" charset="0"/>
            </a:endParaRPr>
          </a:p>
          <a:p>
            <a:pPr>
              <a:spcBef>
                <a:spcPts val="600"/>
              </a:spcBef>
            </a:pPr>
            <a:endParaRPr lang="en-US" sz="3200" dirty="0">
              <a:solidFill>
                <a:schemeClr val="bg1"/>
              </a:solidFill>
              <a:latin typeface="Segoe UI" panose="020B0502040204020203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3600" b="1" dirty="0">
                <a:latin typeface="Segoe UI" panose="020B0502040204020203" pitchFamily="34" charset="0"/>
              </a:rPr>
              <a:t>Analytical Greek Lexicon:</a:t>
            </a:r>
            <a:r>
              <a:rPr lang="en-US" sz="3600" dirty="0">
                <a:latin typeface="Segoe UI" panose="020B0502040204020203" pitchFamily="34" charset="0"/>
              </a:rPr>
              <a:t> “to undergo a change in frame of mind and feelings”</a:t>
            </a:r>
            <a:endParaRPr lang="en-US" sz="4000" dirty="0">
              <a:latin typeface="Segoe UI" panose="020B0502040204020203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10972800" cy="1143000"/>
          </a:xfrm>
        </p:spPr>
        <p:txBody>
          <a:bodyPr/>
          <a:lstStyle/>
          <a:p>
            <a:r>
              <a:rPr lang="en-US" sz="5400" b="1" dirty="0">
                <a:latin typeface="Segoe UI" panose="020B0502040204020203" pitchFamily="34" charset="0"/>
              </a:rPr>
              <a:t>What is Repentance?</a:t>
            </a: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1905000" y="5410200"/>
            <a:ext cx="8458200" cy="762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981200" y="5348287"/>
            <a:ext cx="830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Repentance = “A turn around”</a:t>
            </a: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2209800" y="1447800"/>
            <a:ext cx="7772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9CFFF"/>
            </a:outerShdw>
          </a:effectLst>
        </p:spPr>
        <p:txBody>
          <a:bodyPr/>
          <a:lstStyle/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E7A03D-029A-42AC-8DC0-3851A16C58AE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                                   www.thetfordcountry.com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335729-C208-4871-A6EA-0774F4EC080B}"/>
              </a:ext>
            </a:extLst>
          </p:cNvPr>
          <p:cNvSpPr txBox="1"/>
          <p:nvPr/>
        </p:nvSpPr>
        <p:spPr>
          <a:xfrm>
            <a:off x="2438400" y="3225225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32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3:2; 4:17; Acts 2:38; 3:19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7" grpId="0" animBg="1"/>
      <p:bldP spid="3078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11658600" cy="38862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b="1" dirty="0">
                <a:latin typeface="Segoe UI" panose="020B0502040204020203" pitchFamily="34" charset="0"/>
              </a:rPr>
              <a:t>It has always been prominent with God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Isaiah 55:7; Jeremiah 3:12, 22; Matthew 3:2-3</a:t>
            </a:r>
          </a:p>
          <a:p>
            <a:pPr>
              <a:spcBef>
                <a:spcPts val="600"/>
              </a:spcBef>
            </a:pPr>
            <a:r>
              <a:rPr lang="en-US" b="1" dirty="0">
                <a:latin typeface="Segoe UI" panose="020B0502040204020203" pitchFamily="34" charset="0"/>
              </a:rPr>
              <a:t>Repentance was the FIRST and LAST subject of our Lord and preached by others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4:17; Luke 24:47; Acts 2:37-38; 20:21; 17:30;</a:t>
            </a:r>
            <a:b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13:3; 2 Peter 3:9</a:t>
            </a:r>
          </a:p>
          <a:p>
            <a:pPr>
              <a:spcBef>
                <a:spcPts val="600"/>
              </a:spcBef>
            </a:pPr>
            <a:r>
              <a:rPr lang="en-US" b="1" dirty="0">
                <a:latin typeface="Segoe UI" panose="020B0502040204020203" pitchFamily="34" charset="0"/>
              </a:rPr>
              <a:t>Repentance is still neglected today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Put away the old and become new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229600" cy="1706562"/>
          </a:xfrm>
        </p:spPr>
        <p:txBody>
          <a:bodyPr/>
          <a:lstStyle/>
          <a:p>
            <a:r>
              <a:rPr lang="en-US" sz="4800" b="1" dirty="0">
                <a:latin typeface="Segoe UI" panose="020B0502040204020203" pitchFamily="34" charset="0"/>
              </a:rPr>
              <a:t>The Importance of </a:t>
            </a:r>
            <a:r>
              <a:rPr lang="en-US" sz="6000" b="1" dirty="0">
                <a:latin typeface="Segoe UI" panose="020B0502040204020203" pitchFamily="34" charset="0"/>
              </a:rPr>
              <a:t>Repentance</a:t>
            </a: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2209800" y="19812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9CFFF"/>
            </a:outerShdw>
          </a:effectLst>
        </p:spPr>
        <p:txBody>
          <a:bodyPr/>
          <a:lstStyle/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9E6A37-2AC0-4056-B3A8-5BB377F31F58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11658600" cy="38862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b="1" dirty="0">
                <a:latin typeface="Segoe UI" panose="020B0502040204020203" pitchFamily="34" charset="0"/>
              </a:rPr>
              <a:t>“Repentance is not for our day”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latin typeface="Segoe UI" panose="020B0502040204020203" pitchFamily="34" charset="0"/>
              </a:rPr>
              <a:t>Repentance is a work performed – </a:t>
            </a:r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3:8-14; 13:3</a:t>
            </a:r>
          </a:p>
          <a:p>
            <a:pPr>
              <a:spcBef>
                <a:spcPts val="600"/>
              </a:spcBef>
            </a:pPr>
            <a:r>
              <a:rPr lang="en-US" b="1" dirty="0">
                <a:latin typeface="Segoe UI" panose="020B0502040204020203" pitchFamily="34" charset="0"/>
              </a:rPr>
              <a:t>“Repentance is being sorry for sins”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latin typeface="Segoe UI" panose="020B0502040204020203" pitchFamily="34" charset="0"/>
              </a:rPr>
              <a:t>A difference between repentance and sorrow – </a:t>
            </a:r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Cor. 7:10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latin typeface="Segoe UI" panose="020B0502040204020203" pitchFamily="34" charset="0"/>
              </a:rPr>
              <a:t>Repentance is not sorrow, but repentance is the result of </a:t>
            </a:r>
            <a:r>
              <a:rPr lang="en-US" sz="3000" b="1" dirty="0">
                <a:solidFill>
                  <a:srgbClr val="FF0000"/>
                </a:solidFill>
                <a:latin typeface="Segoe UI" panose="020B0502040204020203" pitchFamily="34" charset="0"/>
              </a:rPr>
              <a:t>“godly sorrow”</a:t>
            </a:r>
            <a:r>
              <a:rPr lang="en-US" sz="3000" dirty="0">
                <a:latin typeface="Segoe UI" panose="020B0502040204020203" pitchFamily="34" charset="0"/>
              </a:rPr>
              <a:t> – </a:t>
            </a:r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Psalms 51:4</a:t>
            </a:r>
          </a:p>
          <a:p>
            <a:pPr>
              <a:spcBef>
                <a:spcPts val="600"/>
              </a:spcBef>
            </a:pPr>
            <a:r>
              <a:rPr lang="en-US" b="1" dirty="0">
                <a:latin typeface="Segoe UI" panose="020B0502040204020203" pitchFamily="34" charset="0"/>
              </a:rPr>
              <a:t>“Repentance is merely confessing sin”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Exodus 9:27; Numbers 22:34; 2 Peter 2:15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229600" cy="1706562"/>
          </a:xfrm>
        </p:spPr>
        <p:txBody>
          <a:bodyPr/>
          <a:lstStyle/>
          <a:p>
            <a:r>
              <a:rPr lang="en-US" sz="4800" b="1" dirty="0">
                <a:latin typeface="Segoe UI" panose="020B0502040204020203" pitchFamily="34" charset="0"/>
              </a:rPr>
              <a:t>Mistaken Notions About </a:t>
            </a:r>
            <a:r>
              <a:rPr lang="en-US" sz="6000" b="1" dirty="0">
                <a:latin typeface="Segoe UI" panose="020B0502040204020203" pitchFamily="34" charset="0"/>
              </a:rPr>
              <a:t>Repentance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209800" y="19812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9CFFF"/>
            </a:outerShdw>
          </a:effectLst>
        </p:spPr>
        <p:txBody>
          <a:bodyPr/>
          <a:lstStyle/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AABDE2-461D-40BC-B719-3B0B39F8AE75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1" name="Object 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640644963"/>
              </p:ext>
            </p:extLst>
          </p:nvPr>
        </p:nvGraphicFramePr>
        <p:xfrm>
          <a:off x="0" y="0"/>
          <a:ext cx="1381125" cy="218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2" imgW="1486080" imgH="2352600" progId="Presentations.Drawing.14">
                  <p:embed/>
                </p:oleObj>
              </mc:Choice>
              <mc:Fallback>
                <p:oleObj name="Drawing" r:id="rId2" imgW="1486080" imgH="2352600" progId="Presentations.Drawing.1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381125" cy="218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2209800" y="21336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9CFFF"/>
            </a:outerShdw>
          </a:effectLst>
        </p:spPr>
        <p:txBody>
          <a:bodyPr/>
          <a:lstStyle/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1828800" y="457200"/>
            <a:ext cx="87630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accent2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REPENTANCE</a:t>
            </a:r>
          </a:p>
        </p:txBody>
      </p:sp>
      <p:graphicFrame>
        <p:nvGraphicFramePr>
          <p:cNvPr id="6154" name="Object 10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679672245"/>
              </p:ext>
            </p:extLst>
          </p:nvPr>
        </p:nvGraphicFramePr>
        <p:xfrm>
          <a:off x="10810875" y="1"/>
          <a:ext cx="1381125" cy="218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4" imgW="1486080" imgH="2352600" progId="Presentations.Drawing.14">
                  <p:embed/>
                </p:oleObj>
              </mc:Choice>
              <mc:Fallback>
                <p:oleObj name="Drawing" r:id="rId4" imgW="1486080" imgH="2352600" progId="Presentations.Drawing.1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75" y="1"/>
                        <a:ext cx="1381125" cy="218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2209800" y="2163762"/>
            <a:ext cx="77724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Complete Reformation</a:t>
            </a:r>
          </a:p>
          <a:p>
            <a:pPr algn="ctr">
              <a:spcBef>
                <a:spcPts val="600"/>
              </a:spcBef>
            </a:pPr>
            <a:r>
              <a:rPr lang="en-US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Coming Out of Sin</a:t>
            </a:r>
          </a:p>
          <a:p>
            <a:pPr algn="ctr">
              <a:spcBef>
                <a:spcPts val="600"/>
              </a:spcBef>
            </a:pPr>
            <a:r>
              <a:rPr lang="en-US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Changed Attitude and Heart</a:t>
            </a:r>
          </a:p>
          <a:p>
            <a:pPr algn="ctr">
              <a:spcBef>
                <a:spcPts val="600"/>
              </a:spcBef>
            </a:pPr>
            <a:r>
              <a:rPr lang="en-US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Brings Forth Fruits “Worthy”</a:t>
            </a:r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2209800" y="50292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9CFFF"/>
            </a:outerShdw>
          </a:effectLst>
        </p:spPr>
        <p:txBody>
          <a:bodyPr/>
          <a:lstStyle/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1828800" y="5106650"/>
            <a:ext cx="8534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Have You Truly Repented?</a:t>
            </a:r>
          </a:p>
          <a:p>
            <a:pPr algn="ctr"/>
            <a:r>
              <a:rPr lang="en-US" sz="44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God Really Knows!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841D1A-3AC5-44C1-BAE8-8487BAEB34D2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338</Words>
  <Application>Microsoft Office PowerPoint</Application>
  <PresentationFormat>Widescreen</PresentationFormat>
  <Paragraphs>42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Segoe UI</vt:lpstr>
      <vt:lpstr>Segoe UI Semibold</vt:lpstr>
      <vt:lpstr>Default Design</vt:lpstr>
      <vt:lpstr>Drawing</vt:lpstr>
      <vt:lpstr>ECNATNEPER</vt:lpstr>
      <vt:lpstr>What is Repentance?</vt:lpstr>
      <vt:lpstr>The Importance of Repentance</vt:lpstr>
      <vt:lpstr>Mistaken Notions About Repentance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ECNATNEPER</dc:title>
  <dc:creator>Richard Thetford</dc:creator>
  <cp:lastModifiedBy>Richard Thetford</cp:lastModifiedBy>
  <cp:revision>26</cp:revision>
  <dcterms:created xsi:type="dcterms:W3CDTF">2005-02-20T02:24:08Z</dcterms:created>
  <dcterms:modified xsi:type="dcterms:W3CDTF">2022-07-17T21:22:29Z</dcterms:modified>
</cp:coreProperties>
</file>