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0249CBD-F118-4234-ADCE-BC24A081FEE1}" type="datetimeFigureOut">
              <a:rPr lang="en-US" smtClean="0"/>
              <a:t>1/25/2015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E70068D-FE95-43F2-B573-736C0171B44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820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49CBD-F118-4234-ADCE-BC24A081FEE1}" type="datetimeFigureOut">
              <a:rPr lang="en-US" smtClean="0"/>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0068D-FE95-43F2-B573-736C0171B44F}" type="slidenum">
              <a:rPr lang="en-US" smtClean="0"/>
              <a:t>‹#›</a:t>
            </a:fld>
            <a:endParaRPr lang="en-US"/>
          </a:p>
        </p:txBody>
      </p:sp>
    </p:spTree>
    <p:extLst>
      <p:ext uri="{BB962C8B-B14F-4D97-AF65-F5344CB8AC3E}">
        <p14:creationId xmlns:p14="http://schemas.microsoft.com/office/powerpoint/2010/main" val="294006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49CBD-F118-4234-ADCE-BC24A081FEE1}"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0068D-FE95-43F2-B573-736C0171B44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731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49CBD-F118-4234-ADCE-BC24A081FEE1}"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0068D-FE95-43F2-B573-736C0171B44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1447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49CBD-F118-4234-ADCE-BC24A081FEE1}"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0068D-FE95-43F2-B573-736C0171B44F}" type="slidenum">
              <a:rPr lang="en-US" smtClean="0"/>
              <a:t>‹#›</a:t>
            </a:fld>
            <a:endParaRPr lang="en-US"/>
          </a:p>
        </p:txBody>
      </p:sp>
    </p:spTree>
    <p:extLst>
      <p:ext uri="{BB962C8B-B14F-4D97-AF65-F5344CB8AC3E}">
        <p14:creationId xmlns:p14="http://schemas.microsoft.com/office/powerpoint/2010/main" val="3926976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49CBD-F118-4234-ADCE-BC24A081FEE1}"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0068D-FE95-43F2-B573-736C0171B44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070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49CBD-F118-4234-ADCE-BC24A081FEE1}"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0068D-FE95-43F2-B573-736C0171B44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400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249CBD-F118-4234-ADCE-BC24A081FEE1}"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0068D-FE95-43F2-B573-736C0171B44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39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249CBD-F118-4234-ADCE-BC24A081FEE1}"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0068D-FE95-43F2-B573-736C0171B44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327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249CBD-F118-4234-ADCE-BC24A081FEE1}"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0068D-FE95-43F2-B573-736C0171B44F}" type="slidenum">
              <a:rPr lang="en-US" smtClean="0"/>
              <a:t>‹#›</a:t>
            </a:fld>
            <a:endParaRPr lang="en-US"/>
          </a:p>
        </p:txBody>
      </p:sp>
    </p:spTree>
    <p:extLst>
      <p:ext uri="{BB962C8B-B14F-4D97-AF65-F5344CB8AC3E}">
        <p14:creationId xmlns:p14="http://schemas.microsoft.com/office/powerpoint/2010/main" val="1587118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49CBD-F118-4234-ADCE-BC24A081FEE1}"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0068D-FE95-43F2-B573-736C0171B44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4483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249CBD-F118-4234-ADCE-BC24A081FEE1}" type="datetimeFigureOut">
              <a:rPr lang="en-US" smtClean="0"/>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0068D-FE95-43F2-B573-736C0171B44F}" type="slidenum">
              <a:rPr lang="en-US" smtClean="0"/>
              <a:t>‹#›</a:t>
            </a:fld>
            <a:endParaRPr lang="en-US"/>
          </a:p>
        </p:txBody>
      </p:sp>
    </p:spTree>
    <p:extLst>
      <p:ext uri="{BB962C8B-B14F-4D97-AF65-F5344CB8AC3E}">
        <p14:creationId xmlns:p14="http://schemas.microsoft.com/office/powerpoint/2010/main" val="1788750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249CBD-F118-4234-ADCE-BC24A081FEE1}" type="datetimeFigureOut">
              <a:rPr lang="en-US" smtClean="0"/>
              <a:t>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0068D-FE95-43F2-B573-736C0171B44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044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249CBD-F118-4234-ADCE-BC24A081FEE1}" type="datetimeFigureOut">
              <a:rPr lang="en-US" smtClean="0"/>
              <a:t>1/25/2015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0068D-FE95-43F2-B573-736C0171B44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8432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49CBD-F118-4234-ADCE-BC24A081FEE1}" type="datetimeFigureOut">
              <a:rPr lang="en-US" smtClean="0"/>
              <a:t>1/25/2015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0068D-FE95-43F2-B573-736C0171B44F}" type="slidenum">
              <a:rPr lang="en-US" smtClean="0"/>
              <a:t>‹#›</a:t>
            </a:fld>
            <a:endParaRPr lang="en-US"/>
          </a:p>
        </p:txBody>
      </p:sp>
    </p:spTree>
    <p:extLst>
      <p:ext uri="{BB962C8B-B14F-4D97-AF65-F5344CB8AC3E}">
        <p14:creationId xmlns:p14="http://schemas.microsoft.com/office/powerpoint/2010/main" val="505516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49CBD-F118-4234-ADCE-BC24A081FEE1}" type="datetimeFigureOut">
              <a:rPr lang="en-US" smtClean="0"/>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0068D-FE95-43F2-B573-736C0171B44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205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49CBD-F118-4234-ADCE-BC24A081FEE1}" type="datetimeFigureOut">
              <a:rPr lang="en-US" smtClean="0"/>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0068D-FE95-43F2-B573-736C0171B44F}" type="slidenum">
              <a:rPr lang="en-US" smtClean="0"/>
              <a:t>‹#›</a:t>
            </a:fld>
            <a:endParaRPr lang="en-US"/>
          </a:p>
        </p:txBody>
      </p:sp>
    </p:spTree>
    <p:extLst>
      <p:ext uri="{BB962C8B-B14F-4D97-AF65-F5344CB8AC3E}">
        <p14:creationId xmlns:p14="http://schemas.microsoft.com/office/powerpoint/2010/main" val="2811875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249CBD-F118-4234-ADCE-BC24A081FEE1}" type="datetimeFigureOut">
              <a:rPr lang="en-US" smtClean="0"/>
              <a:t>1/25/2015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70068D-FE95-43F2-B573-736C0171B44F}" type="slidenum">
              <a:rPr lang="en-US" smtClean="0"/>
              <a:t>‹#›</a:t>
            </a:fld>
            <a:endParaRPr lang="en-US"/>
          </a:p>
        </p:txBody>
      </p:sp>
    </p:spTree>
    <p:extLst>
      <p:ext uri="{BB962C8B-B14F-4D97-AF65-F5344CB8AC3E}">
        <p14:creationId xmlns:p14="http://schemas.microsoft.com/office/powerpoint/2010/main" val="3243020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latin typeface="Arial" panose="020B0604020202020204" pitchFamily="34" charset="0"/>
                <a:cs typeface="Arial" panose="020B0604020202020204" pitchFamily="34" charset="0"/>
              </a:rPr>
              <a:t>The </a:t>
            </a:r>
            <a:r>
              <a:rPr lang="en-US" b="1" dirty="0" smtClean="0">
                <a:solidFill>
                  <a:schemeClr val="tx1"/>
                </a:solidFill>
                <a:latin typeface="Arial" panose="020B0604020202020204" pitchFamily="34" charset="0"/>
                <a:cs typeface="Arial" panose="020B0604020202020204" pitchFamily="34" charset="0"/>
              </a:rPr>
              <a:t>Renewing</a:t>
            </a:r>
            <a:r>
              <a:rPr lang="en-US" dirty="0" smtClean="0">
                <a:solidFill>
                  <a:schemeClr val="tx1"/>
                </a:solidFill>
                <a:latin typeface="Arial" panose="020B0604020202020204" pitchFamily="34" charset="0"/>
                <a:cs typeface="Arial" panose="020B0604020202020204" pitchFamily="34" charset="0"/>
              </a:rPr>
              <a:t> of</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Our Mind</a:t>
            </a:r>
            <a:endParaRPr lang="en-US"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en-US" sz="3600" dirty="0" smtClean="0">
                <a:latin typeface="Arial" panose="020B0604020202020204" pitchFamily="34" charset="0"/>
                <a:cs typeface="Arial" panose="020B0604020202020204" pitchFamily="34" charset="0"/>
              </a:rPr>
              <a:t>Romans 12:1-2</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704" y="3657597"/>
            <a:ext cx="1865576" cy="1385218"/>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185" y="3657597"/>
            <a:ext cx="1865576" cy="1385218"/>
          </a:xfrm>
          <a:prstGeom prst="rect">
            <a:avLst/>
          </a:prstGeom>
        </p:spPr>
      </p:pic>
      <p:sp>
        <p:nvSpPr>
          <p:cNvPr id="6" name="TextBox 5"/>
          <p:cNvSpPr txBox="1"/>
          <p:nvPr/>
        </p:nvSpPr>
        <p:spPr>
          <a:xfrm>
            <a:off x="0" y="6557321"/>
            <a:ext cx="12192000" cy="307777"/>
          </a:xfrm>
          <a:prstGeom prst="rect">
            <a:avLst/>
          </a:prstGeom>
          <a:solidFill>
            <a:schemeClr val="tx1"/>
          </a:solid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Richard Thetford									                 www.thetfordcountry.com</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339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Arial" panose="020B0604020202020204" pitchFamily="34" charset="0"/>
                <a:cs typeface="Arial" panose="020B0604020202020204" pitchFamily="34" charset="0"/>
              </a:rPr>
              <a:t>Conformed Versus Transformed</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95401" y="2556931"/>
            <a:ext cx="9601196" cy="3399025"/>
          </a:xfrm>
        </p:spPr>
        <p:txBody>
          <a:bodyPr>
            <a:normAutofit/>
          </a:bodyPr>
          <a:lstStyle/>
          <a:p>
            <a:r>
              <a:rPr lang="en-US" sz="3600" dirty="0" smtClean="0">
                <a:solidFill>
                  <a:schemeClr val="tx1"/>
                </a:solidFill>
                <a:latin typeface="Arial" panose="020B0604020202020204" pitchFamily="34" charset="0"/>
                <a:cs typeface="Arial" panose="020B0604020202020204" pitchFamily="34" charset="0"/>
              </a:rPr>
              <a:t>Must study</a:t>
            </a:r>
          </a:p>
          <a:p>
            <a:pPr lvl="1"/>
            <a:r>
              <a:rPr lang="en-US" sz="3400" dirty="0" smtClean="0">
                <a:solidFill>
                  <a:schemeClr val="tx1"/>
                </a:solidFill>
                <a:latin typeface="Arial" panose="020B0604020202020204" pitchFamily="34" charset="0"/>
                <a:cs typeface="Arial" panose="020B0604020202020204" pitchFamily="34" charset="0"/>
              </a:rPr>
              <a:t>Requires constant effort</a:t>
            </a:r>
          </a:p>
          <a:p>
            <a:r>
              <a:rPr lang="en-US" sz="3600" dirty="0" smtClean="0">
                <a:solidFill>
                  <a:schemeClr val="tx1"/>
                </a:solidFill>
                <a:latin typeface="Arial" panose="020B0604020202020204" pitchFamily="34" charset="0"/>
                <a:cs typeface="Arial" panose="020B0604020202020204" pitchFamily="34" charset="0"/>
              </a:rPr>
              <a:t>Conformity to the world is the course</a:t>
            </a:r>
            <a:br>
              <a:rPr lang="en-US" sz="3600" dirty="0" smtClean="0">
                <a:solidFill>
                  <a:schemeClr val="tx1"/>
                </a:solidFill>
                <a:latin typeface="Arial" panose="020B0604020202020204" pitchFamily="34" charset="0"/>
                <a:cs typeface="Arial" panose="020B0604020202020204" pitchFamily="34" charset="0"/>
              </a:rPr>
            </a:br>
            <a:r>
              <a:rPr lang="en-US" sz="3600" dirty="0" smtClean="0">
                <a:solidFill>
                  <a:schemeClr val="tx1"/>
                </a:solidFill>
                <a:latin typeface="Arial" panose="020B0604020202020204" pitchFamily="34" charset="0"/>
                <a:cs typeface="Arial" panose="020B0604020202020204" pitchFamily="34" charset="0"/>
              </a:rPr>
              <a:t>of least resistance</a:t>
            </a:r>
          </a:p>
          <a:p>
            <a:pPr lvl="1"/>
            <a:r>
              <a:rPr lang="en-US" sz="3400" dirty="0" smtClean="0">
                <a:solidFill>
                  <a:srgbClr val="C00000"/>
                </a:solidFill>
                <a:latin typeface="Arial" panose="020B0604020202020204" pitchFamily="34" charset="0"/>
                <a:cs typeface="Arial" panose="020B0604020202020204" pitchFamily="34" charset="0"/>
              </a:rPr>
              <a:t>1 Corinthians 15:33</a:t>
            </a:r>
            <a:endParaRPr lang="en-US" sz="3400" dirty="0">
              <a:solidFill>
                <a:srgbClr val="C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0519" y="2556931"/>
            <a:ext cx="2215635" cy="3336800"/>
          </a:xfrm>
          <a:prstGeom prst="rect">
            <a:avLst/>
          </a:prstGeom>
          <a:ln>
            <a:noFill/>
          </a:ln>
          <a:effectLst>
            <a:softEdge rad="112500"/>
          </a:effectLst>
        </p:spPr>
      </p:pic>
      <p:sp>
        <p:nvSpPr>
          <p:cNvPr id="4" name="TextBox 3"/>
          <p:cNvSpPr txBox="1"/>
          <p:nvPr/>
        </p:nvSpPr>
        <p:spPr>
          <a:xfrm>
            <a:off x="0" y="6557321"/>
            <a:ext cx="12192000" cy="307777"/>
          </a:xfrm>
          <a:prstGeom prst="rect">
            <a:avLst/>
          </a:prstGeom>
          <a:solidFill>
            <a:schemeClr val="tx1"/>
          </a:solid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Richard Thetford									                 www.thetfordcountry.com</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735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latin typeface="Arial" panose="020B0604020202020204" pitchFamily="34" charset="0"/>
                <a:cs typeface="Arial" panose="020B0604020202020204" pitchFamily="34" charset="0"/>
              </a:rPr>
              <a:t>Transformation – A “Renewed” Mind</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95401" y="2556931"/>
            <a:ext cx="9601196" cy="3399025"/>
          </a:xfrm>
        </p:spPr>
        <p:txBody>
          <a:bodyPr>
            <a:normAutofit/>
          </a:bodyPr>
          <a:lstStyle/>
          <a:p>
            <a:r>
              <a:rPr lang="en-US" sz="3600" dirty="0" smtClean="0">
                <a:solidFill>
                  <a:schemeClr val="tx1"/>
                </a:solidFill>
                <a:latin typeface="Arial" panose="020B0604020202020204" pitchFamily="34" charset="0"/>
                <a:cs typeface="Arial" panose="020B0604020202020204" pitchFamily="34" charset="0"/>
              </a:rPr>
              <a:t>Must be an inward change of heart</a:t>
            </a:r>
          </a:p>
          <a:p>
            <a:pPr lvl="1"/>
            <a:r>
              <a:rPr lang="en-US" sz="3400" dirty="0" smtClean="0">
                <a:solidFill>
                  <a:schemeClr val="tx1"/>
                </a:solidFill>
                <a:latin typeface="Arial" panose="020B0604020202020204" pitchFamily="34" charset="0"/>
                <a:cs typeface="Arial" panose="020B0604020202020204" pitchFamily="34" charset="0"/>
              </a:rPr>
              <a:t>“Mind” = intellect + emotions + will</a:t>
            </a:r>
          </a:p>
          <a:p>
            <a:r>
              <a:rPr lang="en-US" sz="3600" dirty="0" smtClean="0">
                <a:solidFill>
                  <a:schemeClr val="tx1"/>
                </a:solidFill>
                <a:latin typeface="Arial" panose="020B0604020202020204" pitchFamily="34" charset="0"/>
                <a:cs typeface="Arial" panose="020B0604020202020204" pitchFamily="34" charset="0"/>
              </a:rPr>
              <a:t>Spirituality must be our goal</a:t>
            </a:r>
          </a:p>
          <a:p>
            <a:pPr lvl="1"/>
            <a:r>
              <a:rPr lang="en-US" sz="3200" dirty="0" smtClean="0">
                <a:solidFill>
                  <a:srgbClr val="C00000"/>
                </a:solidFill>
                <a:latin typeface="Arial" panose="020B0604020202020204" pitchFamily="34" charset="0"/>
                <a:cs typeface="Arial" panose="020B0604020202020204" pitchFamily="34" charset="0"/>
              </a:rPr>
              <a:t>Romans 8:5-11; Ephesians 4:17-24;</a:t>
            </a:r>
            <a:br>
              <a:rPr lang="en-US" sz="3200" dirty="0" smtClean="0">
                <a:solidFill>
                  <a:srgbClr val="C00000"/>
                </a:solidFill>
                <a:latin typeface="Arial" panose="020B0604020202020204" pitchFamily="34" charset="0"/>
                <a:cs typeface="Arial" panose="020B0604020202020204" pitchFamily="34" charset="0"/>
              </a:rPr>
            </a:br>
            <a:r>
              <a:rPr lang="en-US" sz="3200" dirty="0" smtClean="0">
                <a:solidFill>
                  <a:srgbClr val="C00000"/>
                </a:solidFill>
                <a:latin typeface="Arial" panose="020B0604020202020204" pitchFamily="34" charset="0"/>
                <a:cs typeface="Arial" panose="020B0604020202020204" pitchFamily="34" charset="0"/>
              </a:rPr>
              <a:t>1 John 2:15-17</a:t>
            </a:r>
            <a:endParaRPr lang="en-US" sz="3200"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044" y="2556930"/>
            <a:ext cx="2248002" cy="3355227"/>
          </a:xfrm>
          <a:prstGeom prst="rect">
            <a:avLst/>
          </a:prstGeom>
          <a:ln>
            <a:noFill/>
          </a:ln>
          <a:effectLst>
            <a:softEdge rad="112500"/>
          </a:effectLst>
        </p:spPr>
      </p:pic>
      <p:sp>
        <p:nvSpPr>
          <p:cNvPr id="5" name="TextBox 4"/>
          <p:cNvSpPr txBox="1"/>
          <p:nvPr/>
        </p:nvSpPr>
        <p:spPr>
          <a:xfrm>
            <a:off x="0" y="6557321"/>
            <a:ext cx="12192000" cy="307777"/>
          </a:xfrm>
          <a:prstGeom prst="rect">
            <a:avLst/>
          </a:prstGeom>
          <a:solidFill>
            <a:schemeClr val="tx1"/>
          </a:solid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Richard Thetford									                 www.thetfordcountry.com</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985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latin typeface="Arial" panose="020B0604020202020204" pitchFamily="34" charset="0"/>
                <a:cs typeface="Arial" panose="020B0604020202020204" pitchFamily="34" charset="0"/>
              </a:rPr>
              <a:t>The Result:</a:t>
            </a:r>
            <a:br>
              <a:rPr lang="en-US" b="1" dirty="0" smtClean="0">
                <a:solidFill>
                  <a:schemeClr val="tx1"/>
                </a:solidFill>
                <a:latin typeface="Arial" panose="020B0604020202020204" pitchFamily="34" charset="0"/>
                <a:cs typeface="Arial" panose="020B0604020202020204" pitchFamily="34" charset="0"/>
              </a:rPr>
            </a:br>
            <a:r>
              <a:rPr lang="en-US" sz="2700" b="1" dirty="0" smtClean="0">
                <a:solidFill>
                  <a:schemeClr val="tx1"/>
                </a:solidFill>
                <a:latin typeface="Arial" panose="020B0604020202020204" pitchFamily="34" charset="0"/>
                <a:cs typeface="Arial" panose="020B0604020202020204" pitchFamily="34" charset="0"/>
              </a:rPr>
              <a:t>“Proving” </a:t>
            </a:r>
            <a:r>
              <a:rPr lang="en-US" sz="2700" dirty="0" smtClean="0">
                <a:solidFill>
                  <a:schemeClr val="tx1"/>
                </a:solidFill>
                <a:latin typeface="Arial" panose="020B0604020202020204" pitchFamily="34" charset="0"/>
                <a:cs typeface="Arial" panose="020B0604020202020204" pitchFamily="34" charset="0"/>
              </a:rPr>
              <a:t>what is that good and acceptable and perfect will of God</a:t>
            </a:r>
            <a:endParaRPr lang="en-US" sz="27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95400" y="2556931"/>
            <a:ext cx="9941011" cy="3399025"/>
          </a:xfrm>
        </p:spPr>
        <p:txBody>
          <a:bodyPr>
            <a:normAutofit/>
          </a:bodyPr>
          <a:lstStyle/>
          <a:p>
            <a:r>
              <a:rPr lang="en-US" sz="3600" dirty="0" smtClean="0">
                <a:solidFill>
                  <a:schemeClr val="tx1"/>
                </a:solidFill>
                <a:latin typeface="Arial" panose="020B0604020202020204" pitchFamily="34" charset="0"/>
                <a:cs typeface="Arial" panose="020B0604020202020204" pitchFamily="34" charset="0"/>
              </a:rPr>
              <a:t>“Prove” – to scrutinize or test for genuineness</a:t>
            </a:r>
          </a:p>
          <a:p>
            <a:r>
              <a:rPr lang="en-US" sz="3600" dirty="0" smtClean="0">
                <a:solidFill>
                  <a:schemeClr val="tx1"/>
                </a:solidFill>
                <a:latin typeface="Arial" panose="020B0604020202020204" pitchFamily="34" charset="0"/>
                <a:cs typeface="Arial" panose="020B0604020202020204" pitchFamily="34" charset="0"/>
              </a:rPr>
              <a:t>Carnal-minded – poor judge of right and wrong</a:t>
            </a:r>
          </a:p>
          <a:p>
            <a:pPr lvl="1"/>
            <a:r>
              <a:rPr lang="en-US" sz="3400" dirty="0" smtClean="0">
                <a:solidFill>
                  <a:srgbClr val="C00000"/>
                </a:solidFill>
                <a:latin typeface="Arial" panose="020B0604020202020204" pitchFamily="34" charset="0"/>
                <a:cs typeface="Arial" panose="020B0604020202020204" pitchFamily="34" charset="0"/>
              </a:rPr>
              <a:t>Ephesians 5:8-10,17</a:t>
            </a:r>
            <a:endParaRPr lang="en-US" sz="3400"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4792" y="3952307"/>
            <a:ext cx="3406861" cy="2274581"/>
          </a:xfrm>
          <a:prstGeom prst="rect">
            <a:avLst/>
          </a:prstGeom>
          <a:ln>
            <a:noFill/>
          </a:ln>
          <a:effectLst>
            <a:softEdge rad="112500"/>
          </a:effectLst>
        </p:spPr>
      </p:pic>
      <p:sp>
        <p:nvSpPr>
          <p:cNvPr id="5" name="TextBox 4"/>
          <p:cNvSpPr txBox="1"/>
          <p:nvPr/>
        </p:nvSpPr>
        <p:spPr>
          <a:xfrm>
            <a:off x="0" y="6557321"/>
            <a:ext cx="12192000" cy="307777"/>
          </a:xfrm>
          <a:prstGeom prst="rect">
            <a:avLst/>
          </a:prstGeom>
          <a:solidFill>
            <a:schemeClr val="tx1"/>
          </a:solid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Richard Thetford									                 www.thetfordcountry.com</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241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6205" y="700216"/>
            <a:ext cx="10132541" cy="5420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46204" y="700216"/>
            <a:ext cx="10132541" cy="5420498"/>
          </a:xfrm>
        </p:spPr>
        <p:txBody>
          <a:bodyPr/>
          <a:lstStyle/>
          <a:p>
            <a:r>
              <a:rPr lang="en-US" sz="3000" b="1" dirty="0">
                <a:solidFill>
                  <a:schemeClr val="tx1"/>
                </a:solidFill>
                <a:latin typeface="Arial" panose="020B0604020202020204" pitchFamily="34" charset="0"/>
                <a:cs typeface="Arial" panose="020B0604020202020204" pitchFamily="34" charset="0"/>
              </a:rPr>
              <a:t>John 7:17  </a:t>
            </a:r>
            <a:r>
              <a:rPr lang="en-US" sz="3000" dirty="0">
                <a:solidFill>
                  <a:schemeClr val="tx1"/>
                </a:solidFill>
                <a:latin typeface="Arial" panose="020B0604020202020204" pitchFamily="34" charset="0"/>
                <a:cs typeface="Arial" panose="020B0604020202020204" pitchFamily="34" charset="0"/>
              </a:rPr>
              <a:t>If anyone wills to do His will, he shall know concerning the doctrine, whether it is from God or whether I speak on My own authority</a:t>
            </a:r>
            <a:r>
              <a:rPr lang="en-US" sz="3000" dirty="0" smtClean="0">
                <a:solidFill>
                  <a:schemeClr val="tx1"/>
                </a:solidFill>
                <a:latin typeface="Arial" panose="020B0604020202020204" pitchFamily="34" charset="0"/>
                <a:cs typeface="Arial" panose="020B0604020202020204" pitchFamily="34" charset="0"/>
              </a:rPr>
              <a:t>.</a:t>
            </a:r>
          </a:p>
          <a:p>
            <a:r>
              <a:rPr lang="en-US" sz="3000" b="1" dirty="0">
                <a:solidFill>
                  <a:schemeClr val="tx1"/>
                </a:solidFill>
                <a:latin typeface="Arial" panose="020B0604020202020204" pitchFamily="34" charset="0"/>
                <a:cs typeface="Arial" panose="020B0604020202020204" pitchFamily="34" charset="0"/>
              </a:rPr>
              <a:t>1 Corinthians 3:1-3  </a:t>
            </a:r>
            <a:r>
              <a:rPr lang="en-US" sz="3000" dirty="0">
                <a:solidFill>
                  <a:schemeClr val="tx1"/>
                </a:solidFill>
                <a:latin typeface="Arial" panose="020B0604020202020204" pitchFamily="34" charset="0"/>
                <a:cs typeface="Arial" panose="020B0604020202020204" pitchFamily="34" charset="0"/>
              </a:rPr>
              <a:t>And I, brethren, could not speak to you as to spiritual people but as to carnal, as to babes in </a:t>
            </a:r>
            <a:r>
              <a:rPr lang="en-US" sz="3000" dirty="0" smtClean="0">
                <a:solidFill>
                  <a:schemeClr val="tx1"/>
                </a:solidFill>
                <a:latin typeface="Arial" panose="020B0604020202020204" pitchFamily="34" charset="0"/>
                <a:cs typeface="Arial" panose="020B0604020202020204" pitchFamily="34" charset="0"/>
              </a:rPr>
              <a:t>Christ. I </a:t>
            </a:r>
            <a:r>
              <a:rPr lang="en-US" sz="3000" dirty="0">
                <a:solidFill>
                  <a:schemeClr val="tx1"/>
                </a:solidFill>
                <a:latin typeface="Arial" panose="020B0604020202020204" pitchFamily="34" charset="0"/>
                <a:cs typeface="Arial" panose="020B0604020202020204" pitchFamily="34" charset="0"/>
              </a:rPr>
              <a:t>fed you with milk and not with solid food; for until now you were not able to receive it, and even now you are still not </a:t>
            </a:r>
            <a:r>
              <a:rPr lang="en-US" sz="3000" dirty="0" smtClean="0">
                <a:solidFill>
                  <a:schemeClr val="tx1"/>
                </a:solidFill>
                <a:latin typeface="Arial" panose="020B0604020202020204" pitchFamily="34" charset="0"/>
                <a:cs typeface="Arial" panose="020B0604020202020204" pitchFamily="34" charset="0"/>
              </a:rPr>
              <a:t>able; for </a:t>
            </a:r>
            <a:r>
              <a:rPr lang="en-US" sz="3000" dirty="0">
                <a:solidFill>
                  <a:schemeClr val="tx1"/>
                </a:solidFill>
                <a:latin typeface="Arial" panose="020B0604020202020204" pitchFamily="34" charset="0"/>
                <a:cs typeface="Arial" panose="020B0604020202020204" pitchFamily="34" charset="0"/>
              </a:rPr>
              <a:t>you are still carnal. For where there are envy, strife, and divisions among you, are you not carnal and behaving like mere men</a:t>
            </a:r>
            <a:r>
              <a:rPr lang="en-US" sz="3000" dirty="0" smtClean="0">
                <a:solidFill>
                  <a:schemeClr val="tx1"/>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0" y="6557321"/>
            <a:ext cx="12192000" cy="307777"/>
          </a:xfrm>
          <a:prstGeom prst="rect">
            <a:avLst/>
          </a:prstGeom>
          <a:solidFill>
            <a:schemeClr val="tx1"/>
          </a:solid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Richard Thetford									                 www.thetfordcountry.com</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807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6205" y="700216"/>
            <a:ext cx="10132541" cy="5420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46204" y="700216"/>
            <a:ext cx="10132541" cy="5420498"/>
          </a:xfrm>
        </p:spPr>
        <p:txBody>
          <a:bodyPr>
            <a:normAutofit lnSpcReduction="10000"/>
          </a:bodyPr>
          <a:lstStyle/>
          <a:p>
            <a:r>
              <a:rPr lang="en-US" sz="3200" b="1" dirty="0">
                <a:latin typeface="Arial" panose="020B0604020202020204" pitchFamily="34" charset="0"/>
                <a:cs typeface="Arial" panose="020B0604020202020204" pitchFamily="34" charset="0"/>
              </a:rPr>
              <a:t>Hebrews 5:11-14  </a:t>
            </a:r>
            <a:r>
              <a:rPr lang="en-US" sz="3200" dirty="0">
                <a:latin typeface="Arial" panose="020B0604020202020204" pitchFamily="34" charset="0"/>
                <a:cs typeface="Arial" panose="020B0604020202020204" pitchFamily="34" charset="0"/>
              </a:rPr>
              <a:t>of whom we have much to say, and hard to explain, since you have become dull of </a:t>
            </a:r>
            <a:r>
              <a:rPr lang="en-US" sz="3200" dirty="0" smtClean="0">
                <a:latin typeface="Arial" panose="020B0604020202020204" pitchFamily="34" charset="0"/>
                <a:cs typeface="Arial" panose="020B0604020202020204" pitchFamily="34" charset="0"/>
              </a:rPr>
              <a:t>hearing. For </a:t>
            </a:r>
            <a:r>
              <a:rPr lang="en-US" sz="3200" dirty="0">
                <a:latin typeface="Arial" panose="020B0604020202020204" pitchFamily="34" charset="0"/>
                <a:cs typeface="Arial" panose="020B0604020202020204" pitchFamily="34" charset="0"/>
              </a:rPr>
              <a:t>though by this time you ought to be teachers, you need someone to teach you again the first principles of the oracles of God; and you have come to need milk and not solid </a:t>
            </a:r>
            <a:r>
              <a:rPr lang="en-US" sz="3200" dirty="0" smtClean="0">
                <a:latin typeface="Arial" panose="020B0604020202020204" pitchFamily="34" charset="0"/>
                <a:cs typeface="Arial" panose="020B0604020202020204" pitchFamily="34" charset="0"/>
              </a:rPr>
              <a:t>food. For </a:t>
            </a:r>
            <a:r>
              <a:rPr lang="en-US" sz="3200" dirty="0">
                <a:latin typeface="Arial" panose="020B0604020202020204" pitchFamily="34" charset="0"/>
                <a:cs typeface="Arial" panose="020B0604020202020204" pitchFamily="34" charset="0"/>
              </a:rPr>
              <a:t>everyone who partakes only of milk is unskilled in the word of righteousness, for he is a </a:t>
            </a:r>
            <a:r>
              <a:rPr lang="en-US" sz="3200" dirty="0" smtClean="0">
                <a:latin typeface="Arial" panose="020B0604020202020204" pitchFamily="34" charset="0"/>
                <a:cs typeface="Arial" panose="020B0604020202020204" pitchFamily="34" charset="0"/>
              </a:rPr>
              <a:t>babe. But </a:t>
            </a:r>
            <a:r>
              <a:rPr lang="en-US" sz="3200" dirty="0">
                <a:latin typeface="Arial" panose="020B0604020202020204" pitchFamily="34" charset="0"/>
                <a:cs typeface="Arial" panose="020B0604020202020204" pitchFamily="34" charset="0"/>
              </a:rPr>
              <a:t>solid food belongs to those who are of full age, that is, those who by reason of use have their senses exercised to discern both good and evil</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5" name="TextBox 4"/>
          <p:cNvSpPr txBox="1"/>
          <p:nvPr/>
        </p:nvSpPr>
        <p:spPr>
          <a:xfrm>
            <a:off x="0" y="6557321"/>
            <a:ext cx="12192000" cy="307777"/>
          </a:xfrm>
          <a:prstGeom prst="rect">
            <a:avLst/>
          </a:prstGeom>
          <a:solidFill>
            <a:schemeClr val="tx1"/>
          </a:solid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Richard Thetford									                 www.thetfordcountry.com</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140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6205" y="700216"/>
            <a:ext cx="10132541" cy="5420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46204" y="700216"/>
            <a:ext cx="10132541" cy="5420498"/>
          </a:xfrm>
        </p:spPr>
        <p:txBody>
          <a:bodyPr>
            <a:normAutofit/>
          </a:bodyPr>
          <a:lstStyle/>
          <a:p>
            <a:r>
              <a:rPr lang="en-US" sz="3200" b="1" dirty="0">
                <a:latin typeface="Arial" panose="020B0604020202020204" pitchFamily="34" charset="0"/>
                <a:cs typeface="Arial" panose="020B0604020202020204" pitchFamily="34" charset="0"/>
              </a:rPr>
              <a:t>2 Peter 3:16</a:t>
            </a:r>
            <a:r>
              <a:rPr lang="en-US" sz="3200" dirty="0">
                <a:latin typeface="Arial" panose="020B0604020202020204" pitchFamily="34" charset="0"/>
                <a:cs typeface="Arial" panose="020B0604020202020204" pitchFamily="34" charset="0"/>
              </a:rPr>
              <a:t>  as also in all his epistles, speaking in them of these things, in which are some things hard to understand, which untaught and unstable people twist to their own destruction, as they do also the rest of the Scriptures</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0228" y="2797829"/>
            <a:ext cx="4643334" cy="3322886"/>
          </a:xfrm>
          <a:prstGeom prst="rect">
            <a:avLst/>
          </a:prstGeom>
          <a:ln>
            <a:noFill/>
          </a:ln>
          <a:effectLst>
            <a:softEdge rad="112500"/>
          </a:effectLst>
        </p:spPr>
      </p:pic>
      <p:sp>
        <p:nvSpPr>
          <p:cNvPr id="5" name="TextBox 4"/>
          <p:cNvSpPr txBox="1"/>
          <p:nvPr/>
        </p:nvSpPr>
        <p:spPr>
          <a:xfrm>
            <a:off x="0" y="6557321"/>
            <a:ext cx="12192000" cy="307777"/>
          </a:xfrm>
          <a:prstGeom prst="rect">
            <a:avLst/>
          </a:prstGeom>
          <a:solidFill>
            <a:schemeClr val="tx1"/>
          </a:solid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Richard Thetford									                 www.thetfordcountry.com</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922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latin typeface="Arial" panose="020B0604020202020204" pitchFamily="34" charset="0"/>
                <a:cs typeface="Arial" panose="020B0604020202020204" pitchFamily="34" charset="0"/>
              </a:rPr>
              <a:t>The Result:</a:t>
            </a:r>
            <a:br>
              <a:rPr lang="en-US" b="1" dirty="0" smtClean="0">
                <a:solidFill>
                  <a:schemeClr val="tx1"/>
                </a:solidFill>
                <a:latin typeface="Arial" panose="020B0604020202020204" pitchFamily="34" charset="0"/>
                <a:cs typeface="Arial" panose="020B0604020202020204" pitchFamily="34" charset="0"/>
              </a:rPr>
            </a:br>
            <a:r>
              <a:rPr lang="en-US" sz="2700" b="1" dirty="0" smtClean="0">
                <a:solidFill>
                  <a:schemeClr val="tx1"/>
                </a:solidFill>
                <a:latin typeface="Arial" panose="020B0604020202020204" pitchFamily="34" charset="0"/>
                <a:cs typeface="Arial" panose="020B0604020202020204" pitchFamily="34" charset="0"/>
              </a:rPr>
              <a:t>“Proving” </a:t>
            </a:r>
            <a:r>
              <a:rPr lang="en-US" sz="2700" dirty="0" smtClean="0">
                <a:solidFill>
                  <a:schemeClr val="tx1"/>
                </a:solidFill>
                <a:latin typeface="Arial" panose="020B0604020202020204" pitchFamily="34" charset="0"/>
                <a:cs typeface="Arial" panose="020B0604020202020204" pitchFamily="34" charset="0"/>
              </a:rPr>
              <a:t>what is that good and acceptable and perfect will of God</a:t>
            </a:r>
            <a:endParaRPr lang="en-US" sz="27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95400" y="2556931"/>
            <a:ext cx="9941011" cy="3399025"/>
          </a:xfrm>
        </p:spPr>
        <p:txBody>
          <a:bodyPr>
            <a:normAutofit/>
          </a:bodyPr>
          <a:lstStyle/>
          <a:p>
            <a:r>
              <a:rPr lang="en-US" sz="3600" dirty="0" smtClean="0">
                <a:solidFill>
                  <a:schemeClr val="tx1"/>
                </a:solidFill>
                <a:latin typeface="Arial" panose="020B0604020202020204" pitchFamily="34" charset="0"/>
                <a:cs typeface="Arial" panose="020B0604020202020204" pitchFamily="34" charset="0"/>
              </a:rPr>
              <a:t>A “transformed” person can discern God’s will</a:t>
            </a:r>
          </a:p>
          <a:p>
            <a:pPr lvl="1"/>
            <a:r>
              <a:rPr lang="en-US" sz="3400" dirty="0" smtClean="0">
                <a:solidFill>
                  <a:srgbClr val="C00000"/>
                </a:solidFill>
                <a:latin typeface="Arial" panose="020B0604020202020204" pitchFamily="34" charset="0"/>
                <a:cs typeface="Arial" panose="020B0604020202020204" pitchFamily="34" charset="0"/>
              </a:rPr>
              <a:t>Romans 2:18-20</a:t>
            </a:r>
          </a:p>
          <a:p>
            <a:pPr lvl="1"/>
            <a:r>
              <a:rPr lang="en-US" sz="3400" dirty="0" smtClean="0">
                <a:solidFill>
                  <a:srgbClr val="C00000"/>
                </a:solidFill>
                <a:latin typeface="Arial" panose="020B0604020202020204" pitchFamily="34" charset="0"/>
                <a:cs typeface="Arial" panose="020B0604020202020204" pitchFamily="34" charset="0"/>
              </a:rPr>
              <a:t>Philippians 1:10</a:t>
            </a:r>
          </a:p>
          <a:p>
            <a:pPr lvl="1"/>
            <a:r>
              <a:rPr lang="en-US" sz="3400" dirty="0" smtClean="0">
                <a:solidFill>
                  <a:srgbClr val="C00000"/>
                </a:solidFill>
                <a:latin typeface="Arial" panose="020B0604020202020204" pitchFamily="34" charset="0"/>
                <a:cs typeface="Arial" panose="020B0604020202020204" pitchFamily="34" charset="0"/>
              </a:rPr>
              <a:t>1 Peter 2:2-3</a:t>
            </a:r>
          </a:p>
          <a:p>
            <a:endParaRPr lang="en-US" sz="3400" dirty="0">
              <a:solidFill>
                <a:srgbClr val="C00000"/>
              </a:solidFill>
              <a:latin typeface="Arial" panose="020B0604020202020204" pitchFamily="34" charset="0"/>
              <a:cs typeface="Arial" panose="020B0604020202020204" pitchFamily="34" charset="0"/>
            </a:endParaRPr>
          </a:p>
        </p:txBody>
      </p:sp>
      <p:sp>
        <p:nvSpPr>
          <p:cNvPr id="4" name="Rectangle 3"/>
          <p:cNvSpPr/>
          <p:nvPr/>
        </p:nvSpPr>
        <p:spPr>
          <a:xfrm>
            <a:off x="1046205" y="5395784"/>
            <a:ext cx="10132541" cy="80730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46205" y="5486400"/>
            <a:ext cx="10132541"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Christian’s Life is a demonstration of the truth</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465" y="3147048"/>
            <a:ext cx="3196281" cy="2133517"/>
          </a:xfrm>
          <a:prstGeom prst="rect">
            <a:avLst/>
          </a:prstGeom>
          <a:ln>
            <a:noFill/>
          </a:ln>
          <a:effectLst>
            <a:softEdge rad="112500"/>
          </a:effectLst>
        </p:spPr>
      </p:pic>
      <p:sp>
        <p:nvSpPr>
          <p:cNvPr id="7" name="TextBox 6"/>
          <p:cNvSpPr txBox="1"/>
          <p:nvPr/>
        </p:nvSpPr>
        <p:spPr>
          <a:xfrm>
            <a:off x="0" y="6557321"/>
            <a:ext cx="12192000" cy="307777"/>
          </a:xfrm>
          <a:prstGeom prst="rect">
            <a:avLst/>
          </a:prstGeom>
          <a:solidFill>
            <a:schemeClr val="tx1"/>
          </a:solid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Richard Thetford									                 www.thetfordcountry.com</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596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latin typeface="Arial" panose="020B0604020202020204" pitchFamily="34" charset="0"/>
                <a:cs typeface="Arial" panose="020B0604020202020204" pitchFamily="34" charset="0"/>
              </a:rPr>
              <a:t>Conclusion</a:t>
            </a:r>
            <a:endParaRPr lang="en-US" sz="27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95400" y="2556930"/>
            <a:ext cx="9941011" cy="3587577"/>
          </a:xfrm>
        </p:spPr>
        <p:txBody>
          <a:bodyPr>
            <a:normAutofit/>
          </a:bodyPr>
          <a:lstStyle/>
          <a:p>
            <a:r>
              <a:rPr lang="en-US" sz="3600" dirty="0" smtClean="0">
                <a:solidFill>
                  <a:schemeClr val="tx1"/>
                </a:solidFill>
                <a:latin typeface="Arial" panose="020B0604020202020204" pitchFamily="34" charset="0"/>
                <a:cs typeface="Arial" panose="020B0604020202020204" pitchFamily="34" charset="0"/>
              </a:rPr>
              <a:t>“Renewal” is a continual, daily process</a:t>
            </a:r>
          </a:p>
          <a:p>
            <a:r>
              <a:rPr lang="en-US" sz="3600" dirty="0" smtClean="0">
                <a:solidFill>
                  <a:schemeClr val="tx1"/>
                </a:solidFill>
                <a:latin typeface="Arial" panose="020B0604020202020204" pitchFamily="34" charset="0"/>
                <a:cs typeface="Arial" panose="020B0604020202020204" pitchFamily="34" charset="0"/>
              </a:rPr>
              <a:t>We are seeking the </a:t>
            </a:r>
            <a:r>
              <a:rPr lang="en-US" sz="3600" b="1" dirty="0" smtClean="0">
                <a:solidFill>
                  <a:schemeClr val="tx1"/>
                </a:solidFill>
                <a:latin typeface="Arial" panose="020B0604020202020204" pitchFamily="34" charset="0"/>
                <a:cs typeface="Arial" panose="020B0604020202020204" pitchFamily="34" charset="0"/>
              </a:rPr>
              <a:t>“mind of Christ”</a:t>
            </a:r>
          </a:p>
          <a:p>
            <a:pPr lvl="1"/>
            <a:r>
              <a:rPr lang="en-US" sz="3400" dirty="0" smtClean="0">
                <a:solidFill>
                  <a:srgbClr val="C00000"/>
                </a:solidFill>
                <a:latin typeface="Arial" panose="020B0604020202020204" pitchFamily="34" charset="0"/>
                <a:cs typeface="Arial" panose="020B0604020202020204" pitchFamily="34" charset="0"/>
              </a:rPr>
              <a:t>Philippians 2:3-5</a:t>
            </a:r>
          </a:p>
          <a:p>
            <a:r>
              <a:rPr lang="en-US" sz="3600" dirty="0" smtClean="0">
                <a:solidFill>
                  <a:schemeClr val="tx1"/>
                </a:solidFill>
                <a:latin typeface="Arial" panose="020B0604020202020204" pitchFamily="34" charset="0"/>
                <a:cs typeface="Arial" panose="020B0604020202020204" pitchFamily="34" charset="0"/>
              </a:rPr>
              <a:t>Strive to have our treasures in heaven!</a:t>
            </a:r>
          </a:p>
          <a:p>
            <a:pPr lvl="1"/>
            <a:r>
              <a:rPr lang="en-US" sz="3400" dirty="0" smtClean="0">
                <a:solidFill>
                  <a:srgbClr val="C00000"/>
                </a:solidFill>
                <a:latin typeface="Arial" panose="020B0604020202020204" pitchFamily="34" charset="0"/>
                <a:cs typeface="Arial" panose="020B0604020202020204" pitchFamily="34" charset="0"/>
              </a:rPr>
              <a:t>Matthew 6:21; Colossians 3:2</a:t>
            </a:r>
            <a:endParaRPr lang="en-US" sz="3400" dirty="0">
              <a:solidFill>
                <a:srgbClr val="C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1677" y="2556930"/>
            <a:ext cx="1876793" cy="3431978"/>
          </a:xfrm>
          <a:prstGeom prst="rect">
            <a:avLst/>
          </a:prstGeom>
          <a:ln>
            <a:noFill/>
          </a:ln>
          <a:effectLst>
            <a:softEdge rad="112500"/>
          </a:effectLst>
        </p:spPr>
      </p:pic>
      <p:sp>
        <p:nvSpPr>
          <p:cNvPr id="5" name="TextBox 4"/>
          <p:cNvSpPr txBox="1"/>
          <p:nvPr/>
        </p:nvSpPr>
        <p:spPr>
          <a:xfrm>
            <a:off x="0" y="6557321"/>
            <a:ext cx="12192000" cy="307777"/>
          </a:xfrm>
          <a:prstGeom prst="rect">
            <a:avLst/>
          </a:prstGeom>
          <a:solidFill>
            <a:schemeClr val="tx1"/>
          </a:solid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Richard Thetford									                 www.thetfordcountry.com</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538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70</TotalTime>
  <Words>438</Words>
  <Application>Microsoft Office PowerPoint</Application>
  <PresentationFormat>Widescreen</PresentationFormat>
  <Paragraphs>41</Paragraphs>
  <Slides>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Organic</vt:lpstr>
      <vt:lpstr>The Renewing of Our Mind</vt:lpstr>
      <vt:lpstr>Conformed Versus Transformed</vt:lpstr>
      <vt:lpstr>Transformation – A “Renewed” Mind</vt:lpstr>
      <vt:lpstr>The Result: “Proving” what is that good and acceptable and perfect will of God</vt:lpstr>
      <vt:lpstr>PowerPoint Presentation</vt:lpstr>
      <vt:lpstr>PowerPoint Presentation</vt:lpstr>
      <vt:lpstr>PowerPoint Presentation</vt:lpstr>
      <vt:lpstr>The Result: “Proving” what is that good and acceptable and perfect will of God</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Renewing of Our Mind</dc:title>
  <dc:creator>Richard Thetford</dc:creator>
  <cp:lastModifiedBy>Richard Thetford</cp:lastModifiedBy>
  <cp:revision>14</cp:revision>
  <dcterms:created xsi:type="dcterms:W3CDTF">2014-10-09T20:27:14Z</dcterms:created>
  <dcterms:modified xsi:type="dcterms:W3CDTF">2015-01-26T05:39:44Z</dcterms:modified>
</cp:coreProperties>
</file>