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F9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13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8E0853-26A3-461F-9D5A-CA4CDEB93D22}" type="datetimeFigureOut">
              <a:rPr lang="en-US" smtClean="0"/>
              <a:pPr/>
              <a:t>1/18/2013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1C877-7AB8-412F-A899-D2DC5F75DAC3}" type="slidenum">
              <a:rPr lang="en-US" smtClean="0"/>
              <a:pPr/>
              <a:t>‹#›</a:t>
            </a:fld>
            <a:endParaRPr lang="en-US"/>
          </a:p>
        </p:txBody>
      </p:sp>
    </p:spTree>
  </p:cSld>
  <p:clrMapOvr>
    <a:masterClrMapping/>
  </p:clrMapOvr>
  <p:transition spd="slow">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8E0853-26A3-461F-9D5A-CA4CDEB93D22}" type="datetimeFigureOut">
              <a:rPr lang="en-US" smtClean="0"/>
              <a:pPr/>
              <a:t>1/18/2013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1C877-7AB8-412F-A899-D2DC5F75DAC3}" type="slidenum">
              <a:rPr lang="en-US" smtClean="0"/>
              <a:pPr/>
              <a:t>‹#›</a:t>
            </a:fld>
            <a:endParaRPr lang="en-US"/>
          </a:p>
        </p:txBody>
      </p:sp>
    </p:spTree>
  </p:cSld>
  <p:clrMapOvr>
    <a:masterClrMapping/>
  </p:clrMapOvr>
  <p:transition spd="slow">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8E0853-26A3-461F-9D5A-CA4CDEB93D22}" type="datetimeFigureOut">
              <a:rPr lang="en-US" smtClean="0"/>
              <a:pPr/>
              <a:t>1/18/2013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1C877-7AB8-412F-A899-D2DC5F75DAC3}" type="slidenum">
              <a:rPr lang="en-US" smtClean="0"/>
              <a:pPr/>
              <a:t>‹#›</a:t>
            </a:fld>
            <a:endParaRPr lang="en-US"/>
          </a:p>
        </p:txBody>
      </p:sp>
    </p:spTree>
  </p:cSld>
  <p:clrMapOvr>
    <a:masterClrMapping/>
  </p:clrMapOvr>
  <p:transition spd="slow">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8E0853-26A3-461F-9D5A-CA4CDEB93D22}" type="datetimeFigureOut">
              <a:rPr lang="en-US" smtClean="0"/>
              <a:pPr/>
              <a:t>1/18/2013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1C877-7AB8-412F-A899-D2DC5F75DAC3}" type="slidenum">
              <a:rPr lang="en-US" smtClean="0"/>
              <a:pPr/>
              <a:t>‹#›</a:t>
            </a:fld>
            <a:endParaRPr lang="en-US"/>
          </a:p>
        </p:txBody>
      </p:sp>
    </p:spTree>
  </p:cSld>
  <p:clrMapOvr>
    <a:masterClrMapping/>
  </p:clrMapOvr>
  <p:transition spd="slow">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8E0853-26A3-461F-9D5A-CA4CDEB93D22}" type="datetimeFigureOut">
              <a:rPr lang="en-US" smtClean="0"/>
              <a:pPr/>
              <a:t>1/18/2013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1C877-7AB8-412F-A899-D2DC5F75DAC3}" type="slidenum">
              <a:rPr lang="en-US" smtClean="0"/>
              <a:pPr/>
              <a:t>‹#›</a:t>
            </a:fld>
            <a:endParaRPr lang="en-US"/>
          </a:p>
        </p:txBody>
      </p:sp>
    </p:spTree>
  </p:cSld>
  <p:clrMapOvr>
    <a:masterClrMapping/>
  </p:clrMapOvr>
  <p:transition spd="slow">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8E0853-26A3-461F-9D5A-CA4CDEB93D22}" type="datetimeFigureOut">
              <a:rPr lang="en-US" smtClean="0"/>
              <a:pPr/>
              <a:t>1/18/2013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1C877-7AB8-412F-A899-D2DC5F75DAC3}" type="slidenum">
              <a:rPr lang="en-US" smtClean="0"/>
              <a:pPr/>
              <a:t>‹#›</a:t>
            </a:fld>
            <a:endParaRPr lang="en-US"/>
          </a:p>
        </p:txBody>
      </p:sp>
    </p:spTree>
  </p:cSld>
  <p:clrMapOvr>
    <a:masterClrMapping/>
  </p:clrMapOvr>
  <p:transition spd="slow">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8E0853-26A3-461F-9D5A-CA4CDEB93D22}" type="datetimeFigureOut">
              <a:rPr lang="en-US" smtClean="0"/>
              <a:pPr/>
              <a:t>1/18/2013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F1C877-7AB8-412F-A899-D2DC5F75DAC3}" type="slidenum">
              <a:rPr lang="en-US" smtClean="0"/>
              <a:pPr/>
              <a:t>‹#›</a:t>
            </a:fld>
            <a:endParaRPr lang="en-US"/>
          </a:p>
        </p:txBody>
      </p:sp>
    </p:spTree>
  </p:cSld>
  <p:clrMapOvr>
    <a:masterClrMapping/>
  </p:clrMapOvr>
  <p:transition spd="slow">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8E0853-26A3-461F-9D5A-CA4CDEB93D22}" type="datetimeFigureOut">
              <a:rPr lang="en-US" smtClean="0"/>
              <a:pPr/>
              <a:t>1/18/2013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F1C877-7AB8-412F-A899-D2DC5F75DAC3}" type="slidenum">
              <a:rPr lang="en-US" smtClean="0"/>
              <a:pPr/>
              <a:t>‹#›</a:t>
            </a:fld>
            <a:endParaRPr lang="en-US"/>
          </a:p>
        </p:txBody>
      </p:sp>
    </p:spTree>
  </p:cSld>
  <p:clrMapOvr>
    <a:masterClrMapping/>
  </p:clrMapOvr>
  <p:transition spd="slow">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8E0853-26A3-461F-9D5A-CA4CDEB93D22}" type="datetimeFigureOut">
              <a:rPr lang="en-US" smtClean="0"/>
              <a:pPr/>
              <a:t>1/18/2013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F1C877-7AB8-412F-A899-D2DC5F75DAC3}" type="slidenum">
              <a:rPr lang="en-US" smtClean="0"/>
              <a:pPr/>
              <a:t>‹#›</a:t>
            </a:fld>
            <a:endParaRPr lang="en-US"/>
          </a:p>
        </p:txBody>
      </p:sp>
    </p:spTree>
  </p:cSld>
  <p:clrMapOvr>
    <a:masterClrMapping/>
  </p:clrMapOvr>
  <p:transition spd="slow">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8E0853-26A3-461F-9D5A-CA4CDEB93D22}" type="datetimeFigureOut">
              <a:rPr lang="en-US" smtClean="0"/>
              <a:pPr/>
              <a:t>1/18/2013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1C877-7AB8-412F-A899-D2DC5F75DAC3}" type="slidenum">
              <a:rPr lang="en-US" smtClean="0"/>
              <a:pPr/>
              <a:t>‹#›</a:t>
            </a:fld>
            <a:endParaRPr lang="en-US"/>
          </a:p>
        </p:txBody>
      </p:sp>
    </p:spTree>
  </p:cSld>
  <p:clrMapOvr>
    <a:masterClrMapping/>
  </p:clrMapOvr>
  <p:transition spd="slow">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8E0853-26A3-461F-9D5A-CA4CDEB93D22}" type="datetimeFigureOut">
              <a:rPr lang="en-US" smtClean="0"/>
              <a:pPr/>
              <a:t>1/18/2013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1C877-7AB8-412F-A899-D2DC5F75DAC3}" type="slidenum">
              <a:rPr lang="en-US" smtClean="0"/>
              <a:pPr/>
              <a:t>‹#›</a:t>
            </a:fld>
            <a:endParaRPr lang="en-US"/>
          </a:p>
        </p:txBody>
      </p:sp>
    </p:spTree>
  </p:cSld>
  <p:clrMapOvr>
    <a:masterClrMapping/>
  </p:clrMapOvr>
  <p:transition spd="slow">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8E0853-26A3-461F-9D5A-CA4CDEB93D22}" type="datetimeFigureOut">
              <a:rPr lang="en-US" smtClean="0"/>
              <a:pPr/>
              <a:t>1/18/2013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F1C877-7AB8-412F-A899-D2DC5F75DAC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split orient="ver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1295400"/>
          </a:xfrm>
        </p:spPr>
        <p:txBody>
          <a:bodyPr/>
          <a:lstStyle/>
          <a:p>
            <a:r>
              <a:rPr lang="en-US" b="1" dirty="0" smtClean="0">
                <a:solidFill>
                  <a:srgbClr val="0070C0"/>
                </a:solidFill>
                <a:effectLst>
                  <a:outerShdw blurRad="38100" dist="38100" dir="2700000" algn="tl">
                    <a:srgbClr val="000000">
                      <a:alpha val="43137"/>
                    </a:srgbClr>
                  </a:outerShdw>
                </a:effectLst>
                <a:latin typeface="Arial" pitchFamily="34" charset="0"/>
                <a:cs typeface="Arial" pitchFamily="34" charset="0"/>
              </a:rPr>
              <a:t>Remember Now….</a:t>
            </a:r>
            <a:endParaRPr lang="en-US" b="1" dirty="0">
              <a:solidFill>
                <a:srgbClr val="0070C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Subtitle 2"/>
          <p:cNvSpPr>
            <a:spLocks noGrp="1"/>
          </p:cNvSpPr>
          <p:nvPr>
            <p:ph type="subTitle" idx="1"/>
          </p:nvPr>
        </p:nvSpPr>
        <p:spPr>
          <a:xfrm>
            <a:off x="533400" y="1524000"/>
            <a:ext cx="8077200" cy="4495800"/>
          </a:xfrm>
          <a:solidFill>
            <a:srgbClr val="006F96"/>
          </a:solidFill>
        </p:spPr>
        <p:txBody>
          <a:bodyPr>
            <a:normAutofit fontScale="77500" lnSpcReduction="20000"/>
          </a:bodyPr>
          <a:lstStyle/>
          <a:p>
            <a:endParaRPr lang="en-US" sz="3600" dirty="0" smtClean="0">
              <a:solidFill>
                <a:schemeClr val="bg1"/>
              </a:solidFill>
              <a:effectLst>
                <a:outerShdw blurRad="38100" dist="38100" dir="2700000" algn="tl">
                  <a:srgbClr val="000000">
                    <a:alpha val="43137"/>
                  </a:srgbClr>
                </a:outerShdw>
              </a:effectLst>
              <a:latin typeface="Arial" pitchFamily="34" charset="0"/>
              <a:cs typeface="Arial" pitchFamily="34" charset="0"/>
            </a:endParaRPr>
          </a:p>
          <a:p>
            <a:r>
              <a:rPr lang="en-US" sz="36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Rejoice, O young man, in your youth, And let your heart cheer you in the days of your youth; Walk in the ways of your heart, And in the sight of your eyes; But know that for all these God will bring you into judgment. Therefore remove sorrow from your heart, And put away evil from your flesh, For childhood and youth are vanity. </a:t>
            </a:r>
            <a:r>
              <a:rPr lang="en-US" sz="3600" b="1" dirty="0" smtClean="0">
                <a:solidFill>
                  <a:srgbClr val="FFFF00"/>
                </a:solidFill>
                <a:effectLst>
                  <a:outerShdw blurRad="38100" dist="38100" dir="2700000" algn="tl">
                    <a:srgbClr val="000000">
                      <a:alpha val="43137"/>
                    </a:srgbClr>
                  </a:outerShdw>
                </a:effectLst>
                <a:latin typeface="Arial" pitchFamily="34" charset="0"/>
                <a:cs typeface="Arial" pitchFamily="34" charset="0"/>
              </a:rPr>
              <a:t>Remember now your Creator in the days of your youth</a:t>
            </a:r>
            <a:r>
              <a:rPr lang="en-US" sz="36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 Before the difficult days come, And the years draw near when you say, "I have no pleasure in them”</a:t>
            </a:r>
          </a:p>
          <a:p>
            <a:r>
              <a:rPr lang="en-US" dirty="0" smtClean="0">
                <a:solidFill>
                  <a:schemeClr val="bg1"/>
                </a:solidFill>
                <a:effectLst>
                  <a:outerShdw blurRad="38100" dist="38100" dir="2700000" algn="tl">
                    <a:srgbClr val="000000">
                      <a:alpha val="43137"/>
                    </a:srgbClr>
                  </a:outerShdw>
                </a:effectLst>
              </a:rPr>
              <a:t>Ecclesiastes 11:9-12:1</a:t>
            </a:r>
            <a:endParaRPr lang="en-US" dirty="0">
              <a:solidFill>
                <a:schemeClr val="bg1"/>
              </a:solidFill>
              <a:effectLst>
                <a:outerShdw blurRad="38100" dist="38100" dir="2700000" algn="tl">
                  <a:srgbClr val="000000">
                    <a:alpha val="43137"/>
                  </a:srgbClr>
                </a:outerShdw>
              </a:effectLst>
            </a:endParaRPr>
          </a:p>
        </p:txBody>
      </p:sp>
      <p:sp>
        <p:nvSpPr>
          <p:cNvPr id="4" name="TextBox 3"/>
          <p:cNvSpPr txBox="1"/>
          <p:nvPr/>
        </p:nvSpPr>
        <p:spPr>
          <a:xfrm>
            <a:off x="0" y="6519446"/>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5" name="Rectangle 4"/>
          <p:cNvSpPr/>
          <p:nvPr/>
        </p:nvSpPr>
        <p:spPr>
          <a:xfrm>
            <a:off x="0" y="0"/>
            <a:ext cx="228600" cy="6477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15400" y="0"/>
            <a:ext cx="228600" cy="6477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324600"/>
            <a:ext cx="91440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b="1" dirty="0" smtClean="0">
                <a:solidFill>
                  <a:srgbClr val="006F96"/>
                </a:solidFill>
                <a:effectLst>
                  <a:outerShdw blurRad="38100" dist="38100" dir="2700000" algn="tl">
                    <a:srgbClr val="000000">
                      <a:alpha val="43137"/>
                    </a:srgbClr>
                  </a:outerShdw>
                </a:effectLst>
                <a:latin typeface="Arial" pitchFamily="34" charset="0"/>
                <a:cs typeface="Arial" pitchFamily="34" charset="0"/>
              </a:rPr>
              <a:t>Solomon’s Attitude</a:t>
            </a:r>
            <a:endParaRPr lang="en-US" b="1" dirty="0">
              <a:solidFill>
                <a:srgbClr val="006F96"/>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447800"/>
            <a:ext cx="8229600" cy="4678363"/>
          </a:xfrm>
        </p:spPr>
        <p:txBody>
          <a:bodyPr/>
          <a:lstStyle/>
          <a:p>
            <a:r>
              <a:rPr lang="en-US" dirty="0" smtClean="0">
                <a:latin typeface="Arial" pitchFamily="34" charset="0"/>
                <a:cs typeface="Arial" pitchFamily="34" charset="0"/>
              </a:rPr>
              <a:t>He maintains a non-pessimistic attitude</a:t>
            </a:r>
          </a:p>
          <a:p>
            <a:pPr lvl="1"/>
            <a:r>
              <a:rPr lang="en-US" sz="3000" dirty="0" smtClean="0">
                <a:solidFill>
                  <a:srgbClr val="C00000"/>
                </a:solidFill>
                <a:latin typeface="Arial" pitchFamily="34" charset="0"/>
                <a:cs typeface="Arial" pitchFamily="34" charset="0"/>
              </a:rPr>
              <a:t>Ecclesiastes 1:13</a:t>
            </a:r>
          </a:p>
          <a:p>
            <a:pPr lvl="1"/>
            <a:r>
              <a:rPr lang="en-US" sz="3000" dirty="0" smtClean="0">
                <a:solidFill>
                  <a:srgbClr val="C00000"/>
                </a:solidFill>
                <a:latin typeface="Arial" pitchFamily="34" charset="0"/>
                <a:cs typeface="Arial" pitchFamily="34" charset="0"/>
              </a:rPr>
              <a:t>Ecclesiastes 2:1-26</a:t>
            </a:r>
            <a:endParaRPr lang="en-US" sz="3000" dirty="0">
              <a:solidFill>
                <a:srgbClr val="C00000"/>
              </a:solidFill>
              <a:latin typeface="Arial" pitchFamily="34" charset="0"/>
              <a:cs typeface="Arial" pitchFamily="34" charset="0"/>
            </a:endParaRPr>
          </a:p>
        </p:txBody>
      </p:sp>
      <p:sp>
        <p:nvSpPr>
          <p:cNvPr id="4" name="TextBox 3"/>
          <p:cNvSpPr txBox="1"/>
          <p:nvPr/>
        </p:nvSpPr>
        <p:spPr>
          <a:xfrm>
            <a:off x="0" y="6519446"/>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5" name="Rectangle 4"/>
          <p:cNvSpPr/>
          <p:nvPr/>
        </p:nvSpPr>
        <p:spPr>
          <a:xfrm>
            <a:off x="0" y="0"/>
            <a:ext cx="228600" cy="6477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15400" y="0"/>
            <a:ext cx="228600" cy="6477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324600"/>
            <a:ext cx="91440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a:off x="304800" y="1295400"/>
            <a:ext cx="8534400" cy="0"/>
          </a:xfrm>
          <a:prstGeom prst="line">
            <a:avLst/>
          </a:prstGeom>
          <a:ln w="57150">
            <a:solidFill>
              <a:srgbClr val="006F96"/>
            </a:solidFill>
          </a:ln>
        </p:spPr>
        <p:style>
          <a:lnRef idx="1">
            <a:schemeClr val="accent1"/>
          </a:lnRef>
          <a:fillRef idx="0">
            <a:schemeClr val="accent1"/>
          </a:fillRef>
          <a:effectRef idx="0">
            <a:schemeClr val="accent1"/>
          </a:effectRef>
          <a:fontRef idx="minor">
            <a:schemeClr val="tx1"/>
          </a:fontRef>
        </p:style>
      </p:cxnSp>
      <p:pic>
        <p:nvPicPr>
          <p:cNvPr id="11" name="Picture 10" descr="bible_heaven.jpg"/>
          <p:cNvPicPr>
            <a:picLocks noChangeAspect="1"/>
          </p:cNvPicPr>
          <p:nvPr/>
        </p:nvPicPr>
        <p:blipFill>
          <a:blip r:embed="rId2" cstate="print"/>
          <a:stretch>
            <a:fillRect/>
          </a:stretch>
        </p:blipFill>
        <p:spPr>
          <a:xfrm>
            <a:off x="5257800" y="2133601"/>
            <a:ext cx="3429000" cy="3962399"/>
          </a:xfrm>
          <a:prstGeom prst="rect">
            <a:avLst/>
          </a:prstGeom>
        </p:spPr>
      </p:pic>
    </p:spTree>
  </p:cSld>
  <p:clrMapOvr>
    <a:masterClrMapping/>
  </p:clrMapOvr>
  <p:transition spd="slow">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020762"/>
          </a:xfrm>
        </p:spPr>
        <p:txBody>
          <a:bodyPr>
            <a:normAutofit fontScale="90000"/>
          </a:bodyPr>
          <a:lstStyle/>
          <a:p>
            <a:r>
              <a:rPr lang="en-US" b="1" dirty="0" smtClean="0">
                <a:solidFill>
                  <a:srgbClr val="006F96"/>
                </a:solidFill>
                <a:effectLst>
                  <a:outerShdw blurRad="38100" dist="38100" dir="2700000" algn="tl">
                    <a:srgbClr val="000000">
                      <a:alpha val="43137"/>
                    </a:srgbClr>
                  </a:outerShdw>
                </a:effectLst>
                <a:latin typeface="Arial" pitchFamily="34" charset="0"/>
                <a:cs typeface="Arial" pitchFamily="34" charset="0"/>
              </a:rPr>
              <a:t>That Happiness is Found in God</a:t>
            </a:r>
            <a:endParaRPr lang="en-US" b="1" dirty="0">
              <a:solidFill>
                <a:srgbClr val="006F96"/>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447801"/>
            <a:ext cx="8229600" cy="2819400"/>
          </a:xfrm>
        </p:spPr>
        <p:txBody>
          <a:bodyPr/>
          <a:lstStyle/>
          <a:p>
            <a:r>
              <a:rPr lang="en-US" dirty="0" smtClean="0">
                <a:latin typeface="Arial" pitchFamily="34" charset="0"/>
                <a:cs typeface="Arial" pitchFamily="34" charset="0"/>
              </a:rPr>
              <a:t>True happiness</a:t>
            </a:r>
          </a:p>
          <a:p>
            <a:pPr lvl="1"/>
            <a:r>
              <a:rPr lang="en-US" sz="3000" dirty="0" smtClean="0">
                <a:solidFill>
                  <a:srgbClr val="C00000"/>
                </a:solidFill>
                <a:latin typeface="Arial" pitchFamily="34" charset="0"/>
                <a:cs typeface="Arial" pitchFamily="34" charset="0"/>
              </a:rPr>
              <a:t>Ecclesiastes 2:24</a:t>
            </a:r>
          </a:p>
          <a:p>
            <a:pPr lvl="1"/>
            <a:r>
              <a:rPr lang="en-US" sz="3000" dirty="0" smtClean="0">
                <a:solidFill>
                  <a:srgbClr val="C00000"/>
                </a:solidFill>
                <a:latin typeface="Arial" pitchFamily="34" charset="0"/>
                <a:cs typeface="Arial" pitchFamily="34" charset="0"/>
              </a:rPr>
              <a:t>Ecclesiastes 3:12</a:t>
            </a:r>
          </a:p>
          <a:p>
            <a:pPr lvl="1"/>
            <a:r>
              <a:rPr lang="en-US" sz="3000" dirty="0" smtClean="0">
                <a:solidFill>
                  <a:srgbClr val="C00000"/>
                </a:solidFill>
                <a:latin typeface="Arial" pitchFamily="34" charset="0"/>
                <a:cs typeface="Arial" pitchFamily="34" charset="0"/>
              </a:rPr>
              <a:t>Ecclesiastes 4:18-20</a:t>
            </a:r>
          </a:p>
          <a:p>
            <a:pPr lvl="1"/>
            <a:r>
              <a:rPr lang="en-US" sz="3000" dirty="0" smtClean="0">
                <a:solidFill>
                  <a:srgbClr val="C00000"/>
                </a:solidFill>
                <a:latin typeface="Arial" pitchFamily="34" charset="0"/>
                <a:cs typeface="Arial" pitchFamily="34" charset="0"/>
              </a:rPr>
              <a:t>Ecclesiastes 9:9-10</a:t>
            </a:r>
            <a:endParaRPr lang="en-US" sz="3000" dirty="0">
              <a:solidFill>
                <a:srgbClr val="C00000"/>
              </a:solidFill>
              <a:latin typeface="Arial" pitchFamily="34" charset="0"/>
              <a:cs typeface="Arial" pitchFamily="34" charset="0"/>
            </a:endParaRPr>
          </a:p>
        </p:txBody>
      </p:sp>
      <p:sp>
        <p:nvSpPr>
          <p:cNvPr id="4" name="TextBox 3"/>
          <p:cNvSpPr txBox="1"/>
          <p:nvPr/>
        </p:nvSpPr>
        <p:spPr>
          <a:xfrm>
            <a:off x="0" y="6519446"/>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5" name="Rectangle 4"/>
          <p:cNvSpPr/>
          <p:nvPr/>
        </p:nvSpPr>
        <p:spPr>
          <a:xfrm>
            <a:off x="0" y="0"/>
            <a:ext cx="228600" cy="6477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15400" y="0"/>
            <a:ext cx="228600" cy="6477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324600"/>
            <a:ext cx="91440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a:off x="304800" y="1295400"/>
            <a:ext cx="8534400" cy="0"/>
          </a:xfrm>
          <a:prstGeom prst="line">
            <a:avLst/>
          </a:prstGeom>
          <a:ln w="57150">
            <a:solidFill>
              <a:srgbClr val="006F96"/>
            </a:solidFill>
          </a:ln>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457200" y="4419600"/>
            <a:ext cx="8229600" cy="1676400"/>
          </a:xfrm>
          <a:prstGeom prst="roundRect">
            <a:avLst/>
          </a:prstGeom>
          <a:solidFill>
            <a:srgbClr val="006F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57200" y="4450140"/>
            <a:ext cx="8229600" cy="1569660"/>
          </a:xfrm>
          <a:prstGeom prst="rect">
            <a:avLst/>
          </a:prstGeom>
          <a:noFill/>
        </p:spPr>
        <p:txBody>
          <a:bodyPr wrap="square" rtlCol="0">
            <a:spAutoFit/>
          </a:bodyPr>
          <a:lstStyle/>
          <a:p>
            <a:pPr algn="ctr"/>
            <a:r>
              <a:rPr lang="en-US" sz="24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Let us hear the conclusion of the whole matter: </a:t>
            </a:r>
            <a:r>
              <a:rPr lang="en-US" sz="2400" b="1" dirty="0" smtClean="0">
                <a:solidFill>
                  <a:srgbClr val="FFFF00"/>
                </a:solidFill>
                <a:effectLst>
                  <a:outerShdw blurRad="38100" dist="38100" dir="2700000" algn="tl">
                    <a:srgbClr val="000000">
                      <a:alpha val="43137"/>
                    </a:srgbClr>
                  </a:outerShdw>
                </a:effectLst>
                <a:latin typeface="Arial" pitchFamily="34" charset="0"/>
                <a:cs typeface="Arial" pitchFamily="34" charset="0"/>
              </a:rPr>
              <a:t>Fear God and keep His commandments</a:t>
            </a:r>
            <a:r>
              <a:rPr lang="en-US" sz="24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 For this is man's all. For God will bring every work into judgment, Including every secret thing, Whether good or evil. </a:t>
            </a:r>
            <a:r>
              <a:rPr lang="en-US" sz="24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Ecclesiastes 12:13-14</a:t>
            </a:r>
            <a:endParaRPr lang="en-US" sz="24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pic>
        <p:nvPicPr>
          <p:cNvPr id="13" name="Picture 12" descr="Bible and Water.jpg"/>
          <p:cNvPicPr>
            <a:picLocks noChangeAspect="1"/>
          </p:cNvPicPr>
          <p:nvPr/>
        </p:nvPicPr>
        <p:blipFill>
          <a:blip r:embed="rId2" cstate="print"/>
          <a:stretch>
            <a:fillRect/>
          </a:stretch>
        </p:blipFill>
        <p:spPr>
          <a:xfrm>
            <a:off x="4953000" y="1524000"/>
            <a:ext cx="3657600" cy="2667000"/>
          </a:xfrm>
          <a:prstGeom prst="rect">
            <a:avLst/>
          </a:prstGeom>
        </p:spPr>
      </p:pic>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blinds(horizontal)">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020762"/>
          </a:xfrm>
        </p:spPr>
        <p:txBody>
          <a:bodyPr>
            <a:normAutofit/>
          </a:bodyPr>
          <a:lstStyle/>
          <a:p>
            <a:r>
              <a:rPr lang="en-US" b="1" dirty="0" smtClean="0">
                <a:solidFill>
                  <a:srgbClr val="006F96"/>
                </a:solidFill>
                <a:effectLst>
                  <a:outerShdw blurRad="38100" dist="38100" dir="2700000" algn="tl">
                    <a:srgbClr val="000000">
                      <a:alpha val="43137"/>
                    </a:srgbClr>
                  </a:outerShdw>
                </a:effectLst>
                <a:latin typeface="Arial" pitchFamily="34" charset="0"/>
                <a:cs typeface="Arial" pitchFamily="34" charset="0"/>
              </a:rPr>
              <a:t>The Inexperience of Youth</a:t>
            </a:r>
            <a:endParaRPr lang="en-US" b="1" dirty="0">
              <a:solidFill>
                <a:srgbClr val="006F96"/>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447800"/>
            <a:ext cx="8229600" cy="4800599"/>
          </a:xfrm>
        </p:spPr>
        <p:txBody>
          <a:bodyPr>
            <a:normAutofit/>
          </a:bodyPr>
          <a:lstStyle/>
          <a:p>
            <a:r>
              <a:rPr lang="en-US" dirty="0" smtClean="0">
                <a:latin typeface="Arial" pitchFamily="34" charset="0"/>
                <a:cs typeface="Arial" pitchFamily="34" charset="0"/>
              </a:rPr>
              <a:t>The young should listen to their parents</a:t>
            </a:r>
          </a:p>
          <a:p>
            <a:pPr lvl="1"/>
            <a:r>
              <a:rPr lang="en-US" sz="3000" dirty="0" smtClean="0">
                <a:solidFill>
                  <a:srgbClr val="C00000"/>
                </a:solidFill>
                <a:latin typeface="Arial" pitchFamily="34" charset="0"/>
                <a:cs typeface="Arial" pitchFamily="34" charset="0"/>
              </a:rPr>
              <a:t>Proverbs 1:8</a:t>
            </a:r>
          </a:p>
          <a:p>
            <a:pPr lvl="1"/>
            <a:r>
              <a:rPr lang="en-US" sz="3000" dirty="0" smtClean="0">
                <a:solidFill>
                  <a:srgbClr val="C00000"/>
                </a:solidFill>
                <a:latin typeface="Arial" pitchFamily="34" charset="0"/>
                <a:cs typeface="Arial" pitchFamily="34" charset="0"/>
              </a:rPr>
              <a:t>Proverbs 4:1-2</a:t>
            </a:r>
          </a:p>
          <a:p>
            <a:pPr lvl="1"/>
            <a:r>
              <a:rPr lang="en-US" sz="3000" dirty="0" smtClean="0">
                <a:solidFill>
                  <a:srgbClr val="C00000"/>
                </a:solidFill>
                <a:latin typeface="Arial" pitchFamily="34" charset="0"/>
                <a:cs typeface="Arial" pitchFamily="34" charset="0"/>
              </a:rPr>
              <a:t>Proverbs 4:10-13</a:t>
            </a:r>
          </a:p>
          <a:p>
            <a:pPr lvl="1"/>
            <a:r>
              <a:rPr lang="en-US" sz="3000" dirty="0" smtClean="0">
                <a:solidFill>
                  <a:srgbClr val="C00000"/>
                </a:solidFill>
                <a:latin typeface="Arial" pitchFamily="34" charset="0"/>
                <a:cs typeface="Arial" pitchFamily="34" charset="0"/>
              </a:rPr>
              <a:t>Proverbs 5:1-2</a:t>
            </a:r>
          </a:p>
          <a:p>
            <a:pPr lvl="1"/>
            <a:r>
              <a:rPr lang="en-US" sz="3000" dirty="0" smtClean="0">
                <a:solidFill>
                  <a:srgbClr val="C00000"/>
                </a:solidFill>
                <a:latin typeface="Arial" pitchFamily="34" charset="0"/>
                <a:cs typeface="Arial" pitchFamily="34" charset="0"/>
              </a:rPr>
              <a:t>Proverbs 13:1</a:t>
            </a:r>
          </a:p>
          <a:p>
            <a:pPr lvl="1"/>
            <a:endParaRPr lang="en-US" sz="3000" dirty="0">
              <a:solidFill>
                <a:srgbClr val="C00000"/>
              </a:solidFill>
              <a:latin typeface="Arial" pitchFamily="34" charset="0"/>
              <a:cs typeface="Arial" pitchFamily="34" charset="0"/>
            </a:endParaRPr>
          </a:p>
        </p:txBody>
      </p:sp>
      <p:sp>
        <p:nvSpPr>
          <p:cNvPr id="4" name="TextBox 3"/>
          <p:cNvSpPr txBox="1"/>
          <p:nvPr/>
        </p:nvSpPr>
        <p:spPr>
          <a:xfrm>
            <a:off x="0" y="6519446"/>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5" name="Rectangle 4"/>
          <p:cNvSpPr/>
          <p:nvPr/>
        </p:nvSpPr>
        <p:spPr>
          <a:xfrm>
            <a:off x="0" y="0"/>
            <a:ext cx="228600" cy="6477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15400" y="0"/>
            <a:ext cx="228600" cy="6477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324600"/>
            <a:ext cx="91440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a:off x="304800" y="1295400"/>
            <a:ext cx="8534400" cy="0"/>
          </a:xfrm>
          <a:prstGeom prst="line">
            <a:avLst/>
          </a:prstGeom>
          <a:ln w="57150">
            <a:solidFill>
              <a:srgbClr val="006F96"/>
            </a:solidFill>
          </a:ln>
        </p:spPr>
        <p:style>
          <a:lnRef idx="1">
            <a:schemeClr val="accent1"/>
          </a:lnRef>
          <a:fillRef idx="0">
            <a:schemeClr val="accent1"/>
          </a:fillRef>
          <a:effectRef idx="0">
            <a:schemeClr val="accent1"/>
          </a:effectRef>
          <a:fontRef idx="minor">
            <a:schemeClr val="tx1"/>
          </a:fontRef>
        </p:style>
      </p:cxnSp>
      <p:pic>
        <p:nvPicPr>
          <p:cNvPr id="13" name="Picture 12" descr="339025rkt.jpg"/>
          <p:cNvPicPr>
            <a:picLocks noChangeAspect="1"/>
          </p:cNvPicPr>
          <p:nvPr/>
        </p:nvPicPr>
        <p:blipFill>
          <a:blip r:embed="rId2" cstate="print"/>
          <a:stretch>
            <a:fillRect/>
          </a:stretch>
        </p:blipFill>
        <p:spPr>
          <a:xfrm>
            <a:off x="4419600" y="2057399"/>
            <a:ext cx="3276600" cy="4151761"/>
          </a:xfrm>
          <a:prstGeom prst="rect">
            <a:avLst/>
          </a:prstGeom>
        </p:spPr>
      </p:pic>
    </p:spTree>
  </p:cSld>
  <p:clrMapOvr>
    <a:masterClrMapping/>
  </p:clrMapOvr>
  <p:transition spd="slow">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020762"/>
          </a:xfrm>
        </p:spPr>
        <p:txBody>
          <a:bodyPr>
            <a:normAutofit/>
          </a:bodyPr>
          <a:lstStyle/>
          <a:p>
            <a:r>
              <a:rPr lang="en-US" b="1" dirty="0" smtClean="0">
                <a:solidFill>
                  <a:srgbClr val="006F96"/>
                </a:solidFill>
                <a:effectLst>
                  <a:outerShdw blurRad="38100" dist="38100" dir="2700000" algn="tl">
                    <a:srgbClr val="000000">
                      <a:alpha val="43137"/>
                    </a:srgbClr>
                  </a:outerShdw>
                </a:effectLst>
                <a:latin typeface="Arial" pitchFamily="34" charset="0"/>
                <a:cs typeface="Arial" pitchFamily="34" charset="0"/>
              </a:rPr>
              <a:t>To Respect Authority</a:t>
            </a:r>
            <a:endParaRPr lang="en-US" b="1" dirty="0">
              <a:solidFill>
                <a:srgbClr val="006F96"/>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3810000"/>
            <a:ext cx="8229600" cy="2438399"/>
          </a:xfrm>
        </p:spPr>
        <p:txBody>
          <a:bodyPr>
            <a:normAutofit/>
          </a:bodyPr>
          <a:lstStyle/>
          <a:p>
            <a:r>
              <a:rPr lang="en-US" dirty="0" smtClean="0">
                <a:latin typeface="Arial" pitchFamily="34" charset="0"/>
                <a:cs typeface="Arial" pitchFamily="34" charset="0"/>
              </a:rPr>
              <a:t>Enjoy youth – but be accountable</a:t>
            </a:r>
          </a:p>
          <a:p>
            <a:r>
              <a:rPr lang="en-US" dirty="0" smtClean="0">
                <a:latin typeface="Arial" pitchFamily="34" charset="0"/>
                <a:cs typeface="Arial" pitchFamily="34" charset="0"/>
              </a:rPr>
              <a:t>True freedom is obedience</a:t>
            </a:r>
            <a:endParaRPr lang="en-US" sz="3000" dirty="0">
              <a:solidFill>
                <a:srgbClr val="C00000"/>
              </a:solidFill>
              <a:latin typeface="Arial" pitchFamily="34" charset="0"/>
              <a:cs typeface="Arial" pitchFamily="34" charset="0"/>
            </a:endParaRPr>
          </a:p>
        </p:txBody>
      </p:sp>
      <p:sp>
        <p:nvSpPr>
          <p:cNvPr id="4" name="TextBox 3"/>
          <p:cNvSpPr txBox="1"/>
          <p:nvPr/>
        </p:nvSpPr>
        <p:spPr>
          <a:xfrm>
            <a:off x="0" y="6519446"/>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5" name="Rectangle 4"/>
          <p:cNvSpPr/>
          <p:nvPr/>
        </p:nvSpPr>
        <p:spPr>
          <a:xfrm>
            <a:off x="0" y="0"/>
            <a:ext cx="228600" cy="6477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15400" y="0"/>
            <a:ext cx="228600" cy="6477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324600"/>
            <a:ext cx="91440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a:off x="304800" y="1295400"/>
            <a:ext cx="8534400" cy="0"/>
          </a:xfrm>
          <a:prstGeom prst="line">
            <a:avLst/>
          </a:prstGeom>
          <a:ln w="57150">
            <a:solidFill>
              <a:srgbClr val="006F96"/>
            </a:solidFill>
          </a:ln>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457200" y="1524000"/>
            <a:ext cx="8229600" cy="2209800"/>
          </a:xfrm>
          <a:prstGeom prst="roundRect">
            <a:avLst/>
          </a:prstGeom>
          <a:solidFill>
            <a:srgbClr val="006F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533400" y="1600200"/>
            <a:ext cx="8077200" cy="2092881"/>
          </a:xfrm>
          <a:prstGeom prst="rect">
            <a:avLst/>
          </a:prstGeom>
          <a:noFill/>
        </p:spPr>
        <p:txBody>
          <a:bodyPr wrap="square" rtlCol="0">
            <a:spAutoFit/>
          </a:bodyPr>
          <a:lstStyle/>
          <a:p>
            <a:pPr algn="ctr"/>
            <a:r>
              <a:rPr lang="en-US" sz="26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Rejoice, O young man, in your youth, And let your heart cheer you in the days of your youth; Walk in</a:t>
            </a:r>
            <a:br>
              <a:rPr lang="en-US" sz="26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br>
            <a:r>
              <a:rPr lang="en-US" sz="26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ways of your heart, And in the sight of your eyes; But know that for all these God will bring you into judgment. (Ecclesiastes 11:9)</a:t>
            </a:r>
            <a:endParaRPr lang="en-US" sz="2600"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020762"/>
          </a:xfrm>
        </p:spPr>
        <p:txBody>
          <a:bodyPr>
            <a:normAutofit/>
          </a:bodyPr>
          <a:lstStyle/>
          <a:p>
            <a:r>
              <a:rPr lang="en-US" b="1" dirty="0" smtClean="0">
                <a:solidFill>
                  <a:srgbClr val="006F96"/>
                </a:solidFill>
                <a:effectLst>
                  <a:outerShdw blurRad="38100" dist="38100" dir="2700000" algn="tl">
                    <a:srgbClr val="000000">
                      <a:alpha val="43137"/>
                    </a:srgbClr>
                  </a:outerShdw>
                </a:effectLst>
                <a:latin typeface="Arial" pitchFamily="34" charset="0"/>
                <a:cs typeface="Arial" pitchFamily="34" charset="0"/>
              </a:rPr>
              <a:t>To Refrain from Evil</a:t>
            </a:r>
            <a:endParaRPr lang="en-US" b="1" dirty="0">
              <a:solidFill>
                <a:srgbClr val="006F96"/>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447800"/>
            <a:ext cx="8229600" cy="2438400"/>
          </a:xfrm>
        </p:spPr>
        <p:txBody>
          <a:bodyPr>
            <a:normAutofit/>
          </a:bodyPr>
          <a:lstStyle/>
          <a:p>
            <a:r>
              <a:rPr lang="en-US" dirty="0" smtClean="0">
                <a:latin typeface="Arial" pitchFamily="34" charset="0"/>
                <a:cs typeface="Arial" pitchFamily="34" charset="0"/>
              </a:rPr>
              <a:t>Key verses:</a:t>
            </a:r>
          </a:p>
          <a:p>
            <a:pPr lvl="1"/>
            <a:r>
              <a:rPr lang="en-US" sz="3000" dirty="0" smtClean="0">
                <a:solidFill>
                  <a:srgbClr val="C00000"/>
                </a:solidFill>
                <a:latin typeface="Arial" pitchFamily="34" charset="0"/>
                <a:cs typeface="Arial" pitchFamily="34" charset="0"/>
              </a:rPr>
              <a:t>Ecclesiastes 11:10</a:t>
            </a:r>
          </a:p>
          <a:p>
            <a:pPr lvl="1"/>
            <a:r>
              <a:rPr lang="en-US" sz="3000" dirty="0" smtClean="0">
                <a:solidFill>
                  <a:srgbClr val="C00000"/>
                </a:solidFill>
                <a:latin typeface="Arial" pitchFamily="34" charset="0"/>
                <a:cs typeface="Arial" pitchFamily="34" charset="0"/>
              </a:rPr>
              <a:t>Ecclesiastes 12:14</a:t>
            </a:r>
          </a:p>
          <a:p>
            <a:pPr lvl="1"/>
            <a:r>
              <a:rPr lang="en-US" sz="3000" dirty="0" smtClean="0">
                <a:solidFill>
                  <a:srgbClr val="C00000"/>
                </a:solidFill>
                <a:latin typeface="Arial" pitchFamily="34" charset="0"/>
                <a:cs typeface="Arial" pitchFamily="34" charset="0"/>
              </a:rPr>
              <a:t>1 Thessalonians 5:21-23</a:t>
            </a:r>
            <a:endParaRPr lang="en-US" sz="3000" dirty="0">
              <a:solidFill>
                <a:srgbClr val="C00000"/>
              </a:solidFill>
              <a:latin typeface="Arial" pitchFamily="34" charset="0"/>
              <a:cs typeface="Arial" pitchFamily="34" charset="0"/>
            </a:endParaRPr>
          </a:p>
        </p:txBody>
      </p:sp>
      <p:sp>
        <p:nvSpPr>
          <p:cNvPr id="4" name="TextBox 3"/>
          <p:cNvSpPr txBox="1"/>
          <p:nvPr/>
        </p:nvSpPr>
        <p:spPr>
          <a:xfrm>
            <a:off x="0" y="6519446"/>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5" name="Rectangle 4"/>
          <p:cNvSpPr/>
          <p:nvPr/>
        </p:nvSpPr>
        <p:spPr>
          <a:xfrm>
            <a:off x="0" y="0"/>
            <a:ext cx="228600" cy="6477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15400" y="0"/>
            <a:ext cx="228600" cy="6477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324600"/>
            <a:ext cx="91440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a:off x="304800" y="1295400"/>
            <a:ext cx="8534400" cy="0"/>
          </a:xfrm>
          <a:prstGeom prst="line">
            <a:avLst/>
          </a:prstGeom>
          <a:ln w="57150">
            <a:solidFill>
              <a:srgbClr val="006F96"/>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381000" y="3810000"/>
            <a:ext cx="8382000" cy="685800"/>
          </a:xfrm>
          <a:prstGeom prst="rect">
            <a:avLst/>
          </a:prstGeom>
          <a:solidFill>
            <a:srgbClr val="006F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81000" y="3810000"/>
            <a:ext cx="8382000" cy="646331"/>
          </a:xfrm>
          <a:prstGeom prst="rect">
            <a:avLst/>
          </a:prstGeom>
          <a:noFill/>
        </p:spPr>
        <p:txBody>
          <a:bodyPr wrap="square" rtlCol="0">
            <a:spAutoFit/>
          </a:bodyPr>
          <a:lstStyle/>
          <a:p>
            <a:pPr algn="ctr"/>
            <a:r>
              <a:rPr lang="en-US" sz="36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Enjoy life – but control your impulses</a:t>
            </a:r>
            <a:endParaRPr lang="en-US" sz="3600"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pic>
        <p:nvPicPr>
          <p:cNvPr id="15" name="Picture 14" descr="bible.jpg"/>
          <p:cNvPicPr>
            <a:picLocks noChangeAspect="1"/>
          </p:cNvPicPr>
          <p:nvPr/>
        </p:nvPicPr>
        <p:blipFill>
          <a:blip r:embed="rId2" cstate="print"/>
          <a:stretch>
            <a:fillRect/>
          </a:stretch>
        </p:blipFill>
        <p:spPr>
          <a:xfrm>
            <a:off x="5562600" y="1447800"/>
            <a:ext cx="3200400" cy="2209800"/>
          </a:xfrm>
          <a:prstGeom prst="rect">
            <a:avLst/>
          </a:prstGeom>
        </p:spPr>
      </p:pic>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blinds(horizontal)">
                                      <p:cBhvr>
                                        <p:cTn id="1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325562"/>
          </a:xfrm>
        </p:spPr>
        <p:txBody>
          <a:bodyPr>
            <a:normAutofit fontScale="90000"/>
          </a:bodyPr>
          <a:lstStyle/>
          <a:p>
            <a:r>
              <a:rPr lang="en-US" b="1" dirty="0" smtClean="0">
                <a:solidFill>
                  <a:srgbClr val="006F96"/>
                </a:solidFill>
                <a:effectLst>
                  <a:outerShdw blurRad="38100" dist="38100" dir="2700000" algn="tl">
                    <a:srgbClr val="000000">
                      <a:alpha val="43137"/>
                    </a:srgbClr>
                  </a:outerShdw>
                </a:effectLst>
                <a:latin typeface="Arial" pitchFamily="34" charset="0"/>
                <a:cs typeface="Arial" pitchFamily="34" charset="0"/>
              </a:rPr>
              <a:t>To Develop Faith in God</a:t>
            </a:r>
            <a:br>
              <a:rPr lang="en-US" b="1" dirty="0" smtClean="0">
                <a:solidFill>
                  <a:srgbClr val="006F96"/>
                </a:solidFill>
                <a:effectLst>
                  <a:outerShdw blurRad="38100" dist="38100" dir="2700000" algn="tl">
                    <a:srgbClr val="000000">
                      <a:alpha val="43137"/>
                    </a:srgbClr>
                  </a:outerShdw>
                </a:effectLst>
                <a:latin typeface="Arial" pitchFamily="34" charset="0"/>
                <a:cs typeface="Arial" pitchFamily="34" charset="0"/>
              </a:rPr>
            </a:br>
            <a:r>
              <a:rPr lang="en-US" b="1" dirty="0" smtClean="0">
                <a:solidFill>
                  <a:srgbClr val="006F96"/>
                </a:solidFill>
                <a:effectLst>
                  <a:outerShdw blurRad="38100" dist="38100" dir="2700000" algn="tl">
                    <a:srgbClr val="000000">
                      <a:alpha val="43137"/>
                    </a:srgbClr>
                  </a:outerShdw>
                </a:effectLst>
                <a:latin typeface="Arial" pitchFamily="34" charset="0"/>
                <a:cs typeface="Arial" pitchFamily="34" charset="0"/>
              </a:rPr>
              <a:t>Early in Life</a:t>
            </a:r>
            <a:endParaRPr lang="en-US" b="1" dirty="0">
              <a:solidFill>
                <a:srgbClr val="006F96"/>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828800"/>
            <a:ext cx="8229600" cy="4419600"/>
          </a:xfrm>
        </p:spPr>
        <p:txBody>
          <a:bodyPr>
            <a:normAutofit/>
          </a:bodyPr>
          <a:lstStyle/>
          <a:p>
            <a:r>
              <a:rPr lang="en-US" dirty="0" smtClean="0">
                <a:latin typeface="Arial" pitchFamily="34" charset="0"/>
                <a:cs typeface="Arial" pitchFamily="34" charset="0"/>
              </a:rPr>
              <a:t>Trust in God while young</a:t>
            </a:r>
          </a:p>
          <a:p>
            <a:pPr lvl="1"/>
            <a:r>
              <a:rPr lang="en-US" sz="3000" dirty="0" smtClean="0">
                <a:solidFill>
                  <a:srgbClr val="C00000"/>
                </a:solidFill>
                <a:latin typeface="Arial" pitchFamily="34" charset="0"/>
                <a:cs typeface="Arial" pitchFamily="34" charset="0"/>
              </a:rPr>
              <a:t>Proverbs 4:3-5</a:t>
            </a:r>
          </a:p>
          <a:p>
            <a:pPr lvl="1"/>
            <a:r>
              <a:rPr lang="en-US" sz="3000" dirty="0" smtClean="0">
                <a:solidFill>
                  <a:srgbClr val="C00000"/>
                </a:solidFill>
                <a:latin typeface="Arial" pitchFamily="34" charset="0"/>
                <a:cs typeface="Arial" pitchFamily="34" charset="0"/>
              </a:rPr>
              <a:t>Proverbs 22:6</a:t>
            </a:r>
          </a:p>
          <a:p>
            <a:pPr lvl="1"/>
            <a:r>
              <a:rPr lang="en-US" sz="3000" dirty="0" smtClean="0">
                <a:solidFill>
                  <a:srgbClr val="C00000"/>
                </a:solidFill>
                <a:latin typeface="Arial" pitchFamily="34" charset="0"/>
                <a:cs typeface="Arial" pitchFamily="34" charset="0"/>
              </a:rPr>
              <a:t>Ephesians 6:4</a:t>
            </a:r>
            <a:endParaRPr lang="en-US" sz="3000" dirty="0">
              <a:solidFill>
                <a:srgbClr val="C00000"/>
              </a:solidFill>
              <a:latin typeface="Arial" pitchFamily="34" charset="0"/>
              <a:cs typeface="Arial" pitchFamily="34" charset="0"/>
            </a:endParaRPr>
          </a:p>
        </p:txBody>
      </p:sp>
      <p:sp>
        <p:nvSpPr>
          <p:cNvPr id="4" name="TextBox 3"/>
          <p:cNvSpPr txBox="1"/>
          <p:nvPr/>
        </p:nvSpPr>
        <p:spPr>
          <a:xfrm>
            <a:off x="0" y="6519446"/>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5" name="Rectangle 4"/>
          <p:cNvSpPr/>
          <p:nvPr/>
        </p:nvSpPr>
        <p:spPr>
          <a:xfrm>
            <a:off x="0" y="0"/>
            <a:ext cx="228600" cy="6477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15400" y="0"/>
            <a:ext cx="228600" cy="6477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324600"/>
            <a:ext cx="91440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a:off x="304800" y="1676400"/>
            <a:ext cx="8534400" cy="0"/>
          </a:xfrm>
          <a:prstGeom prst="line">
            <a:avLst/>
          </a:prstGeom>
          <a:ln w="57150">
            <a:solidFill>
              <a:srgbClr val="006F96"/>
            </a:solidFill>
          </a:ln>
        </p:spPr>
        <p:style>
          <a:lnRef idx="1">
            <a:schemeClr val="accent1"/>
          </a:lnRef>
          <a:fillRef idx="0">
            <a:schemeClr val="accent1"/>
          </a:fillRef>
          <a:effectRef idx="0">
            <a:schemeClr val="accent1"/>
          </a:effectRef>
          <a:fontRef idx="minor">
            <a:schemeClr val="tx1"/>
          </a:fontRef>
        </p:style>
      </p:cxnSp>
      <p:pic>
        <p:nvPicPr>
          <p:cNvPr id="12" name="Picture 11" descr="249960_f248.jpg"/>
          <p:cNvPicPr>
            <a:picLocks noChangeAspect="1"/>
          </p:cNvPicPr>
          <p:nvPr/>
        </p:nvPicPr>
        <p:blipFill>
          <a:blip r:embed="rId2" cstate="print"/>
          <a:stretch>
            <a:fillRect/>
          </a:stretch>
        </p:blipFill>
        <p:spPr>
          <a:xfrm>
            <a:off x="5486400" y="1828799"/>
            <a:ext cx="3276600" cy="4390103"/>
          </a:xfrm>
          <a:prstGeom prst="rect">
            <a:avLst/>
          </a:prstGeom>
        </p:spPr>
      </p:pic>
    </p:spTree>
  </p:cSld>
  <p:clrMapOvr>
    <a:masterClrMapping/>
  </p:clrMapOvr>
  <p:transition spd="slow">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295400"/>
          </a:xfrm>
        </p:spPr>
        <p:txBody>
          <a:bodyPr>
            <a:normAutofit/>
          </a:bodyPr>
          <a:lstStyle/>
          <a:p>
            <a:r>
              <a:rPr lang="en-US" sz="6000" b="1" dirty="0" smtClean="0">
                <a:solidFill>
                  <a:srgbClr val="0070C0"/>
                </a:solidFill>
                <a:effectLst>
                  <a:outerShdw blurRad="38100" dist="38100" dir="2700000" algn="tl">
                    <a:srgbClr val="000000">
                      <a:alpha val="43137"/>
                    </a:srgbClr>
                  </a:outerShdw>
                </a:effectLst>
                <a:latin typeface="Arial" pitchFamily="34" charset="0"/>
                <a:cs typeface="Arial" pitchFamily="34" charset="0"/>
              </a:rPr>
              <a:t>Remember Now….</a:t>
            </a:r>
            <a:endParaRPr lang="en-US" sz="6000" b="1" dirty="0">
              <a:solidFill>
                <a:srgbClr val="0070C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Subtitle 2"/>
          <p:cNvSpPr>
            <a:spLocks noGrp="1"/>
          </p:cNvSpPr>
          <p:nvPr>
            <p:ph type="subTitle" idx="1"/>
          </p:nvPr>
        </p:nvSpPr>
        <p:spPr>
          <a:xfrm>
            <a:off x="533400" y="1981200"/>
            <a:ext cx="8077200" cy="4038600"/>
          </a:xfrm>
          <a:solidFill>
            <a:srgbClr val="006F96"/>
          </a:solidFill>
        </p:spPr>
        <p:txBody>
          <a:bodyPr>
            <a:normAutofit/>
          </a:bodyPr>
          <a:lstStyle/>
          <a:p>
            <a:pPr algn="l">
              <a:buFont typeface="Arial" pitchFamily="34" charset="0"/>
              <a:buChar char="•"/>
            </a:pPr>
            <a:r>
              <a:rPr lang="en-US" sz="36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 To have the right attitude</a:t>
            </a:r>
          </a:p>
          <a:p>
            <a:pPr algn="l">
              <a:buFont typeface="Arial" pitchFamily="34" charset="0"/>
              <a:buChar char="•"/>
            </a:pPr>
            <a:r>
              <a:rPr lang="en-US" sz="3600" dirty="0">
                <a:solidFill>
                  <a:schemeClr val="bg1"/>
                </a:solidFill>
                <a:effectLst>
                  <a:outerShdw blurRad="38100" dist="38100" dir="2700000" algn="tl">
                    <a:srgbClr val="000000">
                      <a:alpha val="43137"/>
                    </a:srgbClr>
                  </a:outerShdw>
                </a:effectLst>
                <a:latin typeface="Arial" pitchFamily="34" charset="0"/>
                <a:cs typeface="Arial" pitchFamily="34" charset="0"/>
              </a:rPr>
              <a:t> </a:t>
            </a:r>
            <a:r>
              <a:rPr lang="en-US" sz="36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Happiness is only found in God</a:t>
            </a:r>
          </a:p>
          <a:p>
            <a:pPr algn="l">
              <a:buFont typeface="Arial" pitchFamily="34" charset="0"/>
              <a:buChar char="•"/>
            </a:pPr>
            <a:r>
              <a:rPr lang="en-US" sz="3600" dirty="0">
                <a:solidFill>
                  <a:schemeClr val="bg1"/>
                </a:solidFill>
                <a:effectLst>
                  <a:outerShdw blurRad="38100" dist="38100" dir="2700000" algn="tl">
                    <a:srgbClr val="000000">
                      <a:alpha val="43137"/>
                    </a:srgbClr>
                  </a:outerShdw>
                </a:effectLst>
                <a:latin typeface="Arial" pitchFamily="34" charset="0"/>
                <a:cs typeface="Arial" pitchFamily="34" charset="0"/>
              </a:rPr>
              <a:t> </a:t>
            </a:r>
            <a:r>
              <a:rPr lang="en-US" sz="36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Rely on the instruction of parents</a:t>
            </a:r>
          </a:p>
          <a:p>
            <a:pPr algn="l">
              <a:buFont typeface="Arial" pitchFamily="34" charset="0"/>
              <a:buChar char="•"/>
            </a:pPr>
            <a:r>
              <a:rPr lang="en-US" sz="3600" dirty="0">
                <a:solidFill>
                  <a:schemeClr val="bg1"/>
                </a:solidFill>
                <a:effectLst>
                  <a:outerShdw blurRad="38100" dist="38100" dir="2700000" algn="tl">
                    <a:srgbClr val="000000">
                      <a:alpha val="43137"/>
                    </a:srgbClr>
                  </a:outerShdw>
                </a:effectLst>
                <a:latin typeface="Arial" pitchFamily="34" charset="0"/>
                <a:cs typeface="Arial" pitchFamily="34" charset="0"/>
              </a:rPr>
              <a:t> </a:t>
            </a:r>
            <a:r>
              <a:rPr lang="en-US" sz="36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Respect authority</a:t>
            </a:r>
          </a:p>
          <a:p>
            <a:pPr algn="l">
              <a:buFont typeface="Arial" pitchFamily="34" charset="0"/>
              <a:buChar char="•"/>
            </a:pPr>
            <a:r>
              <a:rPr lang="en-US" sz="3600" dirty="0">
                <a:solidFill>
                  <a:schemeClr val="bg1"/>
                </a:solidFill>
                <a:effectLst>
                  <a:outerShdw blurRad="38100" dist="38100" dir="2700000" algn="tl">
                    <a:srgbClr val="000000">
                      <a:alpha val="43137"/>
                    </a:srgbClr>
                  </a:outerShdw>
                </a:effectLst>
                <a:latin typeface="Arial" pitchFamily="34" charset="0"/>
                <a:cs typeface="Arial" pitchFamily="34" charset="0"/>
              </a:rPr>
              <a:t> </a:t>
            </a:r>
            <a:r>
              <a:rPr lang="en-US" sz="36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Refrain from evil</a:t>
            </a:r>
          </a:p>
          <a:p>
            <a:pPr algn="l">
              <a:buFont typeface="Arial" pitchFamily="34" charset="0"/>
              <a:buChar char="•"/>
            </a:pPr>
            <a:r>
              <a:rPr lang="en-US" sz="3600" dirty="0">
                <a:solidFill>
                  <a:schemeClr val="bg1"/>
                </a:solidFill>
                <a:effectLst>
                  <a:outerShdw blurRad="38100" dist="38100" dir="2700000" algn="tl">
                    <a:srgbClr val="000000">
                      <a:alpha val="43137"/>
                    </a:srgbClr>
                  </a:outerShdw>
                </a:effectLst>
                <a:latin typeface="Arial" pitchFamily="34" charset="0"/>
                <a:cs typeface="Arial" pitchFamily="34" charset="0"/>
              </a:rPr>
              <a:t> </a:t>
            </a:r>
            <a:r>
              <a:rPr lang="en-US" sz="36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Develop faith in God now</a:t>
            </a:r>
          </a:p>
          <a:p>
            <a:endParaRPr lang="en-US" sz="3600" dirty="0" smtClean="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TextBox 3"/>
          <p:cNvSpPr txBox="1"/>
          <p:nvPr/>
        </p:nvSpPr>
        <p:spPr>
          <a:xfrm>
            <a:off x="0" y="6519446"/>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5" name="Rectangle 4"/>
          <p:cNvSpPr/>
          <p:nvPr/>
        </p:nvSpPr>
        <p:spPr>
          <a:xfrm>
            <a:off x="0" y="0"/>
            <a:ext cx="228600" cy="6477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15400" y="0"/>
            <a:ext cx="228600" cy="6477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324600"/>
            <a:ext cx="914400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332</Words>
  <Application>Microsoft Office PowerPoint</Application>
  <PresentationFormat>On-screen Show (4:3)</PresentationFormat>
  <Paragraphs>52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Remember Now….</vt:lpstr>
      <vt:lpstr>Solomon’s Attitude</vt:lpstr>
      <vt:lpstr>That Happiness is Found in God</vt:lpstr>
      <vt:lpstr>The Inexperience of Youth</vt:lpstr>
      <vt:lpstr>To Respect Authority</vt:lpstr>
      <vt:lpstr>To Refrain from Evil</vt:lpstr>
      <vt:lpstr>To Develop Faith in God Early in Life</vt:lpstr>
      <vt:lpstr>Remember Now….</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Remember Now….</dc:title>
  <dc:creator>Richard Thetford</dc:creator>
  <cp:lastModifiedBy>Richard Thetford</cp:lastModifiedBy>
  <cp:revision>8</cp:revision>
  <dcterms:created xsi:type="dcterms:W3CDTF">2012-11-26T01:25:26Z</dcterms:created>
  <dcterms:modified xsi:type="dcterms:W3CDTF">2013-01-19T00:44:21Z</dcterms:modified>
</cp:coreProperties>
</file>