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C157EE-D7E6-4714-8D32-A960234450EC}" type="datetimeFigureOut">
              <a:rPr lang="en-US" smtClean="0"/>
              <a:pPr/>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157EE-D7E6-4714-8D32-A960234450EC}" type="datetimeFigureOut">
              <a:rPr lang="en-US" smtClean="0"/>
              <a:pPr/>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157EE-D7E6-4714-8D32-A960234450EC}" type="datetimeFigureOut">
              <a:rPr lang="en-US" smtClean="0"/>
              <a:pPr/>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C157EE-D7E6-4714-8D32-A960234450EC}" type="datetimeFigureOut">
              <a:rPr lang="en-US" smtClean="0"/>
              <a:pPr/>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157EE-D7E6-4714-8D32-A960234450EC}" type="datetimeFigureOut">
              <a:rPr lang="en-US" smtClean="0"/>
              <a:pPr/>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C157EE-D7E6-4714-8D32-A960234450EC}" type="datetimeFigureOut">
              <a:rPr lang="en-US" smtClean="0"/>
              <a:pPr/>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C157EE-D7E6-4714-8D32-A960234450EC}" type="datetimeFigureOut">
              <a:rPr lang="en-US" smtClean="0"/>
              <a:pPr/>
              <a:t>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C157EE-D7E6-4714-8D32-A960234450EC}" type="datetimeFigureOut">
              <a:rPr lang="en-US" smtClean="0"/>
              <a:pPr/>
              <a:t>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157EE-D7E6-4714-8D32-A960234450EC}" type="datetimeFigureOut">
              <a:rPr lang="en-US" smtClean="0"/>
              <a:pPr/>
              <a:t>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C157EE-D7E6-4714-8D32-A960234450EC}" type="datetimeFigureOut">
              <a:rPr lang="en-US" smtClean="0"/>
              <a:pPr/>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C157EE-D7E6-4714-8D32-A960234450EC}" type="datetimeFigureOut">
              <a:rPr lang="en-US" smtClean="0"/>
              <a:pPr/>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C5A8B-BBA7-48FA-BF2A-18B124CD9D9F}" type="slidenum">
              <a:rPr lang="en-US" smtClean="0"/>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157EE-D7E6-4714-8D32-A960234450EC}" type="datetimeFigureOut">
              <a:rPr lang="en-US" smtClean="0"/>
              <a:pPr/>
              <a:t>2/11/2018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C5A8B-BBA7-48FA-BF2A-18B124CD9D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254375"/>
            <a:ext cx="8382000" cy="1470025"/>
          </a:xfrm>
          <a:solidFill>
            <a:srgbClr val="00B0F0"/>
          </a:solidFill>
        </p:spPr>
        <p:txBody>
          <a:bodyPr/>
          <a:lstStyle/>
          <a:p>
            <a:r>
              <a:rPr lang="en-US" sz="48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Religious But Not Righteous</a:t>
            </a:r>
            <a:br>
              <a:rPr lang="en-US"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36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 Timothy 3:1-9</a:t>
            </a:r>
          </a:p>
        </p:txBody>
      </p:sp>
      <p:sp>
        <p:nvSpPr>
          <p:cNvPr id="3" name="Subtitle 2"/>
          <p:cNvSpPr>
            <a:spLocks noGrp="1"/>
          </p:cNvSpPr>
          <p:nvPr>
            <p:ph type="subTitle" idx="1"/>
          </p:nvPr>
        </p:nvSpPr>
        <p:spPr>
          <a:xfrm>
            <a:off x="381000" y="4800600"/>
            <a:ext cx="8382000" cy="1447800"/>
          </a:xfrm>
        </p:spPr>
        <p:txBody>
          <a:bodyPr>
            <a:noAutofit/>
          </a:bodyPr>
          <a:lstStyle/>
          <a:p>
            <a:r>
              <a:rPr lang="en-US" sz="2800" dirty="0">
                <a:solidFill>
                  <a:schemeClr val="tx2">
                    <a:lumMod val="75000"/>
                  </a:schemeClr>
                </a:solidFill>
                <a:latin typeface="Calibri" panose="020F0502020204030204" pitchFamily="34" charset="0"/>
                <a:cs typeface="Calibri" panose="020F0502020204030204" pitchFamily="34" charset="0"/>
              </a:rPr>
              <a:t>“Pure and undefiled religion before God and the Father is this: to visit orphans and widows in their trouble, and to keep oneself unspotted from the world” </a:t>
            </a:r>
            <a:r>
              <a:rPr lang="en-US" sz="2800" b="1" dirty="0">
                <a:solidFill>
                  <a:schemeClr val="tx2">
                    <a:lumMod val="75000"/>
                  </a:schemeClr>
                </a:solidFill>
                <a:latin typeface="Calibri" panose="020F0502020204030204" pitchFamily="34" charset="0"/>
                <a:cs typeface="Calibri" panose="020F0502020204030204" pitchFamily="34" charset="0"/>
              </a:rPr>
              <a:t>James 1:27</a:t>
            </a:r>
            <a:br>
              <a:rPr lang="en-US" sz="2800" dirty="0">
                <a:solidFill>
                  <a:schemeClr val="tx2">
                    <a:lumMod val="75000"/>
                  </a:schemeClr>
                </a:solidFill>
                <a:latin typeface="Calibri" panose="020F0502020204030204" pitchFamily="34" charset="0"/>
                <a:cs typeface="Calibri" panose="020F0502020204030204" pitchFamily="34" charset="0"/>
              </a:rPr>
            </a:br>
            <a:endParaRPr lang="en-US" sz="2800" b="1" dirty="0">
              <a:solidFill>
                <a:schemeClr val="tx2">
                  <a:lumMod val="75000"/>
                </a:schemeClr>
              </a:solidFill>
              <a:latin typeface="Calibri" panose="020F0502020204030204" pitchFamily="34" charset="0"/>
              <a:cs typeface="Calibri" panose="020F0502020204030204" pitchFamily="34" charset="0"/>
            </a:endParaRPr>
          </a:p>
        </p:txBody>
      </p:sp>
      <p:sp>
        <p:nvSpPr>
          <p:cNvPr id="4" name="Rectangle 3"/>
          <p:cNvSpPr/>
          <p:nvPr/>
        </p:nvSpPr>
        <p:spPr>
          <a:xfrm>
            <a:off x="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32460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family.jpg"/>
          <p:cNvPicPr>
            <a:picLocks noChangeAspect="1"/>
          </p:cNvPicPr>
          <p:nvPr/>
        </p:nvPicPr>
        <p:blipFill>
          <a:blip r:embed="rId2" cstate="print"/>
          <a:stretch>
            <a:fillRect/>
          </a:stretch>
        </p:blipFill>
        <p:spPr>
          <a:xfrm>
            <a:off x="381000" y="381000"/>
            <a:ext cx="4114800" cy="2686050"/>
          </a:xfrm>
          <a:prstGeom prst="rect">
            <a:avLst/>
          </a:prstGeom>
        </p:spPr>
      </p:pic>
      <p:pic>
        <p:nvPicPr>
          <p:cNvPr id="9" name="Picture 8" descr="56b67fbdacc0e70b8eddad7f9f640864_.jpg"/>
          <p:cNvPicPr>
            <a:picLocks noChangeAspect="1"/>
          </p:cNvPicPr>
          <p:nvPr/>
        </p:nvPicPr>
        <p:blipFill>
          <a:blip r:embed="rId3" cstate="print"/>
          <a:stretch>
            <a:fillRect/>
          </a:stretch>
        </p:blipFill>
        <p:spPr>
          <a:xfrm>
            <a:off x="4648200" y="381000"/>
            <a:ext cx="4082423" cy="2667000"/>
          </a:xfrm>
          <a:prstGeom prst="rect">
            <a:avLst/>
          </a:prstGeom>
        </p:spPr>
      </p:pic>
      <p:sp>
        <p:nvSpPr>
          <p:cNvPr id="10" name="TextBox 9">
            <a:extLst>
              <a:ext uri="{FF2B5EF4-FFF2-40B4-BE49-F238E27FC236}">
                <a16:creationId xmlns:a16="http://schemas.microsoft.com/office/drawing/2014/main" id="{F49F316B-082A-4401-B4B7-7D842980F3B7}"/>
              </a:ext>
            </a:extLst>
          </p:cNvPr>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143000"/>
          </a:xfrm>
          <a:solidFill>
            <a:srgbClr val="00B0F0"/>
          </a:solidFill>
        </p:spPr>
        <p:txBody>
          <a:bodyPr>
            <a:normAutofit/>
          </a:bodyPr>
          <a:lstStyle/>
          <a:p>
            <a:r>
              <a:rPr lang="en-US" sz="48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Inconsistency in Righteousness</a:t>
            </a:r>
          </a:p>
        </p:txBody>
      </p:sp>
      <p:sp>
        <p:nvSpPr>
          <p:cNvPr id="3" name="Content Placeholder 2"/>
          <p:cNvSpPr>
            <a:spLocks noGrp="1"/>
          </p:cNvSpPr>
          <p:nvPr>
            <p:ph idx="1"/>
          </p:nvPr>
        </p:nvSpPr>
        <p:spPr>
          <a:xfrm>
            <a:off x="381000" y="1646237"/>
            <a:ext cx="8382000" cy="4830763"/>
          </a:xfrm>
        </p:spPr>
        <p:txBody>
          <a:bodyPr/>
          <a:lstStyle/>
          <a:p>
            <a:r>
              <a:rPr lang="en-US" b="1" dirty="0">
                <a:latin typeface="Calibri" panose="020F0502020204030204" pitchFamily="34" charset="0"/>
                <a:cs typeface="Calibri" panose="020F0502020204030204" pitchFamily="34" charset="0"/>
              </a:rPr>
              <a:t>Zeal without knowledge</a:t>
            </a:r>
          </a:p>
          <a:p>
            <a:pPr lvl="1"/>
            <a:r>
              <a:rPr lang="en-US" sz="3000" dirty="0">
                <a:solidFill>
                  <a:srgbClr val="C00000"/>
                </a:solidFill>
                <a:latin typeface="Calibri" panose="020F0502020204030204" pitchFamily="34" charset="0"/>
                <a:cs typeface="Calibri" panose="020F0502020204030204" pitchFamily="34" charset="0"/>
              </a:rPr>
              <a:t>Romans 10:1-3</a:t>
            </a:r>
          </a:p>
          <a:p>
            <a:pPr lvl="1"/>
            <a:r>
              <a:rPr lang="en-US" sz="3000" dirty="0">
                <a:solidFill>
                  <a:srgbClr val="C00000"/>
                </a:solidFill>
                <a:latin typeface="Calibri" panose="020F0502020204030204" pitchFamily="34" charset="0"/>
                <a:cs typeface="Calibri" panose="020F0502020204030204" pitchFamily="34" charset="0"/>
              </a:rPr>
              <a:t>Acts 18:24-26</a:t>
            </a:r>
          </a:p>
          <a:p>
            <a:r>
              <a:rPr lang="en-US" b="1" dirty="0">
                <a:latin typeface="Calibri" panose="020F0502020204030204" pitchFamily="34" charset="0"/>
                <a:cs typeface="Calibri" panose="020F0502020204030204" pitchFamily="34" charset="0"/>
              </a:rPr>
              <a:t>Knowledge</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without zeal</a:t>
            </a:r>
          </a:p>
          <a:p>
            <a:pPr lvl="1"/>
            <a:r>
              <a:rPr lang="en-US" sz="3000" dirty="0">
                <a:solidFill>
                  <a:srgbClr val="C00000"/>
                </a:solidFill>
                <a:latin typeface="Calibri" panose="020F0502020204030204" pitchFamily="34" charset="0"/>
                <a:cs typeface="Calibri" panose="020F0502020204030204" pitchFamily="34" charset="0"/>
              </a:rPr>
              <a:t>Titus 1:16</a:t>
            </a:r>
          </a:p>
          <a:p>
            <a:pPr lvl="1"/>
            <a:r>
              <a:rPr lang="en-US" sz="3000" dirty="0">
                <a:solidFill>
                  <a:srgbClr val="C00000"/>
                </a:solidFill>
                <a:latin typeface="Calibri" panose="020F0502020204030204" pitchFamily="34" charset="0"/>
                <a:cs typeface="Calibri" panose="020F0502020204030204" pitchFamily="34" charset="0"/>
              </a:rPr>
              <a:t>Titus 2:14</a:t>
            </a:r>
          </a:p>
          <a:p>
            <a:pPr lvl="1"/>
            <a:r>
              <a:rPr lang="en-US" sz="3000" dirty="0">
                <a:solidFill>
                  <a:srgbClr val="C00000"/>
                </a:solidFill>
                <a:latin typeface="Calibri" panose="020F0502020204030204" pitchFamily="34" charset="0"/>
                <a:cs typeface="Calibri" panose="020F0502020204030204" pitchFamily="34" charset="0"/>
              </a:rPr>
              <a:t>Romans 12:11</a:t>
            </a:r>
          </a:p>
        </p:txBody>
      </p:sp>
      <p:sp>
        <p:nvSpPr>
          <p:cNvPr id="4" name="Rectangle 3"/>
          <p:cNvSpPr/>
          <p:nvPr/>
        </p:nvSpPr>
        <p:spPr>
          <a:xfrm>
            <a:off x="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Bible Reading5.bmp"/>
          <p:cNvPicPr>
            <a:picLocks noChangeAspect="1"/>
          </p:cNvPicPr>
          <p:nvPr/>
        </p:nvPicPr>
        <p:blipFill>
          <a:blip r:embed="rId2" cstate="print"/>
          <a:stretch>
            <a:fillRect/>
          </a:stretch>
        </p:blipFill>
        <p:spPr>
          <a:xfrm>
            <a:off x="4267200" y="2265356"/>
            <a:ext cx="4476750" cy="3870338"/>
          </a:xfrm>
          <a:prstGeom prst="rect">
            <a:avLst/>
          </a:prstGeom>
          <a:ln>
            <a:noFill/>
          </a:ln>
          <a:effectLst>
            <a:softEdge rad="112500"/>
          </a:effectLst>
        </p:spPr>
      </p:pic>
      <p:sp>
        <p:nvSpPr>
          <p:cNvPr id="9" name="Rectangle 8">
            <a:extLst>
              <a:ext uri="{FF2B5EF4-FFF2-40B4-BE49-F238E27FC236}">
                <a16:creationId xmlns:a16="http://schemas.microsoft.com/office/drawing/2014/main" id="{C1E2D56C-1A59-42BA-B5AC-7D76E66BFE63}"/>
              </a:ext>
            </a:extLst>
          </p:cNvPr>
          <p:cNvSpPr/>
          <p:nvPr/>
        </p:nvSpPr>
        <p:spPr>
          <a:xfrm>
            <a:off x="0" y="632460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0C033AF-33BA-4DBF-A650-06AC45245690}"/>
              </a:ext>
            </a:extLst>
          </p:cNvPr>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dissolv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143000"/>
          </a:xfrm>
          <a:solidFill>
            <a:srgbClr val="00B0F0"/>
          </a:solidFill>
        </p:spPr>
        <p:txBody>
          <a:bodyPr>
            <a:normAutofit/>
          </a:bodyPr>
          <a:lstStyle/>
          <a:p>
            <a:r>
              <a:rPr lang="en-US" sz="48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Inconsistency in Righteousness</a:t>
            </a:r>
          </a:p>
        </p:txBody>
      </p:sp>
      <p:sp>
        <p:nvSpPr>
          <p:cNvPr id="3" name="Content Placeholder 2"/>
          <p:cNvSpPr>
            <a:spLocks noGrp="1"/>
          </p:cNvSpPr>
          <p:nvPr>
            <p:ph idx="1"/>
          </p:nvPr>
        </p:nvSpPr>
        <p:spPr>
          <a:xfrm>
            <a:off x="381000" y="1646237"/>
            <a:ext cx="8382000" cy="4830763"/>
          </a:xfrm>
        </p:spPr>
        <p:txBody>
          <a:bodyPr/>
          <a:lstStyle/>
          <a:p>
            <a:r>
              <a:rPr lang="en-US" b="1" dirty="0">
                <a:latin typeface="Calibri" panose="020F0502020204030204" pitchFamily="34" charset="0"/>
                <a:cs typeface="Calibri" panose="020F0502020204030204" pitchFamily="34" charset="0"/>
              </a:rPr>
              <a:t>Opposing divorce – but no happy home</a:t>
            </a:r>
          </a:p>
          <a:p>
            <a:pPr lvl="1"/>
            <a:r>
              <a:rPr lang="en-US" sz="3000" dirty="0">
                <a:solidFill>
                  <a:srgbClr val="C00000"/>
                </a:solidFill>
                <a:latin typeface="Calibri" panose="020F0502020204030204" pitchFamily="34" charset="0"/>
                <a:cs typeface="Calibri" panose="020F0502020204030204" pitchFamily="34" charset="0"/>
              </a:rPr>
              <a:t>Matthew 19:9</a:t>
            </a:r>
          </a:p>
          <a:p>
            <a:pPr lvl="1"/>
            <a:r>
              <a:rPr lang="en-US" sz="3000" dirty="0">
                <a:solidFill>
                  <a:srgbClr val="C00000"/>
                </a:solidFill>
                <a:latin typeface="Calibri" panose="020F0502020204030204" pitchFamily="34" charset="0"/>
                <a:cs typeface="Calibri" panose="020F0502020204030204" pitchFamily="34" charset="0"/>
              </a:rPr>
              <a:t>Colossians 3:18-19</a:t>
            </a:r>
          </a:p>
          <a:p>
            <a:pPr lvl="1"/>
            <a:r>
              <a:rPr lang="en-US" sz="3000" dirty="0">
                <a:solidFill>
                  <a:srgbClr val="C00000"/>
                </a:solidFill>
                <a:latin typeface="Calibri" panose="020F0502020204030204" pitchFamily="34" charset="0"/>
                <a:cs typeface="Calibri" panose="020F0502020204030204" pitchFamily="34" charset="0"/>
              </a:rPr>
              <a:t>Philippians 2:3-5</a:t>
            </a:r>
          </a:p>
        </p:txBody>
      </p:sp>
      <p:sp>
        <p:nvSpPr>
          <p:cNvPr id="4" name="Rectangle 3"/>
          <p:cNvSpPr/>
          <p:nvPr/>
        </p:nvSpPr>
        <p:spPr>
          <a:xfrm>
            <a:off x="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Open Bible Study.jpg"/>
          <p:cNvPicPr>
            <a:picLocks noChangeAspect="1"/>
          </p:cNvPicPr>
          <p:nvPr/>
        </p:nvPicPr>
        <p:blipFill>
          <a:blip r:embed="rId2" cstate="print"/>
          <a:stretch>
            <a:fillRect/>
          </a:stretch>
        </p:blipFill>
        <p:spPr>
          <a:xfrm>
            <a:off x="4184073" y="3124200"/>
            <a:ext cx="4578927" cy="3014460"/>
          </a:xfrm>
          <a:prstGeom prst="rect">
            <a:avLst/>
          </a:prstGeom>
          <a:ln>
            <a:noFill/>
          </a:ln>
          <a:effectLst>
            <a:softEdge rad="112500"/>
          </a:effectLst>
        </p:spPr>
      </p:pic>
      <p:sp>
        <p:nvSpPr>
          <p:cNvPr id="9" name="Rectangle 8">
            <a:extLst>
              <a:ext uri="{FF2B5EF4-FFF2-40B4-BE49-F238E27FC236}">
                <a16:creationId xmlns:a16="http://schemas.microsoft.com/office/drawing/2014/main" id="{66BD772B-0D38-4C12-A76E-C07DD4775C04}"/>
              </a:ext>
            </a:extLst>
          </p:cNvPr>
          <p:cNvSpPr/>
          <p:nvPr/>
        </p:nvSpPr>
        <p:spPr>
          <a:xfrm>
            <a:off x="0" y="632460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A47B7D6-E5D5-476A-8F8C-106C00F10CED}"/>
              </a:ext>
            </a:extLst>
          </p:cNvPr>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143000"/>
          </a:xfrm>
          <a:solidFill>
            <a:srgbClr val="00B0F0"/>
          </a:solidFill>
        </p:spPr>
        <p:txBody>
          <a:bodyPr>
            <a:normAutofit/>
          </a:bodyPr>
          <a:lstStyle/>
          <a:p>
            <a:r>
              <a:rPr lang="en-US" sz="48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Inconsistency in Righteousness</a:t>
            </a:r>
          </a:p>
        </p:txBody>
      </p:sp>
      <p:sp>
        <p:nvSpPr>
          <p:cNvPr id="3" name="Content Placeholder 2"/>
          <p:cNvSpPr>
            <a:spLocks noGrp="1"/>
          </p:cNvSpPr>
          <p:nvPr>
            <p:ph idx="1"/>
          </p:nvPr>
        </p:nvSpPr>
        <p:spPr>
          <a:xfrm>
            <a:off x="381000" y="1646237"/>
            <a:ext cx="8382000" cy="4830763"/>
          </a:xfrm>
        </p:spPr>
        <p:txBody>
          <a:bodyPr/>
          <a:lstStyle/>
          <a:p>
            <a:r>
              <a:rPr lang="en-US" b="1" dirty="0">
                <a:latin typeface="Calibri" panose="020F0502020204030204" pitchFamily="34" charset="0"/>
                <a:cs typeface="Calibri" panose="020F0502020204030204" pitchFamily="34" charset="0"/>
              </a:rPr>
              <a:t>Church membership,</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but a lack of dedication</a:t>
            </a:r>
            <a:endParaRPr lang="en-US" sz="2600" dirty="0">
              <a:solidFill>
                <a:srgbClr val="C00000"/>
              </a:solidFill>
              <a:latin typeface="Calibri" panose="020F0502020204030204" pitchFamily="34" charset="0"/>
              <a:cs typeface="Calibri" panose="020F0502020204030204" pitchFamily="34" charset="0"/>
            </a:endParaRPr>
          </a:p>
          <a:p>
            <a:pPr lvl="1"/>
            <a:r>
              <a:rPr lang="en-US" sz="3000" dirty="0">
                <a:solidFill>
                  <a:srgbClr val="C00000"/>
                </a:solidFill>
                <a:latin typeface="Calibri" panose="020F0502020204030204" pitchFamily="34" charset="0"/>
                <a:cs typeface="Calibri" panose="020F0502020204030204" pitchFamily="34" charset="0"/>
              </a:rPr>
              <a:t>Acts 2:47</a:t>
            </a:r>
          </a:p>
          <a:p>
            <a:pPr lvl="1"/>
            <a:r>
              <a:rPr lang="en-US" sz="3000" dirty="0">
                <a:solidFill>
                  <a:srgbClr val="C00000"/>
                </a:solidFill>
                <a:latin typeface="Calibri" panose="020F0502020204030204" pitchFamily="34" charset="0"/>
                <a:cs typeface="Calibri" panose="020F0502020204030204" pitchFamily="34" charset="0"/>
              </a:rPr>
              <a:t>Acts 9:26</a:t>
            </a:r>
          </a:p>
          <a:p>
            <a:pPr lvl="1"/>
            <a:r>
              <a:rPr lang="en-US" sz="3000" dirty="0">
                <a:solidFill>
                  <a:srgbClr val="C00000"/>
                </a:solidFill>
                <a:latin typeface="Calibri" panose="020F0502020204030204" pitchFamily="34" charset="0"/>
                <a:cs typeface="Calibri" panose="020F0502020204030204" pitchFamily="34" charset="0"/>
              </a:rPr>
              <a:t>Matthew 5:16</a:t>
            </a:r>
          </a:p>
          <a:p>
            <a:pPr lvl="1"/>
            <a:r>
              <a:rPr lang="en-US" sz="3000" dirty="0">
                <a:solidFill>
                  <a:srgbClr val="C00000"/>
                </a:solidFill>
                <a:latin typeface="Calibri" panose="020F0502020204030204" pitchFamily="34" charset="0"/>
                <a:cs typeface="Calibri" panose="020F0502020204030204" pitchFamily="34" charset="0"/>
              </a:rPr>
              <a:t>Philippians 2:15</a:t>
            </a:r>
          </a:p>
          <a:p>
            <a:pPr lvl="1"/>
            <a:r>
              <a:rPr lang="en-US" sz="3000" dirty="0">
                <a:solidFill>
                  <a:srgbClr val="C00000"/>
                </a:solidFill>
                <a:latin typeface="Calibri" panose="020F0502020204030204" pitchFamily="34" charset="0"/>
                <a:cs typeface="Calibri" panose="020F0502020204030204" pitchFamily="34" charset="0"/>
              </a:rPr>
              <a:t>Matthew 6:33</a:t>
            </a:r>
          </a:p>
        </p:txBody>
      </p:sp>
      <p:sp>
        <p:nvSpPr>
          <p:cNvPr id="4" name="Rectangle 3"/>
          <p:cNvSpPr/>
          <p:nvPr/>
        </p:nvSpPr>
        <p:spPr>
          <a:xfrm>
            <a:off x="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Bible Reading2.jpg"/>
          <p:cNvPicPr>
            <a:picLocks noChangeAspect="1"/>
          </p:cNvPicPr>
          <p:nvPr/>
        </p:nvPicPr>
        <p:blipFill>
          <a:blip r:embed="rId2" cstate="print"/>
          <a:stretch>
            <a:fillRect/>
          </a:stretch>
        </p:blipFill>
        <p:spPr>
          <a:xfrm>
            <a:off x="5638800" y="1714500"/>
            <a:ext cx="3124200" cy="4457700"/>
          </a:xfrm>
          <a:prstGeom prst="rect">
            <a:avLst/>
          </a:prstGeom>
          <a:ln>
            <a:noFill/>
          </a:ln>
          <a:effectLst>
            <a:softEdge rad="112500"/>
          </a:effectLst>
        </p:spPr>
      </p:pic>
      <p:sp>
        <p:nvSpPr>
          <p:cNvPr id="9" name="Rectangle 8">
            <a:extLst>
              <a:ext uri="{FF2B5EF4-FFF2-40B4-BE49-F238E27FC236}">
                <a16:creationId xmlns:a16="http://schemas.microsoft.com/office/drawing/2014/main" id="{DC916F1B-29CA-46F5-A799-B2003BF6DB79}"/>
              </a:ext>
            </a:extLst>
          </p:cNvPr>
          <p:cNvSpPr/>
          <p:nvPr/>
        </p:nvSpPr>
        <p:spPr>
          <a:xfrm>
            <a:off x="0" y="632460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3F3BF27-D8E0-42D5-9CA9-C9F7EA1EE123}"/>
              </a:ext>
            </a:extLst>
          </p:cNvPr>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143000"/>
          </a:xfrm>
          <a:solidFill>
            <a:srgbClr val="00B0F0"/>
          </a:solidFill>
        </p:spPr>
        <p:txBody>
          <a:bodyPr>
            <a:normAutofit/>
          </a:bodyPr>
          <a:lstStyle/>
          <a:p>
            <a:r>
              <a:rPr lang="en-US" sz="48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Inconsistency in Righteousness</a:t>
            </a:r>
          </a:p>
        </p:txBody>
      </p:sp>
      <p:sp>
        <p:nvSpPr>
          <p:cNvPr id="3" name="Content Placeholder 2"/>
          <p:cNvSpPr>
            <a:spLocks noGrp="1"/>
          </p:cNvSpPr>
          <p:nvPr>
            <p:ph idx="1"/>
          </p:nvPr>
        </p:nvSpPr>
        <p:spPr>
          <a:xfrm>
            <a:off x="381000" y="1646237"/>
            <a:ext cx="8382000" cy="4983163"/>
          </a:xfrm>
        </p:spPr>
        <p:txBody>
          <a:bodyPr>
            <a:normAutofit/>
          </a:bodyPr>
          <a:lstStyle/>
          <a:p>
            <a:r>
              <a:rPr lang="en-US" b="1" dirty="0">
                <a:latin typeface="Calibri" panose="020F0502020204030204" pitchFamily="34" charset="0"/>
                <a:cs typeface="Calibri" panose="020F0502020204030204" pitchFamily="34" charset="0"/>
              </a:rPr>
              <a:t>Opposing the instrument of music, but refusing to sing</a:t>
            </a:r>
            <a:endParaRPr lang="en-US" sz="2600" dirty="0">
              <a:solidFill>
                <a:srgbClr val="C00000"/>
              </a:solidFill>
              <a:latin typeface="Calibri" panose="020F0502020204030204" pitchFamily="34" charset="0"/>
              <a:cs typeface="Calibri" panose="020F0502020204030204" pitchFamily="34" charset="0"/>
            </a:endParaRPr>
          </a:p>
          <a:p>
            <a:pPr lvl="1"/>
            <a:r>
              <a:rPr lang="en-US" sz="3000" dirty="0">
                <a:solidFill>
                  <a:srgbClr val="C00000"/>
                </a:solidFill>
                <a:latin typeface="Calibri" panose="020F0502020204030204" pitchFamily="34" charset="0"/>
                <a:cs typeface="Calibri" panose="020F0502020204030204" pitchFamily="34" charset="0"/>
              </a:rPr>
              <a:t>Ephesians 5:19</a:t>
            </a:r>
          </a:p>
          <a:p>
            <a:pPr lvl="1"/>
            <a:r>
              <a:rPr lang="en-US" sz="3000" dirty="0">
                <a:solidFill>
                  <a:srgbClr val="C00000"/>
                </a:solidFill>
                <a:latin typeface="Calibri" panose="020F0502020204030204" pitchFamily="34" charset="0"/>
                <a:cs typeface="Calibri" panose="020F0502020204030204" pitchFamily="34" charset="0"/>
              </a:rPr>
              <a:t>Colossians 3:16</a:t>
            </a:r>
          </a:p>
          <a:p>
            <a:pPr lvl="1"/>
            <a:r>
              <a:rPr lang="en-US" sz="3000" dirty="0">
                <a:solidFill>
                  <a:srgbClr val="C00000"/>
                </a:solidFill>
                <a:latin typeface="Calibri" panose="020F0502020204030204" pitchFamily="34" charset="0"/>
                <a:cs typeface="Calibri" panose="020F0502020204030204" pitchFamily="34" charset="0"/>
              </a:rPr>
              <a:t>1 Corinthians 14:15</a:t>
            </a:r>
          </a:p>
        </p:txBody>
      </p:sp>
      <p:sp>
        <p:nvSpPr>
          <p:cNvPr id="4" name="Rectangle 3"/>
          <p:cNvSpPr/>
          <p:nvPr/>
        </p:nvSpPr>
        <p:spPr>
          <a:xfrm>
            <a:off x="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2007may-singing.jpg"/>
          <p:cNvPicPr>
            <a:picLocks noChangeAspect="1"/>
          </p:cNvPicPr>
          <p:nvPr/>
        </p:nvPicPr>
        <p:blipFill>
          <a:blip r:embed="rId2" cstate="print"/>
          <a:stretch>
            <a:fillRect/>
          </a:stretch>
        </p:blipFill>
        <p:spPr>
          <a:xfrm>
            <a:off x="4276876" y="2655570"/>
            <a:ext cx="4562324" cy="3592830"/>
          </a:xfrm>
          <a:prstGeom prst="rect">
            <a:avLst/>
          </a:prstGeom>
        </p:spPr>
      </p:pic>
      <p:sp>
        <p:nvSpPr>
          <p:cNvPr id="10" name="Rectangle 9">
            <a:extLst>
              <a:ext uri="{FF2B5EF4-FFF2-40B4-BE49-F238E27FC236}">
                <a16:creationId xmlns:a16="http://schemas.microsoft.com/office/drawing/2014/main" id="{66C997B0-03F9-4D06-9718-AEE74E5A9928}"/>
              </a:ext>
            </a:extLst>
          </p:cNvPr>
          <p:cNvSpPr/>
          <p:nvPr/>
        </p:nvSpPr>
        <p:spPr>
          <a:xfrm>
            <a:off x="0" y="632460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EF1C7CF-87ED-4BB0-997C-02BD9106966E}"/>
              </a:ext>
            </a:extLst>
          </p:cNvPr>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143000"/>
          </a:xfrm>
          <a:solidFill>
            <a:srgbClr val="00B0F0"/>
          </a:solidFill>
        </p:spPr>
        <p:txBody>
          <a:bodyPr>
            <a:normAutofit/>
          </a:bodyPr>
          <a:lstStyle/>
          <a:p>
            <a:r>
              <a:rPr lang="en-US" sz="48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Inconsistency in Righteousness</a:t>
            </a:r>
          </a:p>
        </p:txBody>
      </p:sp>
      <p:sp>
        <p:nvSpPr>
          <p:cNvPr id="3" name="Content Placeholder 2"/>
          <p:cNvSpPr>
            <a:spLocks noGrp="1"/>
          </p:cNvSpPr>
          <p:nvPr>
            <p:ph idx="1"/>
          </p:nvPr>
        </p:nvSpPr>
        <p:spPr>
          <a:xfrm>
            <a:off x="381000" y="1646237"/>
            <a:ext cx="8382000" cy="4983163"/>
          </a:xfrm>
        </p:spPr>
        <p:txBody>
          <a:bodyPr>
            <a:normAutofit/>
          </a:bodyPr>
          <a:lstStyle/>
          <a:p>
            <a:r>
              <a:rPr lang="en-US" b="1" dirty="0">
                <a:latin typeface="Calibri" panose="020F0502020204030204" pitchFamily="34" charset="0"/>
                <a:cs typeface="Calibri" panose="020F0502020204030204" pitchFamily="34" charset="0"/>
              </a:rPr>
              <a:t>Opposing fund raisers, but failing to give of our means</a:t>
            </a:r>
          </a:p>
          <a:p>
            <a:pPr lvl="1"/>
            <a:r>
              <a:rPr lang="en-US" sz="3000" dirty="0">
                <a:solidFill>
                  <a:srgbClr val="C00000"/>
                </a:solidFill>
                <a:latin typeface="Calibri" panose="020F0502020204030204" pitchFamily="34" charset="0"/>
                <a:cs typeface="Calibri" panose="020F0502020204030204" pitchFamily="34" charset="0"/>
              </a:rPr>
              <a:t>1 Corinthians 16:1-2</a:t>
            </a:r>
          </a:p>
          <a:p>
            <a:pPr lvl="1"/>
            <a:r>
              <a:rPr lang="en-US" sz="3000" dirty="0">
                <a:solidFill>
                  <a:srgbClr val="C00000"/>
                </a:solidFill>
                <a:latin typeface="Calibri" panose="020F0502020204030204" pitchFamily="34" charset="0"/>
                <a:cs typeface="Calibri" panose="020F0502020204030204" pitchFamily="34" charset="0"/>
              </a:rPr>
              <a:t>2 Corinthians 9:7</a:t>
            </a:r>
          </a:p>
        </p:txBody>
      </p:sp>
      <p:sp>
        <p:nvSpPr>
          <p:cNvPr id="4" name="Rectangle 3"/>
          <p:cNvSpPr/>
          <p:nvPr/>
        </p:nvSpPr>
        <p:spPr>
          <a:xfrm>
            <a:off x="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untitled.bmp"/>
          <p:cNvPicPr>
            <a:picLocks noChangeAspect="1"/>
          </p:cNvPicPr>
          <p:nvPr/>
        </p:nvPicPr>
        <p:blipFill>
          <a:blip r:embed="rId2" cstate="print"/>
          <a:stretch>
            <a:fillRect/>
          </a:stretch>
        </p:blipFill>
        <p:spPr>
          <a:xfrm>
            <a:off x="3946089" y="3276600"/>
            <a:ext cx="4789202" cy="2888819"/>
          </a:xfrm>
          <a:prstGeom prst="rect">
            <a:avLst/>
          </a:prstGeom>
          <a:ln>
            <a:noFill/>
          </a:ln>
          <a:effectLst>
            <a:softEdge rad="112500"/>
          </a:effectLst>
        </p:spPr>
      </p:pic>
      <p:sp>
        <p:nvSpPr>
          <p:cNvPr id="10" name="Rectangle 9">
            <a:extLst>
              <a:ext uri="{FF2B5EF4-FFF2-40B4-BE49-F238E27FC236}">
                <a16:creationId xmlns:a16="http://schemas.microsoft.com/office/drawing/2014/main" id="{66C997B0-03F9-4D06-9718-AEE74E5A9928}"/>
              </a:ext>
            </a:extLst>
          </p:cNvPr>
          <p:cNvSpPr/>
          <p:nvPr/>
        </p:nvSpPr>
        <p:spPr>
          <a:xfrm>
            <a:off x="0" y="632460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EF1C7CF-87ED-4BB0-997C-02BD9106966E}"/>
              </a:ext>
            </a:extLst>
          </p:cNvPr>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extLst>
      <p:ext uri="{BB962C8B-B14F-4D97-AF65-F5344CB8AC3E}">
        <p14:creationId xmlns:p14="http://schemas.microsoft.com/office/powerpoint/2010/main" val="2773948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143000"/>
          </a:xfrm>
          <a:solidFill>
            <a:srgbClr val="00B0F0"/>
          </a:solidFill>
        </p:spPr>
        <p:txBody>
          <a:bodyPr>
            <a:normAutofit/>
          </a:bodyPr>
          <a:lstStyle/>
          <a:p>
            <a:r>
              <a:rPr lang="en-US" sz="48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Inconsistency in Righteousness</a:t>
            </a:r>
          </a:p>
        </p:txBody>
      </p:sp>
      <p:sp>
        <p:nvSpPr>
          <p:cNvPr id="3" name="Content Placeholder 2"/>
          <p:cNvSpPr>
            <a:spLocks noGrp="1"/>
          </p:cNvSpPr>
          <p:nvPr>
            <p:ph idx="1"/>
          </p:nvPr>
        </p:nvSpPr>
        <p:spPr>
          <a:xfrm>
            <a:off x="381000" y="1646237"/>
            <a:ext cx="8382000" cy="4983163"/>
          </a:xfrm>
        </p:spPr>
        <p:txBody>
          <a:bodyPr>
            <a:normAutofit/>
          </a:bodyPr>
          <a:lstStyle/>
          <a:p>
            <a:r>
              <a:rPr lang="en-US" b="1" dirty="0">
                <a:latin typeface="Calibri" panose="020F0502020204030204" pitchFamily="34" charset="0"/>
                <a:cs typeface="Calibri" panose="020F0502020204030204" pitchFamily="34" charset="0"/>
              </a:rPr>
              <a:t>Conviction of what is right, yet making no effort to teach it</a:t>
            </a:r>
            <a:endParaRPr lang="en-US" sz="2600" dirty="0">
              <a:solidFill>
                <a:srgbClr val="C00000"/>
              </a:solidFill>
              <a:latin typeface="Calibri" panose="020F0502020204030204" pitchFamily="34" charset="0"/>
              <a:cs typeface="Calibri" panose="020F0502020204030204" pitchFamily="34" charset="0"/>
            </a:endParaRPr>
          </a:p>
          <a:p>
            <a:pPr lvl="1"/>
            <a:r>
              <a:rPr lang="en-US" sz="3000" dirty="0">
                <a:solidFill>
                  <a:srgbClr val="C00000"/>
                </a:solidFill>
                <a:latin typeface="Calibri" panose="020F0502020204030204" pitchFamily="34" charset="0"/>
                <a:cs typeface="Calibri" panose="020F0502020204030204" pitchFamily="34" charset="0"/>
              </a:rPr>
              <a:t>Acts 8:4</a:t>
            </a:r>
          </a:p>
          <a:p>
            <a:pPr lvl="1"/>
            <a:r>
              <a:rPr lang="en-US" sz="3000" dirty="0">
                <a:solidFill>
                  <a:srgbClr val="C00000"/>
                </a:solidFill>
                <a:latin typeface="Calibri" panose="020F0502020204030204" pitchFamily="34" charset="0"/>
                <a:cs typeface="Calibri" panose="020F0502020204030204" pitchFamily="34" charset="0"/>
              </a:rPr>
              <a:t>2 Timothy 2:2</a:t>
            </a:r>
          </a:p>
          <a:p>
            <a:r>
              <a:rPr lang="en-US" b="1" dirty="0">
                <a:latin typeface="Calibri" panose="020F0502020204030204" pitchFamily="34" charset="0"/>
                <a:cs typeface="Calibri" panose="020F0502020204030204" pitchFamily="34" charset="0"/>
              </a:rPr>
              <a:t>Attending – but without pleasure</a:t>
            </a:r>
          </a:p>
          <a:p>
            <a:pPr lvl="1"/>
            <a:r>
              <a:rPr lang="en-US" sz="3000" dirty="0">
                <a:solidFill>
                  <a:srgbClr val="C00000"/>
                </a:solidFill>
                <a:latin typeface="Calibri" panose="020F0502020204030204" pitchFamily="34" charset="0"/>
                <a:cs typeface="Calibri" panose="020F0502020204030204" pitchFamily="34" charset="0"/>
              </a:rPr>
              <a:t>Hebrews 10:25</a:t>
            </a:r>
          </a:p>
          <a:p>
            <a:pPr lvl="1"/>
            <a:r>
              <a:rPr lang="en-US" sz="3000" dirty="0">
                <a:solidFill>
                  <a:srgbClr val="C00000"/>
                </a:solidFill>
                <a:latin typeface="Calibri" panose="020F0502020204030204" pitchFamily="34" charset="0"/>
                <a:cs typeface="Calibri" panose="020F0502020204030204" pitchFamily="34" charset="0"/>
              </a:rPr>
              <a:t>John 4:24</a:t>
            </a:r>
          </a:p>
          <a:p>
            <a:pPr lvl="1"/>
            <a:r>
              <a:rPr lang="en-US" sz="3000" dirty="0">
                <a:solidFill>
                  <a:srgbClr val="C00000"/>
                </a:solidFill>
                <a:latin typeface="Calibri" panose="020F0502020204030204" pitchFamily="34" charset="0"/>
                <a:cs typeface="Calibri" panose="020F0502020204030204" pitchFamily="34" charset="0"/>
              </a:rPr>
              <a:t>1 Corinthians 14:15</a:t>
            </a:r>
          </a:p>
        </p:txBody>
      </p:sp>
      <p:sp>
        <p:nvSpPr>
          <p:cNvPr id="4" name="Rectangle 3"/>
          <p:cNvSpPr/>
          <p:nvPr/>
        </p:nvSpPr>
        <p:spPr>
          <a:xfrm>
            <a:off x="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Bible9.jpg"/>
          <p:cNvPicPr>
            <a:picLocks noChangeAspect="1"/>
          </p:cNvPicPr>
          <p:nvPr/>
        </p:nvPicPr>
        <p:blipFill>
          <a:blip r:embed="rId2" cstate="print"/>
          <a:stretch>
            <a:fillRect/>
          </a:stretch>
        </p:blipFill>
        <p:spPr>
          <a:xfrm>
            <a:off x="4800600" y="2285999"/>
            <a:ext cx="3505200" cy="1571625"/>
          </a:xfrm>
          <a:prstGeom prst="rect">
            <a:avLst/>
          </a:prstGeom>
          <a:ln>
            <a:noFill/>
          </a:ln>
          <a:effectLst>
            <a:softEdge rad="112500"/>
          </a:effectLst>
        </p:spPr>
      </p:pic>
      <p:sp>
        <p:nvSpPr>
          <p:cNvPr id="9" name="Rectangle 8">
            <a:extLst>
              <a:ext uri="{FF2B5EF4-FFF2-40B4-BE49-F238E27FC236}">
                <a16:creationId xmlns:a16="http://schemas.microsoft.com/office/drawing/2014/main" id="{3A35BFC4-1397-455B-B3B5-A4E810A3E7A2}"/>
              </a:ext>
            </a:extLst>
          </p:cNvPr>
          <p:cNvSpPr/>
          <p:nvPr/>
        </p:nvSpPr>
        <p:spPr>
          <a:xfrm>
            <a:off x="0" y="632460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1B88457C-697C-4FF0-94E3-18BDA99F8302}"/>
              </a:ext>
            </a:extLst>
          </p:cNvPr>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dissolv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1143000"/>
          </a:xfrm>
          <a:solidFill>
            <a:srgbClr val="00B0F0"/>
          </a:solidFill>
        </p:spPr>
        <p:txBody>
          <a:bodyPr>
            <a:normAutofit/>
          </a:bodyPr>
          <a:lstStyle/>
          <a:p>
            <a:r>
              <a:rPr lang="en-US" sz="48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Conclusion</a:t>
            </a:r>
          </a:p>
        </p:txBody>
      </p:sp>
      <p:sp>
        <p:nvSpPr>
          <p:cNvPr id="3" name="Content Placeholder 2"/>
          <p:cNvSpPr>
            <a:spLocks noGrp="1"/>
          </p:cNvSpPr>
          <p:nvPr>
            <p:ph idx="1"/>
          </p:nvPr>
        </p:nvSpPr>
        <p:spPr>
          <a:xfrm>
            <a:off x="381000" y="1722437"/>
            <a:ext cx="8382000" cy="639763"/>
          </a:xfrm>
        </p:spPr>
        <p:txBody>
          <a:bodyPr>
            <a:normAutofit/>
          </a:bodyPr>
          <a:lstStyle/>
          <a:p>
            <a:r>
              <a:rPr lang="en-US" b="1" dirty="0">
                <a:latin typeface="Calibri" panose="020F0502020204030204" pitchFamily="34" charset="0"/>
                <a:cs typeface="Calibri" panose="020F0502020204030204" pitchFamily="34" charset="0"/>
              </a:rPr>
              <a:t>We must ensure that we are both:</a:t>
            </a:r>
          </a:p>
        </p:txBody>
      </p:sp>
      <p:sp>
        <p:nvSpPr>
          <p:cNvPr id="4" name="Rectangle 3"/>
          <p:cNvSpPr/>
          <p:nvPr/>
        </p:nvSpPr>
        <p:spPr>
          <a:xfrm>
            <a:off x="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7200" y="2501119"/>
            <a:ext cx="8229600" cy="100408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3400" y="2584059"/>
            <a:ext cx="8077200" cy="769441"/>
          </a:xfrm>
          <a:prstGeom prst="rect">
            <a:avLst/>
          </a:prstGeom>
          <a:noFill/>
        </p:spPr>
        <p:txBody>
          <a:bodyPr wrap="square" rtlCol="0">
            <a:spAutoFit/>
          </a:bodyPr>
          <a:lstStyle/>
          <a:p>
            <a:pPr algn="ctr"/>
            <a:r>
              <a:rPr lang="en-US" sz="4400" b="1" dirty="0">
                <a:solidFill>
                  <a:schemeClr val="bg1"/>
                </a:solidFill>
                <a:latin typeface="Calibri" panose="020F0502020204030204" pitchFamily="34" charset="0"/>
                <a:cs typeface="Calibri" panose="020F0502020204030204" pitchFamily="34" charset="0"/>
              </a:rPr>
              <a:t>Religious and Righteous</a:t>
            </a:r>
          </a:p>
        </p:txBody>
      </p:sp>
      <p:sp>
        <p:nvSpPr>
          <p:cNvPr id="10" name="TextBox 9"/>
          <p:cNvSpPr txBox="1"/>
          <p:nvPr/>
        </p:nvSpPr>
        <p:spPr>
          <a:xfrm>
            <a:off x="304800" y="3693855"/>
            <a:ext cx="8534400" cy="2554545"/>
          </a:xfrm>
          <a:prstGeom prst="rect">
            <a:avLst/>
          </a:prstGeom>
          <a:noFill/>
        </p:spPr>
        <p:txBody>
          <a:bodyPr wrap="square" rtlCol="0">
            <a:spAutoFit/>
          </a:bodyPr>
          <a:lstStyle/>
          <a:p>
            <a:pPr algn="ctr"/>
            <a:r>
              <a:rPr lang="en-US" sz="3200" dirty="0">
                <a:solidFill>
                  <a:srgbClr val="C00000"/>
                </a:solidFill>
                <a:latin typeface="Calibri" panose="020F0502020204030204" pitchFamily="34" charset="0"/>
                <a:cs typeface="Calibri" panose="020F0502020204030204" pitchFamily="34" charset="0"/>
              </a:rPr>
              <a:t>“Finally, there is laid up for me the crown of righteousness, which the Lord, the righteous Judge, will give to me on that Day, and not to me only but also to all who have loved His appearing.”</a:t>
            </a:r>
          </a:p>
          <a:p>
            <a:pPr algn="ctr"/>
            <a:r>
              <a:rPr lang="en-US" sz="3200" b="1" dirty="0">
                <a:latin typeface="Calibri" panose="020F0502020204030204" pitchFamily="34" charset="0"/>
                <a:cs typeface="Calibri" panose="020F0502020204030204" pitchFamily="34" charset="0"/>
              </a:rPr>
              <a:t>2 Timothy 4:8</a:t>
            </a:r>
          </a:p>
        </p:txBody>
      </p:sp>
      <p:sp>
        <p:nvSpPr>
          <p:cNvPr id="11" name="Rectangle 10">
            <a:extLst>
              <a:ext uri="{FF2B5EF4-FFF2-40B4-BE49-F238E27FC236}">
                <a16:creationId xmlns:a16="http://schemas.microsoft.com/office/drawing/2014/main" id="{E5299DDA-3A4B-43B8-9A19-F1F5EBCB0447}"/>
              </a:ext>
            </a:extLst>
          </p:cNvPr>
          <p:cNvSpPr/>
          <p:nvPr/>
        </p:nvSpPr>
        <p:spPr>
          <a:xfrm>
            <a:off x="0" y="6324600"/>
            <a:ext cx="891540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D586E08-F606-4AAB-91B3-5C8787EEFDA2}"/>
              </a:ext>
            </a:extLst>
          </p:cNvPr>
          <p:cNvSpPr txBox="1"/>
          <p:nvPr/>
        </p:nvSpPr>
        <p:spPr>
          <a:xfrm>
            <a:off x="0" y="6550223"/>
            <a:ext cx="9144000" cy="307777"/>
          </a:xfrm>
          <a:prstGeom prst="rect">
            <a:avLst/>
          </a:prstGeom>
          <a:solidFill>
            <a:schemeClr val="tx1"/>
          </a:solidFill>
        </p:spPr>
        <p:txBody>
          <a:bodyPr wrap="square" rtlCol="0">
            <a:spAutoFit/>
          </a:bodyPr>
          <a:lstStyle/>
          <a:p>
            <a:r>
              <a:rPr lang="en-US" sz="1400" dirty="0">
                <a:solidFill>
                  <a:schemeClr val="bg1"/>
                </a:solidFill>
              </a:rPr>
              <a:t>Richie Thetford						                www.thetfordcountry.com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p:cTn id="11"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0">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219</Words>
  <Application>Microsoft Office PowerPoint</Application>
  <PresentationFormat>On-screen Show (4:3)</PresentationFormat>
  <Paragraphs>52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Religious But Not Righteous 2 Timothy 3:1-9</vt:lpstr>
      <vt:lpstr>Inconsistency in Righteousness</vt:lpstr>
      <vt:lpstr>Inconsistency in Righteousness</vt:lpstr>
      <vt:lpstr>Inconsistency in Righteousness</vt:lpstr>
      <vt:lpstr>Inconsistency in Righteousness</vt:lpstr>
      <vt:lpstr>Inconsistency in Righteousness</vt:lpstr>
      <vt:lpstr>Inconsistency in Righteousness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But Not Righteous</dc:title>
  <dc:creator>Richard Thetford</dc:creator>
  <cp:lastModifiedBy>Richard Thetford</cp:lastModifiedBy>
  <cp:revision>14</cp:revision>
  <dcterms:created xsi:type="dcterms:W3CDTF">2011-11-21T22:05:38Z</dcterms:created>
  <dcterms:modified xsi:type="dcterms:W3CDTF">2018-02-11T22:50:24Z</dcterms:modified>
</cp:coreProperties>
</file>