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C157EE-D7E6-4714-8D32-A960234450EC}"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C157EE-D7E6-4714-8D32-A960234450EC}"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C157EE-D7E6-4714-8D32-A960234450EC}"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C157EE-D7E6-4714-8D32-A960234450EC}"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C157EE-D7E6-4714-8D32-A960234450EC}"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C157EE-D7E6-4714-8D32-A960234450EC}"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C157EE-D7E6-4714-8D32-A960234450EC}" type="datetimeFigureOut">
              <a:rPr lang="en-US" smtClean="0"/>
              <a:pPr/>
              <a:t>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C157EE-D7E6-4714-8D32-A960234450EC}" type="datetimeFigureOut">
              <a:rPr lang="en-US" smtClean="0"/>
              <a:pPr/>
              <a:t>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157EE-D7E6-4714-8D32-A960234450EC}" type="datetimeFigureOut">
              <a:rPr lang="en-US" smtClean="0"/>
              <a:pPr/>
              <a:t>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157EE-D7E6-4714-8D32-A960234450EC}"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C157EE-D7E6-4714-8D32-A960234450EC}"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C5A8B-BBA7-48FA-BF2A-18B124CD9D9F}"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C157EE-D7E6-4714-8D32-A960234450EC}" type="datetimeFigureOut">
              <a:rPr lang="en-US" smtClean="0"/>
              <a:pPr/>
              <a:t>2/11/2018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C5A8B-BBA7-48FA-BF2A-18B124CD9D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254375"/>
            <a:ext cx="8382000" cy="1470025"/>
          </a:xfrm>
          <a:solidFill>
            <a:srgbClr val="00B0F0"/>
          </a:solidFill>
        </p:spPr>
        <p:txBody>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Religious But Not Righteous</a:t>
            </a:r>
            <a:b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Timothy 3:1-9</a:t>
            </a:r>
          </a:p>
        </p:txBody>
      </p:sp>
      <p:sp>
        <p:nvSpPr>
          <p:cNvPr id="3" name="Subtitle 2"/>
          <p:cNvSpPr>
            <a:spLocks noGrp="1"/>
          </p:cNvSpPr>
          <p:nvPr>
            <p:ph type="subTitle" idx="1"/>
          </p:nvPr>
        </p:nvSpPr>
        <p:spPr>
          <a:xfrm>
            <a:off x="381000" y="4800600"/>
            <a:ext cx="8382000" cy="1447800"/>
          </a:xfrm>
        </p:spPr>
        <p:txBody>
          <a:bodyPr>
            <a:noAutofit/>
          </a:bodyPr>
          <a:lstStyle/>
          <a:p>
            <a:r>
              <a:rPr lang="en-US" sz="2800" dirty="0">
                <a:solidFill>
                  <a:schemeClr val="tx2">
                    <a:lumMod val="75000"/>
                  </a:schemeClr>
                </a:solidFill>
                <a:latin typeface="Calibri" panose="020F0502020204030204" pitchFamily="34" charset="0"/>
                <a:cs typeface="Calibri" panose="020F0502020204030204" pitchFamily="34" charset="0"/>
              </a:rPr>
              <a:t>“Pure and undefiled religion before God and the Father is this: to visit orphans and widows in their trouble, and to keep oneself unspotted from the world” </a:t>
            </a:r>
            <a:r>
              <a:rPr lang="en-US" sz="2800" b="1" dirty="0">
                <a:solidFill>
                  <a:schemeClr val="tx2">
                    <a:lumMod val="75000"/>
                  </a:schemeClr>
                </a:solidFill>
                <a:latin typeface="Calibri" panose="020F0502020204030204" pitchFamily="34" charset="0"/>
                <a:cs typeface="Calibri" panose="020F0502020204030204" pitchFamily="34" charset="0"/>
              </a:rPr>
              <a:t>James 1:27</a:t>
            </a:r>
            <a:br>
              <a:rPr lang="en-US" sz="2800" dirty="0">
                <a:solidFill>
                  <a:schemeClr val="tx2">
                    <a:lumMod val="75000"/>
                  </a:schemeClr>
                </a:solidFill>
                <a:latin typeface="Calibri" panose="020F0502020204030204" pitchFamily="34" charset="0"/>
                <a:cs typeface="Calibri" panose="020F0502020204030204" pitchFamily="34" charset="0"/>
              </a:rPr>
            </a:br>
            <a:endParaRPr lang="en-US" sz="2800" b="1" dirty="0">
              <a:solidFill>
                <a:schemeClr val="tx2">
                  <a:lumMod val="75000"/>
                </a:schemeClr>
              </a:solidFill>
              <a:latin typeface="Calibri" panose="020F0502020204030204" pitchFamily="34" charset="0"/>
              <a:cs typeface="Calibri" panose="020F0502020204030204" pitchFamily="34" charset="0"/>
            </a:endParaRP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family.jpg"/>
          <p:cNvPicPr>
            <a:picLocks noChangeAspect="1"/>
          </p:cNvPicPr>
          <p:nvPr/>
        </p:nvPicPr>
        <p:blipFill>
          <a:blip r:embed="rId2" cstate="print"/>
          <a:stretch>
            <a:fillRect/>
          </a:stretch>
        </p:blipFill>
        <p:spPr>
          <a:xfrm>
            <a:off x="381000" y="381000"/>
            <a:ext cx="4114800" cy="2686050"/>
          </a:xfrm>
          <a:prstGeom prst="rect">
            <a:avLst/>
          </a:prstGeom>
        </p:spPr>
      </p:pic>
      <p:pic>
        <p:nvPicPr>
          <p:cNvPr id="9" name="Picture 8" descr="56b67fbdacc0e70b8eddad7f9f640864_.jpg"/>
          <p:cNvPicPr>
            <a:picLocks noChangeAspect="1"/>
          </p:cNvPicPr>
          <p:nvPr/>
        </p:nvPicPr>
        <p:blipFill>
          <a:blip r:embed="rId3" cstate="print"/>
          <a:stretch>
            <a:fillRect/>
          </a:stretch>
        </p:blipFill>
        <p:spPr>
          <a:xfrm>
            <a:off x="4648200" y="381000"/>
            <a:ext cx="4082423" cy="2667000"/>
          </a:xfrm>
          <a:prstGeom prst="rect">
            <a:avLst/>
          </a:prstGeom>
        </p:spPr>
      </p:pic>
      <p:sp>
        <p:nvSpPr>
          <p:cNvPr id="10" name="TextBox 9">
            <a:extLst>
              <a:ext uri="{FF2B5EF4-FFF2-40B4-BE49-F238E27FC236}">
                <a16:creationId xmlns:a16="http://schemas.microsoft.com/office/drawing/2014/main" id="{F49F316B-082A-4401-B4B7-7D842980F3B7}"/>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830763"/>
          </a:xfrm>
        </p:spPr>
        <p:txBody>
          <a:bodyPr/>
          <a:lstStyle/>
          <a:p>
            <a:r>
              <a:rPr lang="en-US" b="1" dirty="0">
                <a:latin typeface="Calibri" panose="020F0502020204030204" pitchFamily="34" charset="0"/>
                <a:cs typeface="Calibri" panose="020F0502020204030204" pitchFamily="34" charset="0"/>
              </a:rPr>
              <a:t>Zeal without knowledge</a:t>
            </a:r>
          </a:p>
          <a:p>
            <a:pPr lvl="1"/>
            <a:r>
              <a:rPr lang="en-US" sz="3000" dirty="0">
                <a:solidFill>
                  <a:srgbClr val="C00000"/>
                </a:solidFill>
                <a:latin typeface="Calibri" panose="020F0502020204030204" pitchFamily="34" charset="0"/>
                <a:cs typeface="Calibri" panose="020F0502020204030204" pitchFamily="34" charset="0"/>
              </a:rPr>
              <a:t>Romans 10:1-3</a:t>
            </a:r>
          </a:p>
          <a:p>
            <a:pPr lvl="1"/>
            <a:r>
              <a:rPr lang="en-US" sz="3000" dirty="0">
                <a:solidFill>
                  <a:srgbClr val="C00000"/>
                </a:solidFill>
                <a:latin typeface="Calibri" panose="020F0502020204030204" pitchFamily="34" charset="0"/>
                <a:cs typeface="Calibri" panose="020F0502020204030204" pitchFamily="34" charset="0"/>
              </a:rPr>
              <a:t>Acts 18:24-26</a:t>
            </a:r>
          </a:p>
          <a:p>
            <a:r>
              <a:rPr lang="en-US" b="1" dirty="0">
                <a:latin typeface="Calibri" panose="020F0502020204030204" pitchFamily="34" charset="0"/>
                <a:cs typeface="Calibri" panose="020F0502020204030204" pitchFamily="34" charset="0"/>
              </a:rPr>
              <a:t>Knowledge</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without zeal</a:t>
            </a:r>
          </a:p>
          <a:p>
            <a:pPr lvl="1"/>
            <a:r>
              <a:rPr lang="en-US" sz="3000" dirty="0">
                <a:solidFill>
                  <a:srgbClr val="C00000"/>
                </a:solidFill>
                <a:latin typeface="Calibri" panose="020F0502020204030204" pitchFamily="34" charset="0"/>
                <a:cs typeface="Calibri" panose="020F0502020204030204" pitchFamily="34" charset="0"/>
              </a:rPr>
              <a:t>Titus 1:16</a:t>
            </a:r>
          </a:p>
          <a:p>
            <a:pPr lvl="1"/>
            <a:r>
              <a:rPr lang="en-US" sz="3000" dirty="0">
                <a:solidFill>
                  <a:srgbClr val="C00000"/>
                </a:solidFill>
                <a:latin typeface="Calibri" panose="020F0502020204030204" pitchFamily="34" charset="0"/>
                <a:cs typeface="Calibri" panose="020F0502020204030204" pitchFamily="34" charset="0"/>
              </a:rPr>
              <a:t>Titus 2:14</a:t>
            </a:r>
          </a:p>
          <a:p>
            <a:pPr lvl="1"/>
            <a:r>
              <a:rPr lang="en-US" sz="3000" dirty="0">
                <a:solidFill>
                  <a:srgbClr val="C00000"/>
                </a:solidFill>
                <a:latin typeface="Calibri" panose="020F0502020204030204" pitchFamily="34" charset="0"/>
                <a:cs typeface="Calibri" panose="020F0502020204030204" pitchFamily="34" charset="0"/>
              </a:rPr>
              <a:t>Romans 12:11</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ible Reading5.bmp"/>
          <p:cNvPicPr>
            <a:picLocks noChangeAspect="1"/>
          </p:cNvPicPr>
          <p:nvPr/>
        </p:nvPicPr>
        <p:blipFill>
          <a:blip r:embed="rId2" cstate="print"/>
          <a:stretch>
            <a:fillRect/>
          </a:stretch>
        </p:blipFill>
        <p:spPr>
          <a:xfrm>
            <a:off x="4267200" y="2265356"/>
            <a:ext cx="4476750" cy="3870338"/>
          </a:xfrm>
          <a:prstGeom prst="rect">
            <a:avLst/>
          </a:prstGeom>
          <a:ln>
            <a:noFill/>
          </a:ln>
          <a:effectLst>
            <a:softEdge rad="112500"/>
          </a:effectLst>
        </p:spPr>
      </p:pic>
      <p:sp>
        <p:nvSpPr>
          <p:cNvPr id="9" name="Rectangle 8">
            <a:extLst>
              <a:ext uri="{FF2B5EF4-FFF2-40B4-BE49-F238E27FC236}">
                <a16:creationId xmlns:a16="http://schemas.microsoft.com/office/drawing/2014/main" id="{C1E2D56C-1A59-42BA-B5AC-7D76E66BFE63}"/>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0C033AF-33BA-4DBF-A650-06AC45245690}"/>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dissolv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830763"/>
          </a:xfrm>
        </p:spPr>
        <p:txBody>
          <a:bodyPr/>
          <a:lstStyle/>
          <a:p>
            <a:r>
              <a:rPr lang="en-US" b="1" dirty="0">
                <a:latin typeface="Calibri" panose="020F0502020204030204" pitchFamily="34" charset="0"/>
                <a:cs typeface="Calibri" panose="020F0502020204030204" pitchFamily="34" charset="0"/>
              </a:rPr>
              <a:t>Opposing divorce – but no happy home</a:t>
            </a:r>
          </a:p>
          <a:p>
            <a:pPr lvl="1"/>
            <a:r>
              <a:rPr lang="en-US" sz="3000" dirty="0">
                <a:solidFill>
                  <a:srgbClr val="C00000"/>
                </a:solidFill>
                <a:latin typeface="Calibri" panose="020F0502020204030204" pitchFamily="34" charset="0"/>
                <a:cs typeface="Calibri" panose="020F0502020204030204" pitchFamily="34" charset="0"/>
              </a:rPr>
              <a:t>Matthew 19:9</a:t>
            </a:r>
          </a:p>
          <a:p>
            <a:pPr lvl="1"/>
            <a:r>
              <a:rPr lang="en-US" sz="3000" dirty="0">
                <a:solidFill>
                  <a:srgbClr val="C00000"/>
                </a:solidFill>
                <a:latin typeface="Calibri" panose="020F0502020204030204" pitchFamily="34" charset="0"/>
                <a:cs typeface="Calibri" panose="020F0502020204030204" pitchFamily="34" charset="0"/>
              </a:rPr>
              <a:t>Colossians 3:18-19</a:t>
            </a:r>
          </a:p>
          <a:p>
            <a:pPr lvl="1"/>
            <a:r>
              <a:rPr lang="en-US" sz="3000" dirty="0">
                <a:solidFill>
                  <a:srgbClr val="C00000"/>
                </a:solidFill>
                <a:latin typeface="Calibri" panose="020F0502020204030204" pitchFamily="34" charset="0"/>
                <a:cs typeface="Calibri" panose="020F0502020204030204" pitchFamily="34" charset="0"/>
              </a:rPr>
              <a:t>Philippians 2:3-5</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Open Bible Study.jpg"/>
          <p:cNvPicPr>
            <a:picLocks noChangeAspect="1"/>
          </p:cNvPicPr>
          <p:nvPr/>
        </p:nvPicPr>
        <p:blipFill>
          <a:blip r:embed="rId2" cstate="print"/>
          <a:stretch>
            <a:fillRect/>
          </a:stretch>
        </p:blipFill>
        <p:spPr>
          <a:xfrm>
            <a:off x="4184073" y="3124200"/>
            <a:ext cx="4578927" cy="3014460"/>
          </a:xfrm>
          <a:prstGeom prst="rect">
            <a:avLst/>
          </a:prstGeom>
          <a:ln>
            <a:noFill/>
          </a:ln>
          <a:effectLst>
            <a:softEdge rad="112500"/>
          </a:effectLst>
        </p:spPr>
      </p:pic>
      <p:sp>
        <p:nvSpPr>
          <p:cNvPr id="9" name="Rectangle 8">
            <a:extLst>
              <a:ext uri="{FF2B5EF4-FFF2-40B4-BE49-F238E27FC236}">
                <a16:creationId xmlns:a16="http://schemas.microsoft.com/office/drawing/2014/main" id="{66BD772B-0D38-4C12-A76E-C07DD4775C04}"/>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A47B7D6-E5D5-476A-8F8C-106C00F10CED}"/>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830763"/>
          </a:xfrm>
        </p:spPr>
        <p:txBody>
          <a:bodyPr/>
          <a:lstStyle/>
          <a:p>
            <a:r>
              <a:rPr lang="en-US" b="1" dirty="0">
                <a:latin typeface="Calibri" panose="020F0502020204030204" pitchFamily="34" charset="0"/>
                <a:cs typeface="Calibri" panose="020F0502020204030204" pitchFamily="34" charset="0"/>
              </a:rPr>
              <a:t>Church membership,</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but a lack of dedication</a:t>
            </a:r>
            <a:endParaRPr lang="en-US" sz="2600" dirty="0">
              <a:solidFill>
                <a:srgbClr val="C00000"/>
              </a:solidFill>
              <a:latin typeface="Calibri" panose="020F0502020204030204" pitchFamily="34" charset="0"/>
              <a:cs typeface="Calibri" panose="020F0502020204030204" pitchFamily="34" charset="0"/>
            </a:endParaRPr>
          </a:p>
          <a:p>
            <a:pPr lvl="1"/>
            <a:r>
              <a:rPr lang="en-US" sz="3000" dirty="0">
                <a:solidFill>
                  <a:srgbClr val="C00000"/>
                </a:solidFill>
                <a:latin typeface="Calibri" panose="020F0502020204030204" pitchFamily="34" charset="0"/>
                <a:cs typeface="Calibri" panose="020F0502020204030204" pitchFamily="34" charset="0"/>
              </a:rPr>
              <a:t>Acts 2:47</a:t>
            </a:r>
          </a:p>
          <a:p>
            <a:pPr lvl="1"/>
            <a:r>
              <a:rPr lang="en-US" sz="3000" dirty="0">
                <a:solidFill>
                  <a:srgbClr val="C00000"/>
                </a:solidFill>
                <a:latin typeface="Calibri" panose="020F0502020204030204" pitchFamily="34" charset="0"/>
                <a:cs typeface="Calibri" panose="020F0502020204030204" pitchFamily="34" charset="0"/>
              </a:rPr>
              <a:t>Acts 9:26</a:t>
            </a:r>
          </a:p>
          <a:p>
            <a:pPr lvl="1"/>
            <a:r>
              <a:rPr lang="en-US" sz="3000" dirty="0">
                <a:solidFill>
                  <a:srgbClr val="C00000"/>
                </a:solidFill>
                <a:latin typeface="Calibri" panose="020F0502020204030204" pitchFamily="34" charset="0"/>
                <a:cs typeface="Calibri" panose="020F0502020204030204" pitchFamily="34" charset="0"/>
              </a:rPr>
              <a:t>Matthew 5:16</a:t>
            </a:r>
          </a:p>
          <a:p>
            <a:pPr lvl="1"/>
            <a:r>
              <a:rPr lang="en-US" sz="3000" dirty="0">
                <a:solidFill>
                  <a:srgbClr val="C00000"/>
                </a:solidFill>
                <a:latin typeface="Calibri" panose="020F0502020204030204" pitchFamily="34" charset="0"/>
                <a:cs typeface="Calibri" panose="020F0502020204030204" pitchFamily="34" charset="0"/>
              </a:rPr>
              <a:t>Philippians 2:15</a:t>
            </a:r>
          </a:p>
          <a:p>
            <a:pPr lvl="1"/>
            <a:r>
              <a:rPr lang="en-US" sz="3000" dirty="0">
                <a:solidFill>
                  <a:srgbClr val="C00000"/>
                </a:solidFill>
                <a:latin typeface="Calibri" panose="020F0502020204030204" pitchFamily="34" charset="0"/>
                <a:cs typeface="Calibri" panose="020F0502020204030204" pitchFamily="34" charset="0"/>
              </a:rPr>
              <a:t>Matthew 6:33</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ible Reading2.jpg"/>
          <p:cNvPicPr>
            <a:picLocks noChangeAspect="1"/>
          </p:cNvPicPr>
          <p:nvPr/>
        </p:nvPicPr>
        <p:blipFill>
          <a:blip r:embed="rId2" cstate="print"/>
          <a:stretch>
            <a:fillRect/>
          </a:stretch>
        </p:blipFill>
        <p:spPr>
          <a:xfrm>
            <a:off x="5638800" y="1714500"/>
            <a:ext cx="3124200" cy="4457700"/>
          </a:xfrm>
          <a:prstGeom prst="rect">
            <a:avLst/>
          </a:prstGeom>
          <a:ln>
            <a:noFill/>
          </a:ln>
          <a:effectLst>
            <a:softEdge rad="112500"/>
          </a:effectLst>
        </p:spPr>
      </p:pic>
      <p:sp>
        <p:nvSpPr>
          <p:cNvPr id="9" name="Rectangle 8">
            <a:extLst>
              <a:ext uri="{FF2B5EF4-FFF2-40B4-BE49-F238E27FC236}">
                <a16:creationId xmlns:a16="http://schemas.microsoft.com/office/drawing/2014/main" id="{DC916F1B-29CA-46F5-A799-B2003BF6DB79}"/>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3F3BF27-D8E0-42D5-9CA9-C9F7EA1EE123}"/>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983163"/>
          </a:xfrm>
        </p:spPr>
        <p:txBody>
          <a:bodyPr>
            <a:normAutofit/>
          </a:bodyPr>
          <a:lstStyle/>
          <a:p>
            <a:r>
              <a:rPr lang="en-US" b="1" dirty="0">
                <a:latin typeface="Calibri" panose="020F0502020204030204" pitchFamily="34" charset="0"/>
                <a:cs typeface="Calibri" panose="020F0502020204030204" pitchFamily="34" charset="0"/>
              </a:rPr>
              <a:t>Opposing the instrument of music, but refusing to sing</a:t>
            </a:r>
            <a:endParaRPr lang="en-US" sz="2600" dirty="0">
              <a:solidFill>
                <a:srgbClr val="C00000"/>
              </a:solidFill>
              <a:latin typeface="Calibri" panose="020F0502020204030204" pitchFamily="34" charset="0"/>
              <a:cs typeface="Calibri" panose="020F0502020204030204" pitchFamily="34" charset="0"/>
            </a:endParaRPr>
          </a:p>
          <a:p>
            <a:pPr lvl="1"/>
            <a:r>
              <a:rPr lang="en-US" sz="3000" dirty="0">
                <a:solidFill>
                  <a:srgbClr val="C00000"/>
                </a:solidFill>
                <a:latin typeface="Calibri" panose="020F0502020204030204" pitchFamily="34" charset="0"/>
                <a:cs typeface="Calibri" panose="020F0502020204030204" pitchFamily="34" charset="0"/>
              </a:rPr>
              <a:t>Ephesians 5:19</a:t>
            </a:r>
          </a:p>
          <a:p>
            <a:pPr lvl="1"/>
            <a:r>
              <a:rPr lang="en-US" sz="3000" dirty="0">
                <a:solidFill>
                  <a:srgbClr val="C00000"/>
                </a:solidFill>
                <a:latin typeface="Calibri" panose="020F0502020204030204" pitchFamily="34" charset="0"/>
                <a:cs typeface="Calibri" panose="020F0502020204030204" pitchFamily="34" charset="0"/>
              </a:rPr>
              <a:t>Colossians 3:16</a:t>
            </a:r>
          </a:p>
          <a:p>
            <a:pPr lvl="1"/>
            <a:r>
              <a:rPr lang="en-US" sz="3000" dirty="0">
                <a:solidFill>
                  <a:srgbClr val="C00000"/>
                </a:solidFill>
                <a:latin typeface="Calibri" panose="020F0502020204030204" pitchFamily="34" charset="0"/>
                <a:cs typeface="Calibri" panose="020F0502020204030204" pitchFamily="34" charset="0"/>
              </a:rPr>
              <a:t>1 Corinthians 14:15</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2007may-singing.jpg"/>
          <p:cNvPicPr>
            <a:picLocks noChangeAspect="1"/>
          </p:cNvPicPr>
          <p:nvPr/>
        </p:nvPicPr>
        <p:blipFill>
          <a:blip r:embed="rId2" cstate="print"/>
          <a:stretch>
            <a:fillRect/>
          </a:stretch>
        </p:blipFill>
        <p:spPr>
          <a:xfrm>
            <a:off x="4276876" y="2655570"/>
            <a:ext cx="4562324" cy="3592830"/>
          </a:xfrm>
          <a:prstGeom prst="rect">
            <a:avLst/>
          </a:prstGeom>
        </p:spPr>
      </p:pic>
      <p:sp>
        <p:nvSpPr>
          <p:cNvPr id="10" name="Rectangle 9">
            <a:extLst>
              <a:ext uri="{FF2B5EF4-FFF2-40B4-BE49-F238E27FC236}">
                <a16:creationId xmlns:a16="http://schemas.microsoft.com/office/drawing/2014/main" id="{66C997B0-03F9-4D06-9718-AEE74E5A9928}"/>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EF1C7CF-87ED-4BB0-997C-02BD9106966E}"/>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983163"/>
          </a:xfrm>
        </p:spPr>
        <p:txBody>
          <a:bodyPr>
            <a:normAutofit/>
          </a:bodyPr>
          <a:lstStyle/>
          <a:p>
            <a:r>
              <a:rPr lang="en-US" b="1" dirty="0">
                <a:latin typeface="Calibri" panose="020F0502020204030204" pitchFamily="34" charset="0"/>
                <a:cs typeface="Calibri" panose="020F0502020204030204" pitchFamily="34" charset="0"/>
              </a:rPr>
              <a:t>Opposing fund raisers, but failing to give of our means</a:t>
            </a:r>
          </a:p>
          <a:p>
            <a:pPr lvl="1"/>
            <a:r>
              <a:rPr lang="en-US" sz="3000" dirty="0">
                <a:solidFill>
                  <a:srgbClr val="C00000"/>
                </a:solidFill>
                <a:latin typeface="Calibri" panose="020F0502020204030204" pitchFamily="34" charset="0"/>
                <a:cs typeface="Calibri" panose="020F0502020204030204" pitchFamily="34" charset="0"/>
              </a:rPr>
              <a:t>1 Corinthians 16:1-2</a:t>
            </a:r>
          </a:p>
          <a:p>
            <a:pPr lvl="1"/>
            <a:r>
              <a:rPr lang="en-US" sz="3000" dirty="0">
                <a:solidFill>
                  <a:srgbClr val="C00000"/>
                </a:solidFill>
                <a:latin typeface="Calibri" panose="020F0502020204030204" pitchFamily="34" charset="0"/>
                <a:cs typeface="Calibri" panose="020F0502020204030204" pitchFamily="34" charset="0"/>
              </a:rPr>
              <a:t>2 Corinthians 9:7</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ntitled.bmp"/>
          <p:cNvPicPr>
            <a:picLocks noChangeAspect="1"/>
          </p:cNvPicPr>
          <p:nvPr/>
        </p:nvPicPr>
        <p:blipFill>
          <a:blip r:embed="rId2" cstate="print"/>
          <a:stretch>
            <a:fillRect/>
          </a:stretch>
        </p:blipFill>
        <p:spPr>
          <a:xfrm>
            <a:off x="3946089" y="3276600"/>
            <a:ext cx="4789202" cy="2888819"/>
          </a:xfrm>
          <a:prstGeom prst="rect">
            <a:avLst/>
          </a:prstGeom>
          <a:ln>
            <a:noFill/>
          </a:ln>
          <a:effectLst>
            <a:softEdge rad="112500"/>
          </a:effectLst>
        </p:spPr>
      </p:pic>
      <p:sp>
        <p:nvSpPr>
          <p:cNvPr id="10" name="Rectangle 9">
            <a:extLst>
              <a:ext uri="{FF2B5EF4-FFF2-40B4-BE49-F238E27FC236}">
                <a16:creationId xmlns:a16="http://schemas.microsoft.com/office/drawing/2014/main" id="{66C997B0-03F9-4D06-9718-AEE74E5A9928}"/>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EF1C7CF-87ED-4BB0-997C-02BD9106966E}"/>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extLst>
      <p:ext uri="{BB962C8B-B14F-4D97-AF65-F5344CB8AC3E}">
        <p14:creationId xmlns:p14="http://schemas.microsoft.com/office/powerpoint/2010/main" val="2773948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Inconsistency in Righteousness</a:t>
            </a:r>
          </a:p>
        </p:txBody>
      </p:sp>
      <p:sp>
        <p:nvSpPr>
          <p:cNvPr id="3" name="Content Placeholder 2"/>
          <p:cNvSpPr>
            <a:spLocks noGrp="1"/>
          </p:cNvSpPr>
          <p:nvPr>
            <p:ph idx="1"/>
          </p:nvPr>
        </p:nvSpPr>
        <p:spPr>
          <a:xfrm>
            <a:off x="381000" y="1646237"/>
            <a:ext cx="8382000" cy="4983163"/>
          </a:xfrm>
        </p:spPr>
        <p:txBody>
          <a:bodyPr>
            <a:normAutofit/>
          </a:bodyPr>
          <a:lstStyle/>
          <a:p>
            <a:r>
              <a:rPr lang="en-US" b="1" dirty="0">
                <a:latin typeface="Calibri" panose="020F0502020204030204" pitchFamily="34" charset="0"/>
                <a:cs typeface="Calibri" panose="020F0502020204030204" pitchFamily="34" charset="0"/>
              </a:rPr>
              <a:t>Conviction of what is right, yet making no effort to teach it</a:t>
            </a:r>
            <a:endParaRPr lang="en-US" sz="2600" dirty="0">
              <a:solidFill>
                <a:srgbClr val="C00000"/>
              </a:solidFill>
              <a:latin typeface="Calibri" panose="020F0502020204030204" pitchFamily="34" charset="0"/>
              <a:cs typeface="Calibri" panose="020F0502020204030204" pitchFamily="34" charset="0"/>
            </a:endParaRPr>
          </a:p>
          <a:p>
            <a:pPr lvl="1"/>
            <a:r>
              <a:rPr lang="en-US" sz="3000" dirty="0">
                <a:solidFill>
                  <a:srgbClr val="C00000"/>
                </a:solidFill>
                <a:latin typeface="Calibri" panose="020F0502020204030204" pitchFamily="34" charset="0"/>
                <a:cs typeface="Calibri" panose="020F0502020204030204" pitchFamily="34" charset="0"/>
              </a:rPr>
              <a:t>Acts 8:4</a:t>
            </a:r>
          </a:p>
          <a:p>
            <a:pPr lvl="1"/>
            <a:r>
              <a:rPr lang="en-US" sz="3000" dirty="0">
                <a:solidFill>
                  <a:srgbClr val="C00000"/>
                </a:solidFill>
                <a:latin typeface="Calibri" panose="020F0502020204030204" pitchFamily="34" charset="0"/>
                <a:cs typeface="Calibri" panose="020F0502020204030204" pitchFamily="34" charset="0"/>
              </a:rPr>
              <a:t>2 Timothy 2:2</a:t>
            </a:r>
          </a:p>
          <a:p>
            <a:r>
              <a:rPr lang="en-US" b="1" dirty="0">
                <a:latin typeface="Calibri" panose="020F0502020204030204" pitchFamily="34" charset="0"/>
                <a:cs typeface="Calibri" panose="020F0502020204030204" pitchFamily="34" charset="0"/>
              </a:rPr>
              <a:t>Attending – but without pleasure</a:t>
            </a:r>
          </a:p>
          <a:p>
            <a:pPr lvl="1"/>
            <a:r>
              <a:rPr lang="en-US" sz="3000" dirty="0">
                <a:solidFill>
                  <a:srgbClr val="C00000"/>
                </a:solidFill>
                <a:latin typeface="Calibri" panose="020F0502020204030204" pitchFamily="34" charset="0"/>
                <a:cs typeface="Calibri" panose="020F0502020204030204" pitchFamily="34" charset="0"/>
              </a:rPr>
              <a:t>Hebrews 10:25</a:t>
            </a:r>
          </a:p>
          <a:p>
            <a:pPr lvl="1"/>
            <a:r>
              <a:rPr lang="en-US" sz="3000" dirty="0">
                <a:solidFill>
                  <a:srgbClr val="C00000"/>
                </a:solidFill>
                <a:latin typeface="Calibri" panose="020F0502020204030204" pitchFamily="34" charset="0"/>
                <a:cs typeface="Calibri" panose="020F0502020204030204" pitchFamily="34" charset="0"/>
              </a:rPr>
              <a:t>John 4:24</a:t>
            </a:r>
          </a:p>
          <a:p>
            <a:pPr lvl="1"/>
            <a:r>
              <a:rPr lang="en-US" sz="3000" dirty="0">
                <a:solidFill>
                  <a:srgbClr val="C00000"/>
                </a:solidFill>
                <a:latin typeface="Calibri" panose="020F0502020204030204" pitchFamily="34" charset="0"/>
                <a:cs typeface="Calibri" panose="020F0502020204030204" pitchFamily="34" charset="0"/>
              </a:rPr>
              <a:t>1 Corinthians 14:15</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ible9.jpg"/>
          <p:cNvPicPr>
            <a:picLocks noChangeAspect="1"/>
          </p:cNvPicPr>
          <p:nvPr/>
        </p:nvPicPr>
        <p:blipFill>
          <a:blip r:embed="rId2" cstate="print"/>
          <a:stretch>
            <a:fillRect/>
          </a:stretch>
        </p:blipFill>
        <p:spPr>
          <a:xfrm>
            <a:off x="4800600" y="2285999"/>
            <a:ext cx="3505200" cy="1571625"/>
          </a:xfrm>
          <a:prstGeom prst="rect">
            <a:avLst/>
          </a:prstGeom>
          <a:ln>
            <a:noFill/>
          </a:ln>
          <a:effectLst>
            <a:softEdge rad="112500"/>
          </a:effectLst>
        </p:spPr>
      </p:pic>
      <p:sp>
        <p:nvSpPr>
          <p:cNvPr id="9" name="Rectangle 8">
            <a:extLst>
              <a:ext uri="{FF2B5EF4-FFF2-40B4-BE49-F238E27FC236}">
                <a16:creationId xmlns:a16="http://schemas.microsoft.com/office/drawing/2014/main" id="{3A35BFC4-1397-455B-B3B5-A4E810A3E7A2}"/>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B88457C-697C-4FF0-94E3-18BDA99F8302}"/>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dissolv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43000"/>
          </a:xfrm>
          <a:solidFill>
            <a:srgbClr val="00B0F0"/>
          </a:solidFill>
        </p:spPr>
        <p:txBody>
          <a:bodyPr>
            <a:normAutofit/>
          </a:bodyPr>
          <a:lstStyle/>
          <a:p>
            <a:r>
              <a:rPr lang="en-US" sz="48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Conclusion</a:t>
            </a:r>
          </a:p>
        </p:txBody>
      </p:sp>
      <p:sp>
        <p:nvSpPr>
          <p:cNvPr id="3" name="Content Placeholder 2"/>
          <p:cNvSpPr>
            <a:spLocks noGrp="1"/>
          </p:cNvSpPr>
          <p:nvPr>
            <p:ph idx="1"/>
          </p:nvPr>
        </p:nvSpPr>
        <p:spPr>
          <a:xfrm>
            <a:off x="381000" y="1722437"/>
            <a:ext cx="8382000" cy="639763"/>
          </a:xfrm>
        </p:spPr>
        <p:txBody>
          <a:bodyPr>
            <a:normAutofit/>
          </a:bodyPr>
          <a:lstStyle/>
          <a:p>
            <a:r>
              <a:rPr lang="en-US" b="1" dirty="0">
                <a:latin typeface="Calibri" panose="020F0502020204030204" pitchFamily="34" charset="0"/>
                <a:cs typeface="Calibri" panose="020F0502020204030204" pitchFamily="34" charset="0"/>
              </a:rPr>
              <a:t>We must ensure that we are both:</a:t>
            </a:r>
          </a:p>
        </p:txBody>
      </p:sp>
      <p:sp>
        <p:nvSpPr>
          <p:cNvPr id="4" name="Rectangle 3"/>
          <p:cNvSpPr/>
          <p:nvPr/>
        </p:nvSpPr>
        <p:spPr>
          <a:xfrm>
            <a:off x="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7200" y="2501119"/>
            <a:ext cx="8229600" cy="100408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3400" y="2584059"/>
            <a:ext cx="8077200" cy="769441"/>
          </a:xfrm>
          <a:prstGeom prst="rect">
            <a:avLst/>
          </a:prstGeom>
          <a:noFill/>
        </p:spPr>
        <p:txBody>
          <a:bodyPr wrap="square" rtlCol="0">
            <a:spAutoFit/>
          </a:bodyPr>
          <a:lstStyle/>
          <a:p>
            <a:pPr algn="ctr"/>
            <a:r>
              <a:rPr lang="en-US" sz="4400" b="1" dirty="0">
                <a:solidFill>
                  <a:schemeClr val="bg1"/>
                </a:solidFill>
                <a:latin typeface="Calibri" panose="020F0502020204030204" pitchFamily="34" charset="0"/>
                <a:cs typeface="Calibri" panose="020F0502020204030204" pitchFamily="34" charset="0"/>
              </a:rPr>
              <a:t>Religious and Righteous</a:t>
            </a:r>
          </a:p>
        </p:txBody>
      </p:sp>
      <p:sp>
        <p:nvSpPr>
          <p:cNvPr id="10" name="TextBox 9"/>
          <p:cNvSpPr txBox="1"/>
          <p:nvPr/>
        </p:nvSpPr>
        <p:spPr>
          <a:xfrm>
            <a:off x="304800" y="3693855"/>
            <a:ext cx="8534400" cy="2554545"/>
          </a:xfrm>
          <a:prstGeom prst="rect">
            <a:avLst/>
          </a:prstGeom>
          <a:noFill/>
        </p:spPr>
        <p:txBody>
          <a:bodyPr wrap="square" rtlCol="0">
            <a:spAutoFit/>
          </a:bodyPr>
          <a:lstStyle/>
          <a:p>
            <a:pPr algn="ctr"/>
            <a:r>
              <a:rPr lang="en-US" sz="3200" dirty="0">
                <a:solidFill>
                  <a:srgbClr val="C00000"/>
                </a:solidFill>
                <a:latin typeface="Calibri" panose="020F0502020204030204" pitchFamily="34" charset="0"/>
                <a:cs typeface="Calibri" panose="020F0502020204030204" pitchFamily="34" charset="0"/>
              </a:rPr>
              <a:t>“Finally, there is laid up for me the crown of righteousness, which the Lord, the righteous Judge, will give to me on that Day, and not to me only but also to all who have loved His appearing.”</a:t>
            </a:r>
          </a:p>
          <a:p>
            <a:pPr algn="ctr"/>
            <a:r>
              <a:rPr lang="en-US" sz="3200" b="1" dirty="0">
                <a:latin typeface="Calibri" panose="020F0502020204030204" pitchFamily="34" charset="0"/>
                <a:cs typeface="Calibri" panose="020F0502020204030204" pitchFamily="34" charset="0"/>
              </a:rPr>
              <a:t>2 Timothy 4:8</a:t>
            </a:r>
          </a:p>
        </p:txBody>
      </p:sp>
      <p:sp>
        <p:nvSpPr>
          <p:cNvPr id="11" name="Rectangle 10">
            <a:extLst>
              <a:ext uri="{FF2B5EF4-FFF2-40B4-BE49-F238E27FC236}">
                <a16:creationId xmlns:a16="http://schemas.microsoft.com/office/drawing/2014/main" id="{E5299DDA-3A4B-43B8-9A19-F1F5EBCB0447}"/>
              </a:ext>
            </a:extLst>
          </p:cNvPr>
          <p:cNvSpPr/>
          <p:nvPr/>
        </p:nvSpPr>
        <p:spPr>
          <a:xfrm>
            <a:off x="0" y="6324600"/>
            <a:ext cx="8915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D586E08-F606-4AAB-91B3-5C8787EEFDA2}"/>
              </a:ext>
            </a:extLst>
          </p:cNvPr>
          <p:cNvSpPr txBox="1"/>
          <p:nvPr/>
        </p:nvSpPr>
        <p:spPr>
          <a:xfrm>
            <a:off x="0" y="6550223"/>
            <a:ext cx="9144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p:cTn id="11"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10">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219</Words>
  <Application>Microsoft Office PowerPoint</Application>
  <PresentationFormat>On-screen Show (4:3)</PresentationFormat>
  <Paragraphs>52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Religious But Not Righteous 2 Timothy 3:1-9</vt:lpstr>
      <vt:lpstr>Inconsistency in Righteousness</vt:lpstr>
      <vt:lpstr>Inconsistency in Righteousness</vt:lpstr>
      <vt:lpstr>Inconsistency in Righteousness</vt:lpstr>
      <vt:lpstr>Inconsistency in Righteousness</vt:lpstr>
      <vt:lpstr>Inconsistency in Righteousness</vt:lpstr>
      <vt:lpstr>Inconsistency in Righteousness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But Not Righteous</dc:title>
  <dc:creator>Richard Thetford</dc:creator>
  <cp:lastModifiedBy>Richard Thetford</cp:lastModifiedBy>
  <cp:revision>14</cp:revision>
  <dcterms:created xsi:type="dcterms:W3CDTF">2011-11-21T22:05:38Z</dcterms:created>
  <dcterms:modified xsi:type="dcterms:W3CDTF">2018-02-11T22:50:24Z</dcterms:modified>
</cp:coreProperties>
</file>