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72" r:id="rId8"/>
    <p:sldId id="263" r:id="rId9"/>
    <p:sldId id="265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828F7-8765-4B51-807F-C29DDAA71BB7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1F19F-67D1-4FCF-A816-A24CE5A23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18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marL="0" marR="0" lvl="0" indent="0" algn="l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Richard Thetford</a:t>
            </a: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70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marL="0" marR="0" lvl="0" indent="0" algn="l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Richard Thetford</a:t>
            </a: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38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marL="0" marR="0" lvl="0" indent="0" algn="l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Richard Thetford</a:t>
            </a: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344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381000"/>
            <a:ext cx="115824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436034" y="488950"/>
            <a:ext cx="11247967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828800" y="3338513"/>
            <a:ext cx="85344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857250"/>
            <a:ext cx="103632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336800" y="3567113"/>
            <a:ext cx="72136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4470400" y="6391275"/>
            <a:ext cx="3860800" cy="457200"/>
          </a:xfrm>
        </p:spPr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391275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FAED1E-B3D6-44D9-9612-C5493CAF3EA7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21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F5354E-B280-4DFE-9E5E-54C2E3279A2D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1959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533400"/>
            <a:ext cx="1026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905000"/>
            <a:ext cx="10261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6000" y="6391275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403975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6DEABD8-1DDD-4DEA-A05C-ED1E1D2F5E7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24368" y="228600"/>
            <a:ext cx="11764433" cy="6096000"/>
            <a:chOff x="106" y="144"/>
            <a:chExt cx="5558" cy="3840"/>
          </a:xfrm>
        </p:grpSpPr>
        <p:sp>
          <p:nvSpPr>
            <p:cNvPr id="34824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 dirty="0">
                <a:latin typeface="Calibri" panose="020F0502020204030204" pitchFamily="34" charset="0"/>
              </a:endParaRPr>
            </a:p>
          </p:txBody>
        </p:sp>
        <p:sp>
          <p:nvSpPr>
            <p:cNvPr id="34825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749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ffectLst/>
        </p:spPr>
        <p:txBody>
          <a:bodyPr/>
          <a:lstStyle/>
          <a:p>
            <a:pPr eaLnBrk="1" hangingPunct="1">
              <a:defRPr/>
            </a:pPr>
            <a:r>
              <a:rPr lang="en-US" sz="5400" b="1" i="0" dirty="0">
                <a:latin typeface="Calibri" panose="020F0502020204030204" pitchFamily="34" charset="0"/>
                <a:cs typeface="Calibri" panose="020F0502020204030204" pitchFamily="34" charset="0"/>
              </a:rPr>
              <a:t>Realized Eschatology</a:t>
            </a:r>
            <a:br>
              <a:rPr lang="en-US" sz="5400" b="1" i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0" dirty="0">
                <a:latin typeface="Calibri" panose="020F0502020204030204" pitchFamily="34" charset="0"/>
                <a:cs typeface="Calibri" panose="020F0502020204030204" pitchFamily="34" charset="0"/>
              </a:rPr>
              <a:t>(A.D. 70 Doctrine)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dirty="0">
                <a:cs typeface="Calibri" panose="020F0502020204030204" pitchFamily="34" charset="0"/>
              </a:rPr>
              <a:t>The final coming of Christ and the promised resurrection occurred in </a:t>
            </a:r>
            <a:r>
              <a:rPr lang="en-US" sz="4000" b="1" dirty="0">
                <a:cs typeface="Calibri" panose="020F0502020204030204" pitchFamily="34" charset="0"/>
              </a:rPr>
              <a:t>A.D. 70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8C4EC1-FB8F-A93F-FF96-AD060941EF62}"/>
              </a:ext>
            </a:extLst>
          </p:cNvPr>
          <p:cNvSpPr txBox="1"/>
          <p:nvPr/>
        </p:nvSpPr>
        <p:spPr>
          <a:xfrm>
            <a:off x="0" y="652417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5018709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406400" y="381000"/>
            <a:ext cx="11430000" cy="5791200"/>
          </a:xfrm>
          <a:prstGeom prst="roundRect">
            <a:avLst>
              <a:gd name="adj" fmla="val 10926"/>
            </a:avLst>
          </a:prstGeom>
          <a:solidFill>
            <a:schemeClr val="bg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489858"/>
            <a:ext cx="11480800" cy="685800"/>
          </a:xfrm>
        </p:spPr>
        <p:txBody>
          <a:bodyPr/>
          <a:lstStyle/>
          <a:p>
            <a:pPr algn="ctr" eaLnBrk="1" hangingPunct="1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Comforting Christians Concerning Christ’s Coming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513" y="1400631"/>
            <a:ext cx="11168743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b="1" dirty="0">
                <a:cs typeface="Calibri" panose="020F0502020204030204" pitchFamily="34" charset="0"/>
              </a:rPr>
              <a:t>Apostle Paul Comforts the Saints </a:t>
            </a:r>
            <a:r>
              <a:rPr lang="en-US" sz="3200" dirty="0">
                <a:solidFill>
                  <a:srgbClr val="C00000"/>
                </a:solidFill>
                <a:cs typeface="Calibri" panose="020F0502020204030204" pitchFamily="34" charset="0"/>
              </a:rPr>
              <a:t>(1 Thessalonians 4:13-18)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>
                <a:cs typeface="Calibri" panose="020F0502020204030204" pitchFamily="34" charset="0"/>
              </a:rPr>
              <a:t>Jesus </a:t>
            </a:r>
            <a:r>
              <a:rPr lang="en-US" sz="3000" b="1" dirty="0">
                <a:cs typeface="Calibri" panose="020F0502020204030204" pitchFamily="34" charset="0"/>
              </a:rPr>
              <a:t>“Himself”</a:t>
            </a:r>
            <a:r>
              <a:rPr lang="en-US" sz="3000" dirty="0">
                <a:cs typeface="Calibri" panose="020F0502020204030204" pitchFamily="34" charset="0"/>
              </a:rPr>
              <a:t> will descend from heaven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dirty="0">
                <a:cs typeface="Calibri" panose="020F0502020204030204" pitchFamily="34" charset="0"/>
              </a:rPr>
              <a:t>Did NOT happen in A.D. 70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i="1" dirty="0">
                <a:cs typeface="Calibri" panose="020F0502020204030204" pitchFamily="34" charset="0"/>
              </a:rPr>
              <a:t>“we shall always be with the Lord” </a:t>
            </a:r>
            <a:r>
              <a:rPr lang="en-US" sz="3000" dirty="0">
                <a:cs typeface="Calibri" panose="020F0502020204030204" pitchFamily="34" charset="0"/>
              </a:rPr>
              <a:t>in a resurrected, changed state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dirty="0">
                <a:cs typeface="Calibri" panose="020F0502020204030204" pitchFamily="34" charset="0"/>
              </a:rPr>
              <a:t>Did NOT happen in A.D. 70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>
                <a:cs typeface="Calibri" panose="020F0502020204030204" pitchFamily="34" charset="0"/>
              </a:rPr>
              <a:t>We can </a:t>
            </a:r>
            <a:r>
              <a:rPr lang="en-US" sz="3000" i="1" dirty="0">
                <a:cs typeface="Calibri" panose="020F0502020204030204" pitchFamily="34" charset="0"/>
              </a:rPr>
              <a:t>“comfort one another with these words”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dirty="0">
                <a:cs typeface="Calibri" panose="020F0502020204030204" pitchFamily="34" charset="0"/>
              </a:rPr>
              <a:t>No comfort in the words and doctrine of Realized Eschatology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F36589-A46A-E8FA-676C-E345A16FBA97}"/>
              </a:ext>
            </a:extLst>
          </p:cNvPr>
          <p:cNvSpPr txBox="1"/>
          <p:nvPr/>
        </p:nvSpPr>
        <p:spPr>
          <a:xfrm>
            <a:off x="0" y="652417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0839937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399143" y="381000"/>
            <a:ext cx="11408228" cy="5791200"/>
          </a:xfrm>
          <a:prstGeom prst="roundRect">
            <a:avLst>
              <a:gd name="adj" fmla="val 10926"/>
            </a:avLst>
          </a:prstGeom>
          <a:solidFill>
            <a:schemeClr val="bg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9143" y="475344"/>
            <a:ext cx="11393714" cy="627743"/>
          </a:xfrm>
        </p:spPr>
        <p:txBody>
          <a:bodyPr/>
          <a:lstStyle/>
          <a:p>
            <a:pPr algn="ctr" eaLnBrk="1" hangingPunct="1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3485" y="1215572"/>
            <a:ext cx="11197771" cy="4956628"/>
          </a:xfrm>
        </p:spPr>
        <p:txBody>
          <a:bodyPr/>
          <a:lstStyle/>
          <a:p>
            <a:pPr eaLnBrk="1" hangingPunct="1"/>
            <a:r>
              <a:rPr lang="en-US" sz="3200" dirty="0">
                <a:cs typeface="Calibri" panose="020F0502020204030204" pitchFamily="34" charset="0"/>
              </a:rPr>
              <a:t>A.D. 70 doctrine provides </a:t>
            </a:r>
            <a:r>
              <a:rPr lang="en-US" sz="3200" b="1" dirty="0">
                <a:cs typeface="Calibri" panose="020F0502020204030204" pitchFamily="34" charset="0"/>
              </a:rPr>
              <a:t>no final and decisive solution</a:t>
            </a:r>
            <a:r>
              <a:rPr lang="en-US" sz="3200" dirty="0">
                <a:cs typeface="Calibri" panose="020F0502020204030204" pitchFamily="34" charset="0"/>
              </a:rPr>
              <a:t> to the sin problem humanity faces</a:t>
            </a:r>
          </a:p>
          <a:p>
            <a:pPr lvl="1" eaLnBrk="1" hangingPunct="1"/>
            <a:r>
              <a:rPr lang="en-US" sz="3000" dirty="0">
                <a:cs typeface="Calibri" panose="020F0502020204030204" pitchFamily="34" charset="0"/>
              </a:rPr>
              <a:t>It presents a world in sin which will forever continue</a:t>
            </a:r>
          </a:p>
          <a:p>
            <a:pPr eaLnBrk="1" hangingPunct="1"/>
            <a:r>
              <a:rPr lang="en-US" sz="3200" dirty="0">
                <a:cs typeface="Calibri" panose="020F0502020204030204" pitchFamily="34" charset="0"/>
              </a:rPr>
              <a:t>The </a:t>
            </a:r>
            <a:r>
              <a:rPr lang="en-US" sz="3200" b="1" dirty="0">
                <a:cs typeface="Calibri" panose="020F0502020204030204" pitchFamily="34" charset="0"/>
              </a:rPr>
              <a:t>Bible reveals</a:t>
            </a:r>
            <a:r>
              <a:rPr lang="en-US" sz="3200" dirty="0">
                <a:cs typeface="Calibri" panose="020F0502020204030204" pitchFamily="34" charset="0"/>
              </a:rPr>
              <a:t> that with the Lord’s return:</a:t>
            </a:r>
          </a:p>
          <a:p>
            <a:pPr lvl="1" eaLnBrk="1" hangingPunct="1"/>
            <a:r>
              <a:rPr lang="en-US" sz="3000" dirty="0">
                <a:cs typeface="Calibri" panose="020F0502020204030204" pitchFamily="34" charset="0"/>
              </a:rPr>
              <a:t>This sin-cursed world will be destroyed </a:t>
            </a:r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(2 Peter 3:5-12)</a:t>
            </a:r>
          </a:p>
          <a:p>
            <a:pPr lvl="1" eaLnBrk="1" hangingPunct="1"/>
            <a:r>
              <a:rPr lang="en-US" sz="3000" dirty="0">
                <a:cs typeface="Calibri" panose="020F0502020204030204" pitchFamily="34" charset="0"/>
              </a:rPr>
              <a:t>A new order will take place </a:t>
            </a:r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(2 Peter 3:13)</a:t>
            </a:r>
          </a:p>
          <a:p>
            <a:pPr eaLnBrk="1" hangingPunct="1"/>
            <a:r>
              <a:rPr lang="en-US" sz="3200" dirty="0">
                <a:cs typeface="Calibri" panose="020F0502020204030204" pitchFamily="34" charset="0"/>
              </a:rPr>
              <a:t>Christians should </a:t>
            </a:r>
            <a:r>
              <a:rPr lang="en-US" sz="3200" b="1" dirty="0">
                <a:cs typeface="Calibri" panose="020F0502020204030204" pitchFamily="34" charset="0"/>
              </a:rPr>
              <a:t>be comforted</a:t>
            </a:r>
            <a:r>
              <a:rPr lang="en-US" sz="3200" dirty="0">
                <a:cs typeface="Calibri" panose="020F0502020204030204" pitchFamily="34" charset="0"/>
              </a:rPr>
              <a:t> in their hope of the future return of Jesus Christ our Savior!</a:t>
            </a:r>
          </a:p>
          <a:p>
            <a:pPr lvl="1" eaLnBrk="1" hangingPunct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2 Thessalonians 1:10; Colossians 3:4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5D5341-5224-1C46-4EB9-65CF51751D00}"/>
              </a:ext>
            </a:extLst>
          </p:cNvPr>
          <p:cNvSpPr txBox="1"/>
          <p:nvPr/>
        </p:nvSpPr>
        <p:spPr>
          <a:xfrm>
            <a:off x="0" y="652417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7750233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431800" y="457200"/>
            <a:ext cx="11429999" cy="5791200"/>
          </a:xfrm>
          <a:prstGeom prst="roundRect">
            <a:avLst>
              <a:gd name="adj" fmla="val 10926"/>
            </a:avLst>
          </a:prstGeom>
          <a:solidFill>
            <a:schemeClr val="bg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99" y="533400"/>
            <a:ext cx="11429999" cy="1143000"/>
          </a:xfrm>
        </p:spPr>
        <p:txBody>
          <a:bodyPr/>
          <a:lstStyle/>
          <a:p>
            <a:pPr algn="ctr" eaLnBrk="1" hangingPunct="1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Has far-reaching consequences</a:t>
            </a:r>
            <a:b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upon the faith of Christians!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7029" y="1752600"/>
            <a:ext cx="11223171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b="1" dirty="0"/>
              <a:t>If True: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/>
              <a:t>All who hope of a bodily, personal return of Jesus are deceived</a:t>
            </a:r>
            <a:br>
              <a:rPr lang="en-US" sz="3000" dirty="0"/>
            </a:br>
            <a:r>
              <a:rPr lang="en-US" sz="3000" dirty="0">
                <a:solidFill>
                  <a:srgbClr val="C00000"/>
                </a:solidFill>
              </a:rPr>
              <a:t>(1 Thessalonians 4:16)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1" dirty="0"/>
              <a:t>If True: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/>
              <a:t>We cannot expect our bodies to be raised to immortality when Jesus comes </a:t>
            </a:r>
            <a:r>
              <a:rPr lang="en-US" sz="3000" dirty="0">
                <a:solidFill>
                  <a:srgbClr val="C00000"/>
                </a:solidFill>
              </a:rPr>
              <a:t>(1 Corinthians 15)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1" dirty="0"/>
              <a:t>If False: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/>
              <a:t>Those holding this doctrine have erred and guilty of overthrowing the faith of others </a:t>
            </a:r>
            <a:r>
              <a:rPr lang="en-US" sz="3000" dirty="0">
                <a:solidFill>
                  <a:srgbClr val="C00000"/>
                </a:solidFill>
              </a:rPr>
              <a:t>(2 Timothy 2:16-18)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D41E00-E17B-753E-2CD1-8715EAEB359C}"/>
              </a:ext>
            </a:extLst>
          </p:cNvPr>
          <p:cNvSpPr txBox="1"/>
          <p:nvPr/>
        </p:nvSpPr>
        <p:spPr>
          <a:xfrm>
            <a:off x="0" y="652417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6988982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406398" y="381000"/>
            <a:ext cx="11422743" cy="5791200"/>
          </a:xfrm>
          <a:prstGeom prst="roundRect">
            <a:avLst>
              <a:gd name="adj" fmla="val 10926"/>
            </a:avLst>
          </a:prstGeom>
          <a:solidFill>
            <a:schemeClr val="bg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16000" y="475344"/>
            <a:ext cx="10261600" cy="714829"/>
          </a:xfrm>
        </p:spPr>
        <p:txBody>
          <a:bodyPr/>
          <a:lstStyle/>
          <a:p>
            <a:pPr algn="ctr" eaLnBrk="1" hangingPunct="1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What Is Realized Eschatology?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999" y="1371600"/>
            <a:ext cx="11219543" cy="3352800"/>
          </a:xfrm>
        </p:spPr>
        <p:txBody>
          <a:bodyPr/>
          <a:lstStyle/>
          <a:p>
            <a:pPr eaLnBrk="1" hangingPunct="1"/>
            <a:r>
              <a:rPr lang="en-US" sz="3200" b="1" dirty="0"/>
              <a:t>“Eschatology”</a:t>
            </a:r>
            <a:r>
              <a:rPr lang="en-US" sz="3200" dirty="0"/>
              <a:t> – or doctrine of last things, is meant the ideas entertained at any period on the future life, the end of the world (resurrection, judgment) and the eternal destinies of mankind </a:t>
            </a:r>
            <a:r>
              <a:rPr lang="en-US" sz="2800" dirty="0"/>
              <a:t>(International Standard Bible Encyclopedia, James Orr, p. 972)</a:t>
            </a:r>
          </a:p>
          <a:p>
            <a:pPr eaLnBrk="1" hangingPunct="1"/>
            <a:r>
              <a:rPr lang="en-US" sz="3200" b="1" dirty="0"/>
              <a:t>“Realized”</a:t>
            </a:r>
            <a:r>
              <a:rPr lang="en-US" sz="3200" dirty="0"/>
              <a:t> – signifies accomplishment.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016000" y="4441371"/>
            <a:ext cx="10261600" cy="1578429"/>
          </a:xfrm>
          <a:prstGeom prst="rect">
            <a:avLst/>
          </a:prstGeom>
          <a:solidFill>
            <a:schemeClr val="folHlink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015999" y="4655459"/>
            <a:ext cx="10363201" cy="113877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Realized Eschatology: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“A Doctrine of Completed Last Things”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83D90-40B2-C522-9846-116ADCDF52A5}"/>
              </a:ext>
            </a:extLst>
          </p:cNvPr>
          <p:cNvSpPr txBox="1"/>
          <p:nvPr/>
        </p:nvSpPr>
        <p:spPr>
          <a:xfrm>
            <a:off x="0" y="652417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073022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348343" y="388257"/>
            <a:ext cx="11459028" cy="5791200"/>
          </a:xfrm>
          <a:prstGeom prst="roundRect">
            <a:avLst>
              <a:gd name="adj" fmla="val 10926"/>
            </a:avLst>
          </a:prstGeom>
          <a:solidFill>
            <a:schemeClr val="bg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4629" y="489858"/>
            <a:ext cx="11459028" cy="1143000"/>
          </a:xfrm>
        </p:spPr>
        <p:txBody>
          <a:bodyPr/>
          <a:lstStyle/>
          <a:p>
            <a:pPr algn="ctr" eaLnBrk="1" hangingPunct="1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Did Jesus Come in the First Century</a:t>
            </a:r>
            <a:b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After His Ascension?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504372" y="4499429"/>
            <a:ext cx="11078028" cy="1074058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372" y="1643747"/>
            <a:ext cx="11183256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b="1" dirty="0"/>
              <a:t>Not in bodily form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/>
              <a:t>Context of Matthew 24 is the destruction of Jerusalem. He did not appear bodily in A.D.70 when Jerusalem fell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/>
              <a:t>They would discern His presence when this destructive</a:t>
            </a:r>
            <a:br>
              <a:rPr lang="en-US" sz="3000" dirty="0"/>
            </a:br>
            <a:r>
              <a:rPr lang="en-US" sz="3000" dirty="0"/>
              <a:t>judgment occurred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1" dirty="0"/>
              <a:t>A.D. 70 doctrine teaches: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>
                <a:solidFill>
                  <a:schemeClr val="bg1"/>
                </a:solidFill>
                <a:cs typeface="Calibri" panose="020F0502020204030204" pitchFamily="34" charset="0"/>
              </a:rPr>
              <a:t>End of Jewish world was the second coming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>
                <a:solidFill>
                  <a:schemeClr val="bg1"/>
                </a:solidFill>
                <a:cs typeface="Calibri" panose="020F0502020204030204" pitchFamily="34" charset="0"/>
              </a:rPr>
              <a:t>Coming of Christ was destruction of Jerusalem</a:t>
            </a:r>
          </a:p>
          <a:p>
            <a:pPr lvl="1" eaLnBrk="1" hangingPunct="1">
              <a:lnSpc>
                <a:spcPct val="90000"/>
              </a:lnSpc>
            </a:pP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E87E7C-2228-D777-635D-C69FC49C7AAC}"/>
              </a:ext>
            </a:extLst>
          </p:cNvPr>
          <p:cNvSpPr txBox="1"/>
          <p:nvPr/>
        </p:nvSpPr>
        <p:spPr>
          <a:xfrm>
            <a:off x="0" y="652417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720210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377371" y="381000"/>
            <a:ext cx="11451772" cy="5791200"/>
          </a:xfrm>
          <a:prstGeom prst="roundRect">
            <a:avLst>
              <a:gd name="adj" fmla="val 10926"/>
            </a:avLst>
          </a:prstGeom>
          <a:solidFill>
            <a:schemeClr val="bg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16000" y="482602"/>
            <a:ext cx="10261600" cy="627742"/>
          </a:xfrm>
        </p:spPr>
        <p:txBody>
          <a:bodyPr/>
          <a:lstStyle/>
          <a:p>
            <a:pPr algn="ctr" eaLnBrk="1" hangingPunct="1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A.D. 70 doctrine teaches: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513" y="1317172"/>
            <a:ext cx="11205029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dirty="0">
                <a:cs typeface="Calibri" panose="020F0502020204030204" pitchFamily="34" charset="0"/>
              </a:rPr>
              <a:t>Every mention of the </a:t>
            </a:r>
            <a:r>
              <a:rPr lang="en-US" sz="3000" b="1" dirty="0">
                <a:cs typeface="Calibri" panose="020F0502020204030204" pitchFamily="34" charset="0"/>
              </a:rPr>
              <a:t>“coming of the Lord”</a:t>
            </a:r>
            <a:r>
              <a:rPr lang="en-US" sz="3000" dirty="0">
                <a:cs typeface="Calibri" panose="020F0502020204030204" pitchFamily="34" charset="0"/>
              </a:rPr>
              <a:t> or </a:t>
            </a:r>
            <a:r>
              <a:rPr lang="en-US" sz="3000" b="1" dirty="0">
                <a:cs typeface="Calibri" panose="020F0502020204030204" pitchFamily="34" charset="0"/>
              </a:rPr>
              <a:t>“day of the Lord”</a:t>
            </a:r>
            <a:r>
              <a:rPr lang="en-US" sz="3000" dirty="0">
                <a:cs typeface="Calibri" panose="020F0502020204030204" pitchFamily="34" charset="0"/>
              </a:rPr>
              <a:t> means the same event, regardless of its usage in context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b="1" dirty="0">
                <a:cs typeface="Calibri" panose="020F0502020204030204" pitchFamily="34" charset="0"/>
              </a:rPr>
              <a:t>Every</a:t>
            </a:r>
            <a:r>
              <a:rPr lang="en-US" sz="3000" dirty="0">
                <a:cs typeface="Calibri" panose="020F0502020204030204" pitchFamily="34" charset="0"/>
              </a:rPr>
              <a:t> New Testament book would have had to be written </a:t>
            </a:r>
            <a:r>
              <a:rPr lang="en-US" sz="3000" b="1" dirty="0">
                <a:cs typeface="Calibri" panose="020F0502020204030204" pitchFamily="34" charset="0"/>
              </a:rPr>
              <a:t>before</a:t>
            </a:r>
            <a:r>
              <a:rPr lang="en-US" sz="3000" dirty="0">
                <a:cs typeface="Calibri" panose="020F0502020204030204" pitchFamily="34" charset="0"/>
              </a:rPr>
              <a:t> A.D. 70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>
                <a:cs typeface="Calibri" panose="020F0502020204030204" pitchFamily="34" charset="0"/>
              </a:rPr>
              <a:t>Gospel of John – 80-90 A.D. Ephesus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>
                <a:cs typeface="Calibri" panose="020F0502020204030204" pitchFamily="34" charset="0"/>
              </a:rPr>
              <a:t>1,2,3 John, Revelation – 90-96 A.D.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>
                <a:cs typeface="Calibri" panose="020F0502020204030204" pitchFamily="34" charset="0"/>
              </a:rPr>
              <a:t>Jude – 65-80 A.D.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D7DD9D-1E38-B335-C1B0-93729667A1BE}"/>
              </a:ext>
            </a:extLst>
          </p:cNvPr>
          <p:cNvSpPr txBox="1"/>
          <p:nvPr/>
        </p:nvSpPr>
        <p:spPr>
          <a:xfrm>
            <a:off x="0" y="652417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7263530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384629" y="381000"/>
            <a:ext cx="11430000" cy="5791200"/>
          </a:xfrm>
          <a:prstGeom prst="roundRect">
            <a:avLst>
              <a:gd name="adj" fmla="val 10926"/>
            </a:avLst>
          </a:prstGeom>
          <a:solidFill>
            <a:schemeClr val="bg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4629" y="511629"/>
            <a:ext cx="11430000" cy="1143000"/>
          </a:xfrm>
        </p:spPr>
        <p:txBody>
          <a:bodyPr/>
          <a:lstStyle/>
          <a:p>
            <a:pPr algn="ctr" eaLnBrk="1" hangingPunct="1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Passages Refuting A.D. 70 Doctrine</a:t>
            </a:r>
            <a:br>
              <a:rPr lang="en-US" sz="37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“coming of the Lord” 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“day of the Lord”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6143" y="1897740"/>
            <a:ext cx="11139714" cy="4419600"/>
          </a:xfrm>
        </p:spPr>
        <p:txBody>
          <a:bodyPr/>
          <a:lstStyle/>
          <a:p>
            <a:pPr eaLnBrk="1" hangingPunct="1"/>
            <a:r>
              <a:rPr lang="en-US" sz="3200" b="1" dirty="0">
                <a:cs typeface="Calibri" panose="020F0502020204030204" pitchFamily="34" charset="0"/>
              </a:rPr>
              <a:t>Acts 1:9-11 </a:t>
            </a:r>
            <a:r>
              <a:rPr lang="en-US" sz="3200" dirty="0">
                <a:solidFill>
                  <a:srgbClr val="C00000"/>
                </a:solidFill>
                <a:cs typeface="Calibri" panose="020F0502020204030204" pitchFamily="34" charset="0"/>
              </a:rPr>
              <a:t>(1 Thessalonians 4:16-17)</a:t>
            </a:r>
          </a:p>
          <a:p>
            <a:pPr lvl="1" eaLnBrk="1" hangingPunct="1"/>
            <a:r>
              <a:rPr lang="en-US" sz="3000" dirty="0">
                <a:cs typeface="Calibri" panose="020F0502020204030204" pitchFamily="34" charset="0"/>
              </a:rPr>
              <a:t>They </a:t>
            </a:r>
            <a:r>
              <a:rPr lang="en-US" sz="3000" b="1" dirty="0">
                <a:cs typeface="Calibri" panose="020F0502020204030204" pitchFamily="34" charset="0"/>
              </a:rPr>
              <a:t>“saw”</a:t>
            </a:r>
            <a:r>
              <a:rPr lang="en-US" sz="3000" dirty="0">
                <a:cs typeface="Calibri" panose="020F0502020204030204" pitchFamily="34" charset="0"/>
              </a:rPr>
              <a:t> his ascension – will return the same way</a:t>
            </a:r>
          </a:p>
          <a:p>
            <a:pPr eaLnBrk="1" hangingPunct="1"/>
            <a:r>
              <a:rPr lang="en-US" sz="3200" b="1" dirty="0">
                <a:cs typeface="Calibri" panose="020F0502020204030204" pitchFamily="34" charset="0"/>
              </a:rPr>
              <a:t>2 Peter 3:5-7, 10-11</a:t>
            </a:r>
          </a:p>
          <a:p>
            <a:pPr lvl="1" eaLnBrk="1" hangingPunct="1"/>
            <a:r>
              <a:rPr lang="en-US" sz="3000" dirty="0">
                <a:cs typeface="Calibri" panose="020F0502020204030204" pitchFamily="34" charset="0"/>
              </a:rPr>
              <a:t>The world will one day be destroyed by fire</a:t>
            </a:r>
          </a:p>
          <a:p>
            <a:pPr eaLnBrk="1" hangingPunct="1"/>
            <a:endParaRPr lang="en-US" sz="3000" dirty="0"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289599-F6F5-9406-E64D-0C9DB92043B6}"/>
              </a:ext>
            </a:extLst>
          </p:cNvPr>
          <p:cNvSpPr txBox="1"/>
          <p:nvPr/>
        </p:nvSpPr>
        <p:spPr>
          <a:xfrm>
            <a:off x="0" y="652417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0707162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384629" y="381000"/>
            <a:ext cx="11430000" cy="5791200"/>
          </a:xfrm>
          <a:prstGeom prst="roundRect">
            <a:avLst>
              <a:gd name="adj" fmla="val 10926"/>
            </a:avLst>
          </a:prstGeom>
          <a:solidFill>
            <a:schemeClr val="bg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4629" y="511629"/>
            <a:ext cx="11430000" cy="1143000"/>
          </a:xfrm>
        </p:spPr>
        <p:txBody>
          <a:bodyPr/>
          <a:lstStyle/>
          <a:p>
            <a:pPr algn="ctr" eaLnBrk="1" hangingPunct="1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Passages Refuting A.D. 70 Doctrine</a:t>
            </a:r>
            <a:br>
              <a:rPr lang="en-US" sz="37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“coming of the Lord” 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“day of the Lord”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1543" y="1894118"/>
            <a:ext cx="11139714" cy="4419600"/>
          </a:xfrm>
        </p:spPr>
        <p:txBody>
          <a:bodyPr/>
          <a:lstStyle/>
          <a:p>
            <a:pPr eaLnBrk="1" hangingPunct="1"/>
            <a:r>
              <a:rPr lang="en-US" sz="3200" b="1" dirty="0">
                <a:cs typeface="Calibri" panose="020F0502020204030204" pitchFamily="34" charset="0"/>
              </a:rPr>
              <a:t>John 5:28-29</a:t>
            </a:r>
          </a:p>
          <a:p>
            <a:pPr lvl="1" eaLnBrk="1" hangingPunct="1"/>
            <a:r>
              <a:rPr lang="en-US" sz="3000" dirty="0">
                <a:cs typeface="Calibri" panose="020F0502020204030204" pitchFamily="34" charset="0"/>
              </a:rPr>
              <a:t>Graves are literal (proof of spiritual life is the ability to give physical life; </a:t>
            </a:r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John 11:21-25 </a:t>
            </a:r>
            <a:r>
              <a:rPr lang="en-US" sz="3000" dirty="0">
                <a:cs typeface="Calibri" panose="020F0502020204030204" pitchFamily="34" charset="0"/>
              </a:rPr>
              <a:t>– Lazarus)</a:t>
            </a:r>
          </a:p>
          <a:p>
            <a:pPr eaLnBrk="1" hangingPunct="1"/>
            <a:r>
              <a:rPr lang="en-US" sz="3200" b="1" dirty="0">
                <a:cs typeface="Calibri" panose="020F0502020204030204" pitchFamily="34" charset="0"/>
              </a:rPr>
              <a:t>1 Corinthians 15</a:t>
            </a:r>
          </a:p>
          <a:p>
            <a:pPr lvl="1" eaLnBrk="1" hangingPunct="1"/>
            <a:r>
              <a:rPr lang="en-US" sz="3000" dirty="0">
                <a:cs typeface="Calibri" panose="020F0502020204030204" pitchFamily="34" charset="0"/>
              </a:rPr>
              <a:t>Teaches a future, bodily resurrection from the dead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289599-F6F5-9406-E64D-0C9DB92043B6}"/>
              </a:ext>
            </a:extLst>
          </p:cNvPr>
          <p:cNvSpPr txBox="1"/>
          <p:nvPr/>
        </p:nvSpPr>
        <p:spPr>
          <a:xfrm>
            <a:off x="0" y="652417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8548822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399143" y="381000"/>
            <a:ext cx="11430000" cy="5791200"/>
          </a:xfrm>
          <a:prstGeom prst="roundRect">
            <a:avLst>
              <a:gd name="adj" fmla="val 10926"/>
            </a:avLst>
          </a:prstGeom>
          <a:solidFill>
            <a:schemeClr val="bg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6000" y="504372"/>
            <a:ext cx="10261600" cy="664029"/>
          </a:xfrm>
        </p:spPr>
        <p:txBody>
          <a:bodyPr/>
          <a:lstStyle/>
          <a:p>
            <a:pPr algn="ctr" eaLnBrk="1" hangingPunct="1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Problems Concerning Worship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0571" y="1447802"/>
            <a:ext cx="11117943" cy="4038600"/>
          </a:xfrm>
        </p:spPr>
        <p:txBody>
          <a:bodyPr/>
          <a:lstStyle/>
          <a:p>
            <a:pPr eaLnBrk="1" hangingPunct="1"/>
            <a:r>
              <a:rPr lang="en-US" sz="3200" b="1" dirty="0"/>
              <a:t>The Lord’s Supper</a:t>
            </a:r>
          </a:p>
          <a:p>
            <a:pPr lvl="1" eaLnBrk="1" hangingPunct="1"/>
            <a:r>
              <a:rPr lang="en-US" sz="3000" dirty="0">
                <a:solidFill>
                  <a:srgbClr val="C00000"/>
                </a:solidFill>
              </a:rPr>
              <a:t>1 Corinthians 11:26 </a:t>
            </a:r>
            <a:r>
              <a:rPr lang="en-US" sz="3000" dirty="0"/>
              <a:t>“proclaim the Lord’s death until He comes”</a:t>
            </a:r>
          </a:p>
          <a:p>
            <a:pPr eaLnBrk="1" hangingPunct="1"/>
            <a:r>
              <a:rPr lang="en-US" sz="3200" b="1" dirty="0"/>
              <a:t>Singing of Songs</a:t>
            </a:r>
            <a:r>
              <a:rPr lang="en-US" sz="3200" i="1" dirty="0"/>
              <a:t> </a:t>
            </a:r>
            <a:r>
              <a:rPr lang="en-US" sz="3200" dirty="0">
                <a:solidFill>
                  <a:srgbClr val="C00000"/>
                </a:solidFill>
              </a:rPr>
              <a:t>(Ephesians 5:19; Colossians 3:16)</a:t>
            </a:r>
          </a:p>
          <a:p>
            <a:pPr lvl="1" eaLnBrk="1" hangingPunct="1"/>
            <a:r>
              <a:rPr lang="en-US" sz="3000" dirty="0"/>
              <a:t>Pertaining to second coming of Christ</a:t>
            </a:r>
          </a:p>
          <a:p>
            <a:pPr lvl="2" eaLnBrk="1" hangingPunct="1"/>
            <a:r>
              <a:rPr lang="en-US" sz="2800" dirty="0"/>
              <a:t>Why sing about something that you believe has already occurred?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94D5B7-9A3C-898D-BC4B-D31EC40AC934}"/>
              </a:ext>
            </a:extLst>
          </p:cNvPr>
          <p:cNvSpPr txBox="1"/>
          <p:nvPr/>
        </p:nvSpPr>
        <p:spPr>
          <a:xfrm>
            <a:off x="0" y="652417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2152798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384629" y="381000"/>
            <a:ext cx="11437257" cy="5791200"/>
          </a:xfrm>
          <a:prstGeom prst="roundRect">
            <a:avLst>
              <a:gd name="adj" fmla="val 10926"/>
            </a:avLst>
          </a:prstGeom>
          <a:solidFill>
            <a:schemeClr val="bg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70114" y="497115"/>
            <a:ext cx="11437256" cy="729343"/>
          </a:xfrm>
        </p:spPr>
        <p:txBody>
          <a:bodyPr/>
          <a:lstStyle/>
          <a:p>
            <a:pPr algn="ctr" eaLnBrk="1" hangingPunct="1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Other Perversions of the A.D. 70 Doctrine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7029" y="1542144"/>
            <a:ext cx="11132457" cy="4419600"/>
          </a:xfrm>
        </p:spPr>
        <p:txBody>
          <a:bodyPr/>
          <a:lstStyle/>
          <a:p>
            <a:pPr eaLnBrk="1" hangingPunct="1"/>
            <a:r>
              <a:rPr lang="en-US" sz="3200" dirty="0">
                <a:cs typeface="Calibri" panose="020F0502020204030204" pitchFamily="34" charset="0"/>
              </a:rPr>
              <a:t>The </a:t>
            </a:r>
            <a:r>
              <a:rPr lang="en-US" sz="3200" b="1" dirty="0">
                <a:cs typeface="Calibri" panose="020F0502020204030204" pitchFamily="34" charset="0"/>
              </a:rPr>
              <a:t>church / kingdom</a:t>
            </a:r>
            <a:r>
              <a:rPr lang="en-US" sz="3200" dirty="0">
                <a:cs typeface="Calibri" panose="020F0502020204030204" pitchFamily="34" charset="0"/>
              </a:rPr>
              <a:t> was established only in a partial, incomplete manner on Pentecost and did not reach its full maturation until the destruction of Jerusalem in AD 70.</a:t>
            </a:r>
          </a:p>
          <a:p>
            <a:pPr eaLnBrk="1" hangingPunct="1"/>
            <a:r>
              <a:rPr lang="en-US" sz="3200" dirty="0">
                <a:cs typeface="Calibri" panose="020F0502020204030204" pitchFamily="34" charset="0"/>
              </a:rPr>
              <a:t>The </a:t>
            </a:r>
            <a:r>
              <a:rPr lang="en-US" sz="3200" b="1" dirty="0">
                <a:cs typeface="Calibri" panose="020F0502020204030204" pitchFamily="34" charset="0"/>
              </a:rPr>
              <a:t>New Covenant</a:t>
            </a:r>
            <a:r>
              <a:rPr lang="en-US" sz="3200" dirty="0">
                <a:cs typeface="Calibri" panose="020F0502020204030204" pitchFamily="34" charset="0"/>
              </a:rPr>
              <a:t> could not be fully established until the Old Covenant was destroyed and therefore they both existed in tandem; both systems pleasing to God for 40 years (A.D. 30-70)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557968-A756-E1DF-7264-D26B81F38CF0}"/>
              </a:ext>
            </a:extLst>
          </p:cNvPr>
          <p:cNvSpPr txBox="1"/>
          <p:nvPr/>
        </p:nvSpPr>
        <p:spPr>
          <a:xfrm>
            <a:off x="0" y="652417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7876817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917</Words>
  <Application>Microsoft Office PowerPoint</Application>
  <PresentationFormat>Widescreen</PresentationFormat>
  <Paragraphs>76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 Black</vt:lpstr>
      <vt:lpstr>Calibri</vt:lpstr>
      <vt:lpstr>Wingdings</vt:lpstr>
      <vt:lpstr>Studio</vt:lpstr>
      <vt:lpstr>Realized Eschatology (A.D. 70 Doctrine)</vt:lpstr>
      <vt:lpstr>Has far-reaching consequences upon the faith of Christians!</vt:lpstr>
      <vt:lpstr>What Is Realized Eschatology?</vt:lpstr>
      <vt:lpstr>Did Jesus Come in the First Century After His Ascension?</vt:lpstr>
      <vt:lpstr>A.D. 70 doctrine teaches:</vt:lpstr>
      <vt:lpstr>Passages Refuting A.D. 70 Doctrine “coming of the Lord” or “day of the Lord”</vt:lpstr>
      <vt:lpstr>Passages Refuting A.D. 70 Doctrine “coming of the Lord” or “day of the Lord”</vt:lpstr>
      <vt:lpstr>Problems Concerning Worship</vt:lpstr>
      <vt:lpstr>Other Perversions of the A.D. 70 Doctrine</vt:lpstr>
      <vt:lpstr>Comforting Christians Concerning Christ’s Coming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10</cp:revision>
  <dcterms:created xsi:type="dcterms:W3CDTF">2022-07-12T17:58:56Z</dcterms:created>
  <dcterms:modified xsi:type="dcterms:W3CDTF">2023-02-05T21:19:26Z</dcterms:modified>
</cp:coreProperties>
</file>