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00"/>
    <a:srgbClr val="0099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Segoe UI" panose="020B0502040204020203" pitchFamily="34" charset="0"/>
              </a:defRPr>
            </a:lvl1pPr>
            <a:lvl2pPr>
              <a:defRPr sz="2400">
                <a:latin typeface="Segoe UI" panose="020B0502040204020203" pitchFamily="34" charset="0"/>
              </a:defRPr>
            </a:lvl2pPr>
            <a:lvl3pPr>
              <a:defRPr sz="2000">
                <a:latin typeface="Segoe UI" panose="020B0502040204020203" pitchFamily="34" charset="0"/>
              </a:defRPr>
            </a:lvl3pPr>
            <a:lvl4pPr>
              <a:defRPr sz="1800">
                <a:latin typeface="Segoe UI" panose="020B0502040204020203" pitchFamily="34" charset="0"/>
              </a:defRPr>
            </a:lvl4pPr>
            <a:lvl5pPr>
              <a:defRPr sz="1800">
                <a:latin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Segoe UI" panose="020B0502040204020203" pitchFamily="34" charset="0"/>
              </a:defRPr>
            </a:lvl1pPr>
            <a:lvl2pPr>
              <a:defRPr sz="2400">
                <a:latin typeface="Segoe UI" panose="020B0502040204020203" pitchFamily="34" charset="0"/>
              </a:defRPr>
            </a:lvl2pPr>
            <a:lvl3pPr>
              <a:defRPr sz="2000">
                <a:latin typeface="Segoe UI" panose="020B0502040204020203" pitchFamily="34" charset="0"/>
              </a:defRPr>
            </a:lvl3pPr>
            <a:lvl4pPr>
              <a:defRPr sz="1800">
                <a:latin typeface="Segoe UI" panose="020B0502040204020203" pitchFamily="34" charset="0"/>
              </a:defRPr>
            </a:lvl4pPr>
            <a:lvl5pPr>
              <a:defRPr sz="1800">
                <a:latin typeface="Segoe UI" panose="020B0502040204020203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</a:defRPr>
            </a:lvl1pPr>
            <a:lvl2pPr>
              <a:defRPr sz="2000">
                <a:latin typeface="Segoe UI" panose="020B0502040204020203" pitchFamily="34" charset="0"/>
              </a:defRPr>
            </a:lvl2pPr>
            <a:lvl3pPr>
              <a:defRPr sz="1800">
                <a:latin typeface="Segoe UI" panose="020B0502040204020203" pitchFamily="34" charset="0"/>
              </a:defRPr>
            </a:lvl3pPr>
            <a:lvl4pPr>
              <a:defRPr sz="1600">
                <a:latin typeface="Segoe UI" panose="020B0502040204020203" pitchFamily="34" charset="0"/>
              </a:defRPr>
            </a:lvl4pPr>
            <a:lvl5pPr>
              <a:defRPr sz="1600">
                <a:latin typeface="Segoe UI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Segoe UI" panose="020B0502040204020203" pitchFamily="34" charset="0"/>
              </a:defRPr>
            </a:lvl1pPr>
            <a:lvl2pPr>
              <a:defRPr sz="2000">
                <a:latin typeface="Segoe UI" panose="020B0502040204020203" pitchFamily="34" charset="0"/>
              </a:defRPr>
            </a:lvl2pPr>
            <a:lvl3pPr>
              <a:defRPr sz="1800">
                <a:latin typeface="Segoe UI" panose="020B0502040204020203" pitchFamily="34" charset="0"/>
              </a:defRPr>
            </a:lvl3pPr>
            <a:lvl4pPr>
              <a:defRPr sz="1600">
                <a:latin typeface="Segoe UI" panose="020B0502040204020203" pitchFamily="34" charset="0"/>
              </a:defRPr>
            </a:lvl4pPr>
            <a:lvl5pPr>
              <a:defRPr sz="1600">
                <a:latin typeface="Segoe UI" panose="020B0502040204020203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Segoe UI" panose="020B0502040204020203" pitchFamily="34" charset="0"/>
              </a:defRPr>
            </a:lvl1pPr>
            <a:lvl2pPr>
              <a:defRPr sz="2800">
                <a:latin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Segoe UI" panose="020B05020402040202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Segoe UI" panose="020B0502040204020203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Segoe UI" panose="020B0502040204020203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44A2BC21-FF15-455C-9F12-F3AF54138C7F}" type="datetimeFigureOut">
              <a:rPr lang="en-US" smtClean="0"/>
              <a:pPr/>
              <a:t>2/5/2017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</a:defRPr>
            </a:lvl1pPr>
          </a:lstStyle>
          <a:p>
            <a:fld id="{9DFBE521-ECCE-417C-9A4A-08A531E4C6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Segoe UI" panose="020B05020402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4800" y="0"/>
            <a:ext cx="8534400" cy="670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20775"/>
            <a:ext cx="8458200" cy="1470025"/>
          </a:xfrm>
          <a:solidFill>
            <a:srgbClr val="009900"/>
          </a:solidFill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All Things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743200"/>
            <a:ext cx="8001000" cy="16764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Prove –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dirty="0" err="1">
                <a:solidFill>
                  <a:schemeClr val="tx1"/>
                </a:solidFill>
              </a:rPr>
              <a:t>Dokimazo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“to try, to test, to prove, approve, after tested and tried, to show to be acceptable”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1137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egoe UI" panose="020B0502040204020203" pitchFamily="34" charset="0"/>
                <a:cs typeface="Segoe UI" panose="020B0502040204020203" pitchFamily="34" charset="0"/>
              </a:rPr>
              <a:t>“Test all things; hold fast what is good”</a:t>
            </a:r>
          </a:p>
          <a:p>
            <a:pPr algn="ctr"/>
            <a:r>
              <a:rPr lang="en-US" sz="2800" dirty="0">
                <a:latin typeface="Segoe UI" panose="020B0502040204020203" pitchFamily="34" charset="0"/>
                <a:ea typeface="Roboto Medium" panose="02000000000000000000" pitchFamily="2" charset="0"/>
                <a:cs typeface="Segoe UI" panose="020B0502040204020203" pitchFamily="34" charset="0"/>
              </a:rPr>
              <a:t>1 Thessalonians 5:21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" y="4572000"/>
            <a:ext cx="7924800" cy="0"/>
          </a:xfrm>
          <a:prstGeom prst="line">
            <a:avLst/>
          </a:prstGeom>
          <a:ln w="762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81000" y="4648200"/>
            <a:ext cx="8305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Other uses of the word:</a:t>
            </a:r>
          </a:p>
          <a:p>
            <a:pPr algn="ctr"/>
            <a:r>
              <a:rPr lang="en-US" sz="28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John 4:1</a:t>
            </a:r>
          </a:p>
          <a:p>
            <a:pPr algn="ctr"/>
            <a:r>
              <a:rPr lang="en-US" sz="28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Thessalonians 2:4</a:t>
            </a:r>
          </a:p>
          <a:p>
            <a:pPr algn="ctr"/>
            <a:r>
              <a:rPr lang="en-US" sz="28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Philippians 1:9-10</a:t>
            </a:r>
          </a:p>
        </p:txBody>
      </p:sp>
      <p:pic>
        <p:nvPicPr>
          <p:cNvPr id="11" name="Picture 10" descr="Bible-spoi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800600"/>
            <a:ext cx="1752600" cy="1638965"/>
          </a:xfrm>
          <a:prstGeom prst="rect">
            <a:avLst/>
          </a:prstGeom>
        </p:spPr>
      </p:pic>
      <p:pic>
        <p:nvPicPr>
          <p:cNvPr id="12" name="Picture 11" descr="Bible-spoil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34200" y="4800600"/>
            <a:ext cx="1752600" cy="16389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66264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 	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Ourselves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82000" cy="47244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009900"/>
                </a:solidFill>
              </a:rPr>
              <a:t>Examine ourselves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2 Corinthians 13:5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Corinthians 14:37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009900"/>
                </a:solidFill>
              </a:rPr>
              <a:t>Compare our life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Corinthians 11:28-29</a:t>
            </a:r>
          </a:p>
          <a:p>
            <a:pPr>
              <a:lnSpc>
                <a:spcPct val="110000"/>
              </a:lnSpc>
            </a:pPr>
            <a:r>
              <a:rPr lang="en-US" b="1" dirty="0">
                <a:solidFill>
                  <a:srgbClr val="009900"/>
                </a:solidFill>
              </a:rPr>
              <a:t>Don’t serve our own purpose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Corinthians 11:19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Luke 17:1</a:t>
            </a:r>
          </a:p>
          <a:p>
            <a:pPr lvl="1">
              <a:lnSpc>
                <a:spcPct val="110000"/>
              </a:lnSpc>
            </a:pPr>
            <a:r>
              <a:rPr lang="en-US" sz="3000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2 Corinthians 10:18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371600"/>
            <a:ext cx="9144000" cy="181035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pic>
        <p:nvPicPr>
          <p:cNvPr id="9" name="Picture 8" descr="Reading-His-Bible-paranormal-state-1034107_500_38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1600201"/>
            <a:ext cx="2057400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6264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	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1600200"/>
          </a:xfrm>
        </p:spPr>
        <p:txBody>
          <a:bodyPr>
            <a:no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the Sincerity</a:t>
            </a:r>
            <a:b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Our Love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382000" cy="41148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9900"/>
                </a:solidFill>
              </a:rPr>
              <a:t>Prove our love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2 Corinthians 8:8, 24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Corinthians 13:4-8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John 3:18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John 14:23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2 Timothy 2:15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James 1:12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pic>
        <p:nvPicPr>
          <p:cNvPr id="9" name="Picture 8" descr="bible%20stud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2664023"/>
            <a:ext cx="4038600" cy="34319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ctangle 9"/>
          <p:cNvSpPr/>
          <p:nvPr/>
        </p:nvSpPr>
        <p:spPr>
          <a:xfrm>
            <a:off x="0" y="2104965"/>
            <a:ext cx="9144000" cy="181035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6264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	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1600200"/>
          </a:xfrm>
        </p:spPr>
        <p:txBody>
          <a:bodyPr>
            <a:no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the Good</a:t>
            </a:r>
            <a:b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Perfect Will of God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82000" cy="41148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9900"/>
                </a:solidFill>
              </a:rPr>
              <a:t>Prove God’s will by living it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Romans 12:2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Ephesians 5:8-10</a:t>
            </a:r>
          </a:p>
          <a:p>
            <a:pPr lvl="1"/>
            <a:endParaRPr lang="en-US" sz="30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pic>
        <p:nvPicPr>
          <p:cNvPr id="11" name="Picture 10" descr="girl-reading-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0" y="2943164"/>
            <a:ext cx="4739964" cy="3229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6264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 	                             www.thetfordcountry.com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2104965"/>
            <a:ext cx="9144000" cy="181035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Our Own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7244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9900"/>
                </a:solidFill>
                <a:ea typeface="Roboto" panose="02000000000000000000" pitchFamily="2" charset="0"/>
              </a:rPr>
              <a:t>Cause for rejoicing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Galatians 6:4</a:t>
            </a:r>
          </a:p>
          <a:p>
            <a:r>
              <a:rPr lang="en-US" sz="3000" b="1" dirty="0">
                <a:solidFill>
                  <a:srgbClr val="009900"/>
                </a:solidFill>
                <a:ea typeface="Roboto" panose="02000000000000000000" pitchFamily="2" charset="0"/>
              </a:rPr>
              <a:t>Measure by Christ’s</a:t>
            </a:r>
            <a:br>
              <a:rPr lang="en-US" sz="3000" b="1" dirty="0">
                <a:solidFill>
                  <a:srgbClr val="009900"/>
                </a:solidFill>
                <a:ea typeface="Roboto" panose="02000000000000000000" pitchFamily="2" charset="0"/>
              </a:rPr>
            </a:br>
            <a:r>
              <a:rPr lang="en-US" sz="3000" b="1" dirty="0">
                <a:solidFill>
                  <a:srgbClr val="009900"/>
                </a:solidFill>
                <a:ea typeface="Roboto" panose="02000000000000000000" pitchFamily="2" charset="0"/>
              </a:rPr>
              <a:t>words and examples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2 Corinthians 10:12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pic>
        <p:nvPicPr>
          <p:cNvPr id="9" name="Picture 8" descr="ministry_bann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343399"/>
            <a:ext cx="8229600" cy="18574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Picture 10" descr="SuperStock_1555R-30458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14254" y="1752600"/>
            <a:ext cx="3777296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0" y="66264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	                             www.thetfordcountry.com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1371600"/>
            <a:ext cx="9144000" cy="181035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382000" cy="1600200"/>
          </a:xfrm>
        </p:spPr>
        <p:txBody>
          <a:bodyPr>
            <a:noAutofit/>
          </a:bodyPr>
          <a:lstStyle/>
          <a:p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Must Be Proved</a:t>
            </a:r>
            <a:b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>
                <a:ln>
                  <a:solidFill>
                    <a:schemeClr val="tx1"/>
                  </a:solidFill>
                </a:ln>
                <a:solidFill>
                  <a:srgbClr val="00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Acceptable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2362200"/>
            <a:ext cx="4800600" cy="39624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009900"/>
                </a:solidFill>
              </a:rPr>
              <a:t>To God and men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Romans 14:16-18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Hebrews 3:9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1 Corinthians 10:11</a:t>
            </a:r>
          </a:p>
          <a:p>
            <a:r>
              <a:rPr lang="en-US" sz="3000" b="1" dirty="0">
                <a:solidFill>
                  <a:srgbClr val="009900"/>
                </a:solidFill>
              </a:rPr>
              <a:t>Paul wrote to “prove”</a:t>
            </a:r>
            <a:br>
              <a:rPr lang="en-US" sz="3000" b="1" dirty="0">
                <a:solidFill>
                  <a:srgbClr val="009900"/>
                </a:solidFill>
              </a:rPr>
            </a:br>
            <a:r>
              <a:rPr lang="en-US" sz="3000" b="1" dirty="0">
                <a:solidFill>
                  <a:srgbClr val="009900"/>
                </a:solidFill>
              </a:rPr>
              <a:t>the Corinthians</a:t>
            </a:r>
          </a:p>
          <a:p>
            <a:pPr lvl="1"/>
            <a:r>
              <a:rPr lang="en-US" dirty="0">
                <a:latin typeface="Segoe UI Semibold" panose="020B0702040204020203" pitchFamily="34" charset="0"/>
                <a:ea typeface="Roboto Medium" panose="02000000000000000000" pitchFamily="2" charset="0"/>
                <a:cs typeface="Segoe UI Semibold" panose="020B0702040204020203" pitchFamily="34" charset="0"/>
              </a:rPr>
              <a:t>2 Corinthians 2:9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81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pic>
        <p:nvPicPr>
          <p:cNvPr id="9" name="Picture 8" descr="Family Bi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590800"/>
            <a:ext cx="3505200" cy="3657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0" y="66264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  	                             www.thetfordcountry.com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2181165"/>
            <a:ext cx="9144000" cy="181035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8F8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04800" y="0"/>
            <a:ext cx="8610600" cy="670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196975"/>
            <a:ext cx="8458200" cy="1470025"/>
          </a:xfrm>
          <a:solidFill>
            <a:srgbClr val="009900"/>
          </a:solidFill>
        </p:spPr>
        <p:txBody>
          <a:bodyPr>
            <a:normAutofit/>
          </a:bodyPr>
          <a:lstStyle/>
          <a:p>
            <a:r>
              <a:rPr lang="en-US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971800"/>
            <a:ext cx="8382000" cy="188488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2600" dirty="0">
                <a:solidFill>
                  <a:schemeClr val="tx1"/>
                </a:solidFill>
              </a:rPr>
              <a:t>“Blessed is the man who endures temptation; for when he has been approved, he will receive the crown of life which the Lord has promised to those who love Him.”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b="1" dirty="0">
                <a:solidFill>
                  <a:schemeClr val="tx1"/>
                </a:solidFill>
              </a:rPr>
              <a:t>James 1:12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763000" y="0"/>
            <a:ext cx="381000" cy="6858000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5782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Segoe UI" panose="020B0502040204020203" pitchFamily="34" charset="0"/>
              </a:rPr>
              <a:t>How will WE stand the test</a:t>
            </a:r>
            <a:br>
              <a:rPr lang="en-US" sz="3200" b="1" dirty="0">
                <a:latin typeface="Segoe UI" panose="020B0502040204020203" pitchFamily="34" charset="0"/>
              </a:rPr>
            </a:br>
            <a:r>
              <a:rPr lang="en-US" sz="3200" b="1" dirty="0">
                <a:latin typeface="Segoe UI" panose="020B0502040204020203" pitchFamily="34" charset="0"/>
              </a:rPr>
              <a:t>when we are tried?</a:t>
            </a:r>
            <a:endParaRPr lang="en-US" sz="2800" dirty="0">
              <a:latin typeface="Segoe UI" panose="020B0502040204020203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" y="5105400"/>
            <a:ext cx="7924800" cy="0"/>
          </a:xfrm>
          <a:prstGeom prst="line">
            <a:avLst/>
          </a:prstGeom>
          <a:ln w="7620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81000" y="5334000"/>
            <a:ext cx="838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rgbClr val="007000"/>
                </a:solidFill>
                <a:latin typeface="Segoe UI" panose="020B0502040204020203" pitchFamily="34" charset="0"/>
              </a:rPr>
              <a:t>Are we really showing ourselves to be</a:t>
            </a:r>
            <a:br>
              <a:rPr lang="en-US" sz="3000" b="1" dirty="0">
                <a:solidFill>
                  <a:srgbClr val="007000"/>
                </a:solidFill>
                <a:latin typeface="Segoe UI" panose="020B0502040204020203" pitchFamily="34" charset="0"/>
              </a:rPr>
            </a:br>
            <a:r>
              <a:rPr lang="en-US" sz="3000" b="1" dirty="0">
                <a:solidFill>
                  <a:srgbClr val="007000"/>
                </a:solidFill>
                <a:highlight>
                  <a:srgbClr val="FFFF00"/>
                </a:highlight>
                <a:latin typeface="Segoe UI" panose="020B0502040204020203" pitchFamily="34" charset="0"/>
              </a:rPr>
              <a:t>proving</a:t>
            </a:r>
            <a:r>
              <a:rPr lang="en-US" sz="3000" b="1" dirty="0">
                <a:solidFill>
                  <a:srgbClr val="007000"/>
                </a:solidFill>
                <a:latin typeface="Segoe UI" panose="020B0502040204020203" pitchFamily="34" charset="0"/>
              </a:rPr>
              <a:t> our Christianity by our every action?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626423"/>
            <a:ext cx="9144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Segoe UI" panose="020B0502040204020203" pitchFamily="34" charset="0"/>
              </a:rPr>
              <a:t>Richard Thetford				        	                             www.thetfordcountry.com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</TotalTime>
  <Words>194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Roboto</vt:lpstr>
      <vt:lpstr>Roboto Medium</vt:lpstr>
      <vt:lpstr>Segoe UI</vt:lpstr>
      <vt:lpstr>Segoe UI Semibold</vt:lpstr>
      <vt:lpstr>Office Theme</vt:lpstr>
      <vt:lpstr>Prove All Things</vt:lpstr>
      <vt:lpstr>Prove Ourselves</vt:lpstr>
      <vt:lpstr>Prove the Sincerity of Our Love</vt:lpstr>
      <vt:lpstr>Prove the Good and Perfect Will of God</vt:lpstr>
      <vt:lpstr>Prove Our Own Work</vt:lpstr>
      <vt:lpstr>Must Be Proved to Be Acceptable</vt:lpstr>
      <vt:lpstr>Conclusion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Richard Thetford</dc:creator>
  <cp:lastModifiedBy>Richard Thetford</cp:lastModifiedBy>
  <cp:revision>27</cp:revision>
  <dcterms:created xsi:type="dcterms:W3CDTF">2009-11-26T16:16:05Z</dcterms:created>
  <dcterms:modified xsi:type="dcterms:W3CDTF">2017-02-05T23:36:47Z</dcterms:modified>
</cp:coreProperties>
</file>