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7777"/>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smtClean="0"/>
            </a:lvl1pPr>
          </a:lstStyle>
          <a:p>
            <a:pPr>
              <a:defRPr/>
            </a:pPr>
            <a:endParaRPr lang="en-US"/>
          </a:p>
        </p:txBody>
      </p:sp>
      <p:sp>
        <p:nvSpPr>
          <p:cNvPr id="9" name="Rectangle 5"/>
          <p:cNvSpPr>
            <a:spLocks noGrp="1" noChangeArrowheads="1"/>
          </p:cNvSpPr>
          <p:nvPr>
            <p:ph type="ftr" sz="quarter" idx="11"/>
          </p:nvPr>
        </p:nvSpPr>
        <p:spPr/>
        <p:txBody>
          <a:bodyPr/>
          <a:lstStyle>
            <a:lvl1pPr>
              <a:defRPr smtClean="0"/>
            </a:lvl1pPr>
          </a:lstStyle>
          <a:p>
            <a:pPr>
              <a:defRPr/>
            </a:pPr>
            <a:endParaRPr lang="en-US"/>
          </a:p>
        </p:txBody>
      </p:sp>
      <p:sp>
        <p:nvSpPr>
          <p:cNvPr id="10" name="Rectangle 6"/>
          <p:cNvSpPr>
            <a:spLocks noGrp="1" noChangeArrowheads="1"/>
          </p:cNvSpPr>
          <p:nvPr>
            <p:ph type="sldNum" sz="quarter" idx="12"/>
          </p:nvPr>
        </p:nvSpPr>
        <p:spPr/>
        <p:txBody>
          <a:bodyPr/>
          <a:lstStyle>
            <a:lvl1pPr>
              <a:defRPr/>
            </a:lvl1pPr>
          </a:lstStyle>
          <a:p>
            <a:fld id="{CC810074-690C-48D8-9873-731A59A23DD4}" type="slidenum">
              <a:rPr lang="en-US" altLang="en-US"/>
              <a:pPr/>
              <a:t>‹#›</a:t>
            </a:fld>
            <a:endParaRPr lang="en-US" altLang="en-US"/>
          </a:p>
        </p:txBody>
      </p:sp>
    </p:spTree>
    <p:extLst>
      <p:ext uri="{BB962C8B-B14F-4D97-AF65-F5344CB8AC3E}">
        <p14:creationId xmlns:p14="http://schemas.microsoft.com/office/powerpoint/2010/main" val="5109796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2EC30D2-34C5-4766-B629-0EA854665E9B}" type="slidenum">
              <a:rPr lang="en-US" altLang="en-US"/>
              <a:pPr/>
              <a:t>‹#›</a:t>
            </a:fld>
            <a:endParaRPr lang="en-US" altLang="en-US"/>
          </a:p>
        </p:txBody>
      </p:sp>
    </p:spTree>
    <p:extLst>
      <p:ext uri="{BB962C8B-B14F-4D97-AF65-F5344CB8AC3E}">
        <p14:creationId xmlns:p14="http://schemas.microsoft.com/office/powerpoint/2010/main" val="11108080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7F1BCDB-276F-4F86-84FD-E0E32443F744}" type="slidenum">
              <a:rPr lang="en-US" altLang="en-US"/>
              <a:pPr/>
              <a:t>‹#›</a:t>
            </a:fld>
            <a:endParaRPr lang="en-US" altLang="en-US"/>
          </a:p>
        </p:txBody>
      </p:sp>
    </p:spTree>
    <p:extLst>
      <p:ext uri="{BB962C8B-B14F-4D97-AF65-F5344CB8AC3E}">
        <p14:creationId xmlns:p14="http://schemas.microsoft.com/office/powerpoint/2010/main" val="9789016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7A236E5-322C-4F3F-9007-BF397F0E0109}" type="slidenum">
              <a:rPr lang="en-US" altLang="en-US"/>
              <a:pPr/>
              <a:t>‹#›</a:t>
            </a:fld>
            <a:endParaRPr lang="en-US" altLang="en-US"/>
          </a:p>
        </p:txBody>
      </p:sp>
    </p:spTree>
    <p:extLst>
      <p:ext uri="{BB962C8B-B14F-4D97-AF65-F5344CB8AC3E}">
        <p14:creationId xmlns:p14="http://schemas.microsoft.com/office/powerpoint/2010/main" val="24136163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B1FCB99-AC96-4734-A08A-09C6FC6E96A1}" type="slidenum">
              <a:rPr lang="en-US" altLang="en-US"/>
              <a:pPr/>
              <a:t>‹#›</a:t>
            </a:fld>
            <a:endParaRPr lang="en-US" altLang="en-US"/>
          </a:p>
        </p:txBody>
      </p:sp>
    </p:spTree>
    <p:extLst>
      <p:ext uri="{BB962C8B-B14F-4D97-AF65-F5344CB8AC3E}">
        <p14:creationId xmlns:p14="http://schemas.microsoft.com/office/powerpoint/2010/main" val="1116210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3D5A926-F2D2-4AC2-8F71-1D58684BE16E}" type="slidenum">
              <a:rPr lang="en-US" altLang="en-US"/>
              <a:pPr/>
              <a:t>‹#›</a:t>
            </a:fld>
            <a:endParaRPr lang="en-US" altLang="en-US"/>
          </a:p>
        </p:txBody>
      </p:sp>
    </p:spTree>
    <p:extLst>
      <p:ext uri="{BB962C8B-B14F-4D97-AF65-F5344CB8AC3E}">
        <p14:creationId xmlns:p14="http://schemas.microsoft.com/office/powerpoint/2010/main" val="29278893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075922D6-E602-4953-AD8A-F08EDB778107}" type="slidenum">
              <a:rPr lang="en-US" altLang="en-US"/>
              <a:pPr/>
              <a:t>‹#›</a:t>
            </a:fld>
            <a:endParaRPr lang="en-US" altLang="en-US"/>
          </a:p>
        </p:txBody>
      </p:sp>
    </p:spTree>
    <p:extLst>
      <p:ext uri="{BB962C8B-B14F-4D97-AF65-F5344CB8AC3E}">
        <p14:creationId xmlns:p14="http://schemas.microsoft.com/office/powerpoint/2010/main" val="13198890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A087C889-A934-4A74-8E4A-57C503A77FC1}" type="slidenum">
              <a:rPr lang="en-US" altLang="en-US"/>
              <a:pPr/>
              <a:t>‹#›</a:t>
            </a:fld>
            <a:endParaRPr lang="en-US" altLang="en-US"/>
          </a:p>
        </p:txBody>
      </p:sp>
    </p:spTree>
    <p:extLst>
      <p:ext uri="{BB962C8B-B14F-4D97-AF65-F5344CB8AC3E}">
        <p14:creationId xmlns:p14="http://schemas.microsoft.com/office/powerpoint/2010/main" val="27542632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554C98BD-0482-4FE9-AB7B-7E96D2EC9ABB}" type="slidenum">
              <a:rPr lang="en-US" altLang="en-US"/>
              <a:pPr/>
              <a:t>‹#›</a:t>
            </a:fld>
            <a:endParaRPr lang="en-US" altLang="en-US"/>
          </a:p>
        </p:txBody>
      </p:sp>
    </p:spTree>
    <p:extLst>
      <p:ext uri="{BB962C8B-B14F-4D97-AF65-F5344CB8AC3E}">
        <p14:creationId xmlns:p14="http://schemas.microsoft.com/office/powerpoint/2010/main" val="633756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9DD7878-53AE-4DA3-9401-C2169CA06D3E}" type="slidenum">
              <a:rPr lang="en-US" altLang="en-US"/>
              <a:pPr/>
              <a:t>‹#›</a:t>
            </a:fld>
            <a:endParaRPr lang="en-US" altLang="en-US"/>
          </a:p>
        </p:txBody>
      </p:sp>
    </p:spTree>
    <p:extLst>
      <p:ext uri="{BB962C8B-B14F-4D97-AF65-F5344CB8AC3E}">
        <p14:creationId xmlns:p14="http://schemas.microsoft.com/office/powerpoint/2010/main" val="5920317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624CB48-E7C2-4E3F-B889-AB02D702A90E}" type="slidenum">
              <a:rPr lang="en-US" altLang="en-US"/>
              <a:pPr/>
              <a:t>‹#›</a:t>
            </a:fld>
            <a:endParaRPr lang="en-US" altLang="en-US"/>
          </a:p>
        </p:txBody>
      </p:sp>
    </p:spTree>
    <p:extLst>
      <p:ext uri="{BB962C8B-B14F-4D97-AF65-F5344CB8AC3E}">
        <p14:creationId xmlns:p14="http://schemas.microsoft.com/office/powerpoint/2010/main" val="8635680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vl1pPr>
          </a:lstStyle>
          <a:p>
            <a:pPr>
              <a:defRPr/>
            </a:pPr>
            <a:endParaRPr lang="en-US"/>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vl1pPr>
          </a:lstStyle>
          <a:p>
            <a:pPr>
              <a:defRPr/>
            </a:pPr>
            <a:endParaRPr lang="en-US"/>
          </a:p>
        </p:txBody>
      </p:sp>
      <p:sp>
        <p:nvSpPr>
          <p:cNvPr id="4102"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492B5E99-37C9-4D1A-9558-C83A5C07DE1C}" type="slidenum">
              <a:rPr lang="en-US" altLang="en-US"/>
              <a:pPr/>
              <a:t>‹#›</a:t>
            </a:fld>
            <a:endParaRPr lang="en-US" altLang="en-US"/>
          </a:p>
        </p:txBody>
      </p:sp>
      <p:sp>
        <p:nvSpPr>
          <p:cNvPr id="4103"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4104"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a:defRPr/>
            </a:pPr>
            <a:endParaRPr lang="en-US"/>
          </a:p>
        </p:txBody>
      </p:sp>
      <p:sp>
        <p:nvSpPr>
          <p:cNvPr id="4105"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4106"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84"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Lst>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0" y="762000"/>
            <a:ext cx="5715000" cy="1752600"/>
          </a:xfrm>
          <a:effectLst>
            <a:outerShdw dist="35921" dir="2700000" algn="ctr" rotWithShape="0">
              <a:schemeClr val="tx1"/>
            </a:outerShdw>
          </a:effectLst>
        </p:spPr>
        <p:txBody>
          <a:bodyPr/>
          <a:lstStyle/>
          <a:p>
            <a:pPr eaLnBrk="1" hangingPunct="1">
              <a:defRPr/>
            </a:pPr>
            <a:r>
              <a:rPr lang="en-US" sz="5400" b="1" dirty="0">
                <a:latin typeface="Calibri" panose="020F0502020204030204" pitchFamily="34" charset="0"/>
              </a:rPr>
              <a:t>Pressing Toward</a:t>
            </a:r>
            <a:br>
              <a:rPr lang="en-US" sz="5400" b="1" dirty="0">
                <a:latin typeface="Calibri" panose="020F0502020204030204" pitchFamily="34" charset="0"/>
              </a:rPr>
            </a:br>
            <a:r>
              <a:rPr lang="en-US" sz="5400" b="1" dirty="0">
                <a:latin typeface="Calibri" panose="020F0502020204030204" pitchFamily="34" charset="0"/>
              </a:rPr>
              <a:t>the Goal</a:t>
            </a:r>
          </a:p>
        </p:txBody>
      </p:sp>
      <p:sp>
        <p:nvSpPr>
          <p:cNvPr id="2051" name="Rectangle 3"/>
          <p:cNvSpPr>
            <a:spLocks noGrp="1" noChangeArrowheads="1"/>
          </p:cNvSpPr>
          <p:nvPr>
            <p:ph type="subTitle" idx="1"/>
          </p:nvPr>
        </p:nvSpPr>
        <p:spPr>
          <a:xfrm>
            <a:off x="381000" y="3657600"/>
            <a:ext cx="8382000" cy="2895600"/>
          </a:xfrm>
        </p:spPr>
        <p:txBody>
          <a:bodyPr/>
          <a:lstStyle/>
          <a:p>
            <a:pPr eaLnBrk="1" hangingPunct="1">
              <a:lnSpc>
                <a:spcPct val="90000"/>
              </a:lnSpc>
              <a:defRPr/>
            </a:pPr>
            <a:r>
              <a:rPr lang="en-US" sz="2600" dirty="0">
                <a:latin typeface="Calibri" panose="020F0502020204030204" pitchFamily="34" charset="0"/>
              </a:rPr>
              <a:t>“Not that I have already attained, or am already perfected; but I press on, that I may lay hold of that for which Christ Jesus has also laid hold of me. Brethren, I do not count myself to have apprehended; but one thing I do, forgetting those things which are behind and reaching forward to those things which are ahead, </a:t>
            </a:r>
            <a:r>
              <a:rPr lang="en-US" sz="2600" b="1" dirty="0">
                <a:solidFill>
                  <a:schemeClr val="bg2"/>
                </a:solidFill>
                <a:effectLst>
                  <a:outerShdw blurRad="38100" dist="38100" dir="2700000" algn="tl">
                    <a:srgbClr val="000000">
                      <a:alpha val="43137"/>
                    </a:srgbClr>
                  </a:outerShdw>
                </a:effectLst>
                <a:latin typeface="Calibri" panose="020F0502020204030204" pitchFamily="34" charset="0"/>
              </a:rPr>
              <a:t>I press toward the goal</a:t>
            </a:r>
            <a:r>
              <a:rPr lang="en-US" sz="2600" dirty="0">
                <a:effectLst>
                  <a:outerShdw blurRad="38100" dist="38100" dir="2700000" algn="tl">
                    <a:srgbClr val="000000">
                      <a:alpha val="43137"/>
                    </a:srgbClr>
                  </a:outerShdw>
                </a:effectLst>
                <a:latin typeface="Calibri" panose="020F0502020204030204" pitchFamily="34" charset="0"/>
              </a:rPr>
              <a:t> </a:t>
            </a:r>
            <a:r>
              <a:rPr lang="en-US" sz="2600" dirty="0">
                <a:latin typeface="Calibri" panose="020F0502020204030204" pitchFamily="34" charset="0"/>
              </a:rPr>
              <a:t>for the prize of the upward call of God in Christ Jesus.”</a:t>
            </a:r>
            <a:br>
              <a:rPr lang="en-US" sz="2600" dirty="0">
                <a:latin typeface="Calibri" panose="020F0502020204030204" pitchFamily="34" charset="0"/>
              </a:rPr>
            </a:br>
            <a:r>
              <a:rPr lang="en-US" sz="2400" b="1" dirty="0">
                <a:latin typeface="Calibri" panose="020F0502020204030204" pitchFamily="34" charset="0"/>
              </a:rPr>
              <a:t>Philippians 3:12-14</a:t>
            </a:r>
          </a:p>
        </p:txBody>
      </p:sp>
      <p:sp>
        <p:nvSpPr>
          <p:cNvPr id="3076" name="Rectangle 4"/>
          <p:cNvSpPr>
            <a:spLocks noChangeArrowheads="1"/>
          </p:cNvSpPr>
          <p:nvPr/>
        </p:nvSpPr>
        <p:spPr bwMode="auto">
          <a:xfrm>
            <a:off x="0" y="0"/>
            <a:ext cx="304800" cy="6858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3077" name="Rectangle 5"/>
          <p:cNvSpPr>
            <a:spLocks noChangeArrowheads="1"/>
          </p:cNvSpPr>
          <p:nvPr/>
        </p:nvSpPr>
        <p:spPr bwMode="auto">
          <a:xfrm>
            <a:off x="8839200" y="0"/>
            <a:ext cx="304800" cy="6858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3078" name="Rectangle 6"/>
          <p:cNvSpPr>
            <a:spLocks noChangeArrowheads="1"/>
          </p:cNvSpPr>
          <p:nvPr/>
        </p:nvSpPr>
        <p:spPr bwMode="auto">
          <a:xfrm>
            <a:off x="0" y="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3079" name="Rectangle 7"/>
          <p:cNvSpPr>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pic>
        <p:nvPicPr>
          <p:cNvPr id="3080" name="Picture 8" descr="1365120182_3b9780f7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61950"/>
            <a:ext cx="2590800"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7" name="Text Box 9"/>
          <p:cNvSpPr txBox="1">
            <a:spLocks noChangeArrowheads="1"/>
          </p:cNvSpPr>
          <p:nvPr/>
        </p:nvSpPr>
        <p:spPr bwMode="auto">
          <a:xfrm>
            <a:off x="381000" y="3124200"/>
            <a:ext cx="8382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spcBef>
                <a:spcPct val="50000"/>
              </a:spcBef>
            </a:pPr>
            <a:r>
              <a:rPr lang="en-US" altLang="en-US" sz="2400" b="1" dirty="0">
                <a:latin typeface="Calibri" panose="020F0502020204030204" pitchFamily="34" charset="0"/>
              </a:rPr>
              <a:t>A marksman keeps his target in his sights; is not easily distracted</a:t>
            </a:r>
          </a:p>
        </p:txBody>
      </p:sp>
      <p:sp>
        <p:nvSpPr>
          <p:cNvPr id="2058" name="Rectangle 10"/>
          <p:cNvSpPr>
            <a:spLocks noChangeArrowheads="1"/>
          </p:cNvSpPr>
          <p:nvPr/>
        </p:nvSpPr>
        <p:spPr bwMode="auto">
          <a:xfrm>
            <a:off x="0" y="3581400"/>
            <a:ext cx="9144000" cy="762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057"/>
                                        </p:tgtEl>
                                        <p:attrNameLst>
                                          <p:attrName>style.visibility</p:attrName>
                                        </p:attrNameLst>
                                      </p:cBhvr>
                                      <p:to>
                                        <p:strVal val="visible"/>
                                      </p:to>
                                    </p:set>
                                    <p:anim calcmode="lin" valueType="num">
                                      <p:cBhvr>
                                        <p:cTn id="7" dur="500" fill="hold"/>
                                        <p:tgtEl>
                                          <p:spTgt spid="2057"/>
                                        </p:tgtEl>
                                        <p:attrNameLst>
                                          <p:attrName>ppt_w</p:attrName>
                                        </p:attrNameLst>
                                      </p:cBhvr>
                                      <p:tavLst>
                                        <p:tav tm="0">
                                          <p:val>
                                            <p:fltVal val="0"/>
                                          </p:val>
                                        </p:tav>
                                        <p:tav tm="100000">
                                          <p:val>
                                            <p:strVal val="#ppt_w"/>
                                          </p:val>
                                        </p:tav>
                                      </p:tavLst>
                                    </p:anim>
                                    <p:anim calcmode="lin" valueType="num">
                                      <p:cBhvr>
                                        <p:cTn id="8" dur="500" fill="hold"/>
                                        <p:tgtEl>
                                          <p:spTgt spid="2057"/>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2058"/>
                                        </p:tgtEl>
                                        <p:attrNameLst>
                                          <p:attrName>style.visibility</p:attrName>
                                        </p:attrNameLst>
                                      </p:cBhvr>
                                      <p:to>
                                        <p:strVal val="visible"/>
                                      </p:to>
                                    </p:set>
                                    <p:anim calcmode="lin" valueType="num">
                                      <p:cBhvr>
                                        <p:cTn id="12" dur="500" fill="hold"/>
                                        <p:tgtEl>
                                          <p:spTgt spid="2058"/>
                                        </p:tgtEl>
                                        <p:attrNameLst>
                                          <p:attrName>ppt_w</p:attrName>
                                        </p:attrNameLst>
                                      </p:cBhvr>
                                      <p:tavLst>
                                        <p:tav tm="0">
                                          <p:val>
                                            <p:fltVal val="0"/>
                                          </p:val>
                                        </p:tav>
                                        <p:tav tm="100000">
                                          <p:val>
                                            <p:strVal val="#ppt_w"/>
                                          </p:val>
                                        </p:tav>
                                      </p:tavLst>
                                    </p:anim>
                                    <p:anim calcmode="lin" valueType="num">
                                      <p:cBhvr>
                                        <p:cTn id="13" dur="500" fill="hold"/>
                                        <p:tgtEl>
                                          <p:spTgt spid="2058"/>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16" fill="hold" nodeType="clickEffect">
                                  <p:stCondLst>
                                    <p:cond delay="0"/>
                                  </p:stCondLst>
                                  <p:childTnLst>
                                    <p:set>
                                      <p:cBhvr>
                                        <p:cTn id="17" dur="1" fill="hold">
                                          <p:stCondLst>
                                            <p:cond delay="0"/>
                                          </p:stCondLst>
                                        </p:cTn>
                                        <p:tgtEl>
                                          <p:spTgt spid="2051">
                                            <p:txEl>
                                              <p:pRg st="0" end="0"/>
                                            </p:txEl>
                                          </p:spTgt>
                                        </p:tgtEl>
                                        <p:attrNameLst>
                                          <p:attrName>style.visibility</p:attrName>
                                        </p:attrNameLst>
                                      </p:cBhvr>
                                      <p:to>
                                        <p:strVal val="visible"/>
                                      </p:to>
                                    </p:set>
                                    <p:anim calcmode="lin" valueType="num">
                                      <p:cBhvr>
                                        <p:cTn id="18" dur="500" fill="hold"/>
                                        <p:tgtEl>
                                          <p:spTgt spid="2051">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205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7" grpId="0"/>
      <p:bldP spid="20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a:latin typeface="Calibri" panose="020F0502020204030204" pitchFamily="34" charset="0"/>
              </a:rPr>
              <a:t>Have Faith in the Unseen</a:t>
            </a:r>
          </a:p>
        </p:txBody>
      </p:sp>
      <p:sp>
        <p:nvSpPr>
          <p:cNvPr id="7171" name="Rectangle 3"/>
          <p:cNvSpPr>
            <a:spLocks noGrp="1" noChangeArrowheads="1"/>
          </p:cNvSpPr>
          <p:nvPr>
            <p:ph type="body" idx="1"/>
          </p:nvPr>
        </p:nvSpPr>
        <p:spPr/>
        <p:txBody>
          <a:bodyPr/>
          <a:lstStyle/>
          <a:p>
            <a:pPr eaLnBrk="1" hangingPunct="1"/>
            <a:r>
              <a:rPr lang="en-US" altLang="en-US" sz="3000" dirty="0">
                <a:latin typeface="Calibri" panose="020F0502020204030204" pitchFamily="34" charset="0"/>
              </a:rPr>
              <a:t>Unbelief is often why we fall short of our goals</a:t>
            </a:r>
          </a:p>
          <a:p>
            <a:pPr lvl="1" eaLnBrk="1" hangingPunct="1"/>
            <a:r>
              <a:rPr lang="en-US" altLang="en-US" sz="2800" b="1" dirty="0">
                <a:latin typeface="Calibri" panose="020F0502020204030204" pitchFamily="34" charset="0"/>
              </a:rPr>
              <a:t>Hebrews 3:18-19</a:t>
            </a:r>
          </a:p>
          <a:p>
            <a:pPr eaLnBrk="1" hangingPunct="1"/>
            <a:r>
              <a:rPr lang="en-US" altLang="en-US" sz="3000" dirty="0">
                <a:latin typeface="Calibri" panose="020F0502020204030204" pitchFamily="34" charset="0"/>
              </a:rPr>
              <a:t>Christian life and service is a walk of “faith”</a:t>
            </a:r>
          </a:p>
          <a:p>
            <a:pPr lvl="1" eaLnBrk="1" hangingPunct="1"/>
            <a:r>
              <a:rPr lang="en-US" altLang="en-US" sz="2800" b="1" dirty="0">
                <a:latin typeface="Calibri" panose="020F0502020204030204" pitchFamily="34" charset="0"/>
              </a:rPr>
              <a:t>2 Corinthians 5:7</a:t>
            </a:r>
          </a:p>
          <a:p>
            <a:pPr eaLnBrk="1" hangingPunct="1"/>
            <a:r>
              <a:rPr lang="en-US" altLang="en-US" sz="3000" dirty="0">
                <a:latin typeface="Calibri" panose="020F0502020204030204" pitchFamily="34" charset="0"/>
              </a:rPr>
              <a:t>Promises are “real” to us already</a:t>
            </a:r>
          </a:p>
          <a:p>
            <a:pPr lvl="1" eaLnBrk="1" hangingPunct="1"/>
            <a:r>
              <a:rPr lang="en-US" altLang="en-US" sz="2800" b="1" dirty="0">
                <a:latin typeface="Calibri" panose="020F0502020204030204" pitchFamily="34" charset="0"/>
              </a:rPr>
              <a:t>Romans 4:16-22</a:t>
            </a:r>
          </a:p>
          <a:p>
            <a:pPr eaLnBrk="1" hangingPunct="1"/>
            <a:r>
              <a:rPr lang="en-US" altLang="en-US" sz="3000" dirty="0">
                <a:latin typeface="Calibri" panose="020F0502020204030204" pitchFamily="34" charset="0"/>
              </a:rPr>
              <a:t>Our ultimate goal</a:t>
            </a:r>
          </a:p>
          <a:p>
            <a:pPr lvl="1" eaLnBrk="1" hangingPunct="1"/>
            <a:r>
              <a:rPr lang="en-US" altLang="en-US" sz="2800" b="1" dirty="0">
                <a:latin typeface="Calibri" panose="020F0502020204030204" pitchFamily="34" charset="0"/>
              </a:rPr>
              <a:t>Hebrews 11:8-10, 16</a:t>
            </a:r>
          </a:p>
        </p:txBody>
      </p:sp>
      <p:sp>
        <p:nvSpPr>
          <p:cNvPr id="4100" name="Rectangle 4"/>
          <p:cNvSpPr>
            <a:spLocks noChangeArrowheads="1"/>
          </p:cNvSpPr>
          <p:nvPr/>
        </p:nvSpPr>
        <p:spPr bwMode="auto">
          <a:xfrm>
            <a:off x="8839200" y="0"/>
            <a:ext cx="304800" cy="6858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4101" name="Rectangle 5"/>
          <p:cNvSpPr>
            <a:spLocks noChangeArrowheads="1"/>
          </p:cNvSpPr>
          <p:nvPr/>
        </p:nvSpPr>
        <p:spPr bwMode="auto">
          <a:xfrm>
            <a:off x="0" y="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4102" name="Rectangle 6"/>
          <p:cNvSpPr>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pic>
        <p:nvPicPr>
          <p:cNvPr id="7176" name="Picture 8" descr="fami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4268788"/>
            <a:ext cx="3524250"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wipe(left)">
                                      <p:cBhvr>
                                        <p:cTn id="7" dur="1000"/>
                                        <p:tgtEl>
                                          <p:spTgt spid="7170"/>
                                        </p:tgtEl>
                                      </p:cBhvr>
                                    </p:animEffect>
                                  </p:childTnLst>
                                </p:cTn>
                              </p:par>
                            </p:childTnLst>
                          </p:cTn>
                        </p:par>
                        <p:par>
                          <p:cTn id="8" fill="hold" nodeType="afterGroup">
                            <p:stCondLst>
                              <p:cond delay="1000"/>
                            </p:stCondLst>
                            <p:childTnLst>
                              <p:par>
                                <p:cTn id="9" presetID="23" presetClass="entr" presetSubtype="16" fill="hold" nodeType="afterEffect">
                                  <p:stCondLst>
                                    <p:cond delay="0"/>
                                  </p:stCondLst>
                                  <p:childTnLst>
                                    <p:set>
                                      <p:cBhvr>
                                        <p:cTn id="10" dur="1" fill="hold">
                                          <p:stCondLst>
                                            <p:cond delay="0"/>
                                          </p:stCondLst>
                                        </p:cTn>
                                        <p:tgtEl>
                                          <p:spTgt spid="7171">
                                            <p:txEl>
                                              <p:pRg st="0" end="0"/>
                                            </p:txEl>
                                          </p:spTgt>
                                        </p:tgtEl>
                                        <p:attrNameLst>
                                          <p:attrName>style.visibility</p:attrName>
                                        </p:attrNameLst>
                                      </p:cBhvr>
                                      <p:to>
                                        <p:strVal val="visible"/>
                                      </p:to>
                                    </p:set>
                                    <p:anim calcmode="lin" valueType="num">
                                      <p:cBhvr>
                                        <p:cTn id="11" dur="500" fill="hold"/>
                                        <p:tgtEl>
                                          <p:spTgt spid="7171">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7171">
                                            <p:txEl>
                                              <p:pRg st="0" end="0"/>
                                            </p:txEl>
                                          </p:spTgt>
                                        </p:tgtEl>
                                        <p:attrNameLst>
                                          <p:attrName>ppt_h</p:attrName>
                                        </p:attrNameLst>
                                      </p:cBhvr>
                                      <p:tavLst>
                                        <p:tav tm="0">
                                          <p:val>
                                            <p:fltVal val="0"/>
                                          </p:val>
                                        </p:tav>
                                        <p:tav tm="100000">
                                          <p:val>
                                            <p:strVal val="#ppt_h"/>
                                          </p:val>
                                        </p:tav>
                                      </p:tavLst>
                                    </p:anim>
                                  </p:childTnLst>
                                </p:cTn>
                              </p:par>
                            </p:childTnLst>
                          </p:cTn>
                        </p:par>
                        <p:par>
                          <p:cTn id="13" fill="hold" nodeType="afterGroup">
                            <p:stCondLst>
                              <p:cond delay="1500"/>
                            </p:stCondLst>
                            <p:childTnLst>
                              <p:par>
                                <p:cTn id="14" presetID="9" presetClass="entr" presetSubtype="0" fill="hold" nodeType="afterEffect">
                                  <p:stCondLst>
                                    <p:cond delay="0"/>
                                  </p:stCondLst>
                                  <p:childTnLst>
                                    <p:set>
                                      <p:cBhvr>
                                        <p:cTn id="15" dur="1" fill="hold">
                                          <p:stCondLst>
                                            <p:cond delay="0"/>
                                          </p:stCondLst>
                                        </p:cTn>
                                        <p:tgtEl>
                                          <p:spTgt spid="7171">
                                            <p:txEl>
                                              <p:pRg st="1" end="1"/>
                                            </p:txEl>
                                          </p:spTgt>
                                        </p:tgtEl>
                                        <p:attrNameLst>
                                          <p:attrName>style.visibility</p:attrName>
                                        </p:attrNameLst>
                                      </p:cBhvr>
                                      <p:to>
                                        <p:strVal val="visible"/>
                                      </p:to>
                                    </p:set>
                                    <p:animEffect transition="in" filter="dissolve">
                                      <p:cBhvr>
                                        <p:cTn id="16" dur="500"/>
                                        <p:tgtEl>
                                          <p:spTgt spid="717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7171">
                                            <p:txEl>
                                              <p:pRg st="2" end="2"/>
                                            </p:txEl>
                                          </p:spTgt>
                                        </p:tgtEl>
                                        <p:attrNameLst>
                                          <p:attrName>style.visibility</p:attrName>
                                        </p:attrNameLst>
                                      </p:cBhvr>
                                      <p:to>
                                        <p:strVal val="visible"/>
                                      </p:to>
                                    </p:set>
                                    <p:anim calcmode="lin" valueType="num">
                                      <p:cBhvr>
                                        <p:cTn id="21" dur="500" fill="hold"/>
                                        <p:tgtEl>
                                          <p:spTgt spid="7171">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7171">
                                            <p:txEl>
                                              <p:pRg st="2" end="2"/>
                                            </p:txEl>
                                          </p:spTgt>
                                        </p:tgtEl>
                                        <p:attrNameLst>
                                          <p:attrName>ppt_h</p:attrName>
                                        </p:attrNameLst>
                                      </p:cBhvr>
                                      <p:tavLst>
                                        <p:tav tm="0">
                                          <p:val>
                                            <p:fltVal val="0"/>
                                          </p:val>
                                        </p:tav>
                                        <p:tav tm="100000">
                                          <p:val>
                                            <p:strVal val="#ppt_h"/>
                                          </p:val>
                                        </p:tav>
                                      </p:tavLst>
                                    </p:anim>
                                  </p:childTnLst>
                                </p:cTn>
                              </p:par>
                            </p:childTnLst>
                          </p:cTn>
                        </p:par>
                        <p:par>
                          <p:cTn id="23" fill="hold" nodeType="afterGroup">
                            <p:stCondLst>
                              <p:cond delay="500"/>
                            </p:stCondLst>
                            <p:childTnLst>
                              <p:par>
                                <p:cTn id="24" presetID="9" presetClass="entr" presetSubtype="0" fill="hold" nodeType="afterEffect">
                                  <p:stCondLst>
                                    <p:cond delay="0"/>
                                  </p:stCondLst>
                                  <p:childTnLst>
                                    <p:set>
                                      <p:cBhvr>
                                        <p:cTn id="25" dur="1" fill="hold">
                                          <p:stCondLst>
                                            <p:cond delay="0"/>
                                          </p:stCondLst>
                                        </p:cTn>
                                        <p:tgtEl>
                                          <p:spTgt spid="7171">
                                            <p:txEl>
                                              <p:pRg st="3" end="3"/>
                                            </p:txEl>
                                          </p:spTgt>
                                        </p:tgtEl>
                                        <p:attrNameLst>
                                          <p:attrName>style.visibility</p:attrName>
                                        </p:attrNameLst>
                                      </p:cBhvr>
                                      <p:to>
                                        <p:strVal val="visible"/>
                                      </p:to>
                                    </p:set>
                                    <p:animEffect transition="in" filter="dissolve">
                                      <p:cBhvr>
                                        <p:cTn id="26" dur="500"/>
                                        <p:tgtEl>
                                          <p:spTgt spid="7171">
                                            <p:txEl>
                                              <p:pRg st="3" end="3"/>
                                            </p:txEl>
                                          </p:spTgt>
                                        </p:tgtEl>
                                      </p:cBhvr>
                                    </p:animEffect>
                                  </p:childTnLst>
                                </p:cTn>
                              </p:par>
                            </p:childTnLst>
                          </p:cTn>
                        </p:par>
                        <p:par>
                          <p:cTn id="27" fill="hold" nodeType="afterGroup">
                            <p:stCondLst>
                              <p:cond delay="1000"/>
                            </p:stCondLst>
                            <p:childTnLst>
                              <p:par>
                                <p:cTn id="28" presetID="10" presetClass="entr" presetSubtype="0" fill="hold" nodeType="afterEffect">
                                  <p:stCondLst>
                                    <p:cond delay="0"/>
                                  </p:stCondLst>
                                  <p:childTnLst>
                                    <p:set>
                                      <p:cBhvr>
                                        <p:cTn id="29" dur="1" fill="hold">
                                          <p:stCondLst>
                                            <p:cond delay="0"/>
                                          </p:stCondLst>
                                        </p:cTn>
                                        <p:tgtEl>
                                          <p:spTgt spid="7176"/>
                                        </p:tgtEl>
                                        <p:attrNameLst>
                                          <p:attrName>style.visibility</p:attrName>
                                        </p:attrNameLst>
                                      </p:cBhvr>
                                      <p:to>
                                        <p:strVal val="visible"/>
                                      </p:to>
                                    </p:set>
                                    <p:animEffect transition="in" filter="fade">
                                      <p:cBhvr>
                                        <p:cTn id="30" dur="2000"/>
                                        <p:tgtEl>
                                          <p:spTgt spid="717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3" presetClass="entr" presetSubtype="16" fill="hold" nodeType="clickEffect">
                                  <p:stCondLst>
                                    <p:cond delay="0"/>
                                  </p:stCondLst>
                                  <p:childTnLst>
                                    <p:set>
                                      <p:cBhvr>
                                        <p:cTn id="34" dur="1" fill="hold">
                                          <p:stCondLst>
                                            <p:cond delay="0"/>
                                          </p:stCondLst>
                                        </p:cTn>
                                        <p:tgtEl>
                                          <p:spTgt spid="7171">
                                            <p:txEl>
                                              <p:pRg st="4" end="4"/>
                                            </p:txEl>
                                          </p:spTgt>
                                        </p:tgtEl>
                                        <p:attrNameLst>
                                          <p:attrName>style.visibility</p:attrName>
                                        </p:attrNameLst>
                                      </p:cBhvr>
                                      <p:to>
                                        <p:strVal val="visible"/>
                                      </p:to>
                                    </p:set>
                                    <p:anim calcmode="lin" valueType="num">
                                      <p:cBhvr>
                                        <p:cTn id="35" dur="500" fill="hold"/>
                                        <p:tgtEl>
                                          <p:spTgt spid="7171">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7171">
                                            <p:txEl>
                                              <p:pRg st="4" end="4"/>
                                            </p:txEl>
                                          </p:spTgt>
                                        </p:tgtEl>
                                        <p:attrNameLst>
                                          <p:attrName>ppt_h</p:attrName>
                                        </p:attrNameLst>
                                      </p:cBhvr>
                                      <p:tavLst>
                                        <p:tav tm="0">
                                          <p:val>
                                            <p:fltVal val="0"/>
                                          </p:val>
                                        </p:tav>
                                        <p:tav tm="100000">
                                          <p:val>
                                            <p:strVal val="#ppt_h"/>
                                          </p:val>
                                        </p:tav>
                                      </p:tavLst>
                                    </p:anim>
                                  </p:childTnLst>
                                </p:cTn>
                              </p:par>
                            </p:childTnLst>
                          </p:cTn>
                        </p:par>
                        <p:par>
                          <p:cTn id="37" fill="hold" nodeType="afterGroup">
                            <p:stCondLst>
                              <p:cond delay="500"/>
                            </p:stCondLst>
                            <p:childTnLst>
                              <p:par>
                                <p:cTn id="38" presetID="9" presetClass="entr" presetSubtype="0" fill="hold" nodeType="afterEffect">
                                  <p:stCondLst>
                                    <p:cond delay="0"/>
                                  </p:stCondLst>
                                  <p:childTnLst>
                                    <p:set>
                                      <p:cBhvr>
                                        <p:cTn id="39" dur="1" fill="hold">
                                          <p:stCondLst>
                                            <p:cond delay="0"/>
                                          </p:stCondLst>
                                        </p:cTn>
                                        <p:tgtEl>
                                          <p:spTgt spid="7171">
                                            <p:txEl>
                                              <p:pRg st="5" end="5"/>
                                            </p:txEl>
                                          </p:spTgt>
                                        </p:tgtEl>
                                        <p:attrNameLst>
                                          <p:attrName>style.visibility</p:attrName>
                                        </p:attrNameLst>
                                      </p:cBhvr>
                                      <p:to>
                                        <p:strVal val="visible"/>
                                      </p:to>
                                    </p:set>
                                    <p:animEffect transition="in" filter="dissolve">
                                      <p:cBhvr>
                                        <p:cTn id="40" dur="500"/>
                                        <p:tgtEl>
                                          <p:spTgt spid="7171">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3" presetClass="entr" presetSubtype="16" fill="hold" nodeType="clickEffect">
                                  <p:stCondLst>
                                    <p:cond delay="0"/>
                                  </p:stCondLst>
                                  <p:childTnLst>
                                    <p:set>
                                      <p:cBhvr>
                                        <p:cTn id="44" dur="1" fill="hold">
                                          <p:stCondLst>
                                            <p:cond delay="0"/>
                                          </p:stCondLst>
                                        </p:cTn>
                                        <p:tgtEl>
                                          <p:spTgt spid="7171">
                                            <p:txEl>
                                              <p:pRg st="6" end="6"/>
                                            </p:txEl>
                                          </p:spTgt>
                                        </p:tgtEl>
                                        <p:attrNameLst>
                                          <p:attrName>style.visibility</p:attrName>
                                        </p:attrNameLst>
                                      </p:cBhvr>
                                      <p:to>
                                        <p:strVal val="visible"/>
                                      </p:to>
                                    </p:set>
                                    <p:anim calcmode="lin" valueType="num">
                                      <p:cBhvr>
                                        <p:cTn id="45" dur="500" fill="hold"/>
                                        <p:tgtEl>
                                          <p:spTgt spid="7171">
                                            <p:txEl>
                                              <p:pRg st="6" end="6"/>
                                            </p:txEl>
                                          </p:spTgt>
                                        </p:tgtEl>
                                        <p:attrNameLst>
                                          <p:attrName>ppt_w</p:attrName>
                                        </p:attrNameLst>
                                      </p:cBhvr>
                                      <p:tavLst>
                                        <p:tav tm="0">
                                          <p:val>
                                            <p:fltVal val="0"/>
                                          </p:val>
                                        </p:tav>
                                        <p:tav tm="100000">
                                          <p:val>
                                            <p:strVal val="#ppt_w"/>
                                          </p:val>
                                        </p:tav>
                                      </p:tavLst>
                                    </p:anim>
                                    <p:anim calcmode="lin" valueType="num">
                                      <p:cBhvr>
                                        <p:cTn id="46" dur="500" fill="hold"/>
                                        <p:tgtEl>
                                          <p:spTgt spid="7171">
                                            <p:txEl>
                                              <p:pRg st="6" end="6"/>
                                            </p:txEl>
                                          </p:spTgt>
                                        </p:tgtEl>
                                        <p:attrNameLst>
                                          <p:attrName>ppt_h</p:attrName>
                                        </p:attrNameLst>
                                      </p:cBhvr>
                                      <p:tavLst>
                                        <p:tav tm="0">
                                          <p:val>
                                            <p:fltVal val="0"/>
                                          </p:val>
                                        </p:tav>
                                        <p:tav tm="100000">
                                          <p:val>
                                            <p:strVal val="#ppt_h"/>
                                          </p:val>
                                        </p:tav>
                                      </p:tavLst>
                                    </p:anim>
                                  </p:childTnLst>
                                </p:cTn>
                              </p:par>
                            </p:childTnLst>
                          </p:cTn>
                        </p:par>
                        <p:par>
                          <p:cTn id="47" fill="hold" nodeType="afterGroup">
                            <p:stCondLst>
                              <p:cond delay="500"/>
                            </p:stCondLst>
                            <p:childTnLst>
                              <p:par>
                                <p:cTn id="48" presetID="9" presetClass="entr" presetSubtype="0" fill="hold" nodeType="afterEffect">
                                  <p:stCondLst>
                                    <p:cond delay="0"/>
                                  </p:stCondLst>
                                  <p:childTnLst>
                                    <p:set>
                                      <p:cBhvr>
                                        <p:cTn id="49" dur="1" fill="hold">
                                          <p:stCondLst>
                                            <p:cond delay="0"/>
                                          </p:stCondLst>
                                        </p:cTn>
                                        <p:tgtEl>
                                          <p:spTgt spid="7171">
                                            <p:txEl>
                                              <p:pRg st="7" end="7"/>
                                            </p:txEl>
                                          </p:spTgt>
                                        </p:tgtEl>
                                        <p:attrNameLst>
                                          <p:attrName>style.visibility</p:attrName>
                                        </p:attrNameLst>
                                      </p:cBhvr>
                                      <p:to>
                                        <p:strVal val="visible"/>
                                      </p:to>
                                    </p:set>
                                    <p:animEffect transition="in" filter="dissolve">
                                      <p:cBhvr>
                                        <p:cTn id="50" dur="500"/>
                                        <p:tgtEl>
                                          <p:spTgt spid="71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a:latin typeface="Calibri" panose="020F0502020204030204" pitchFamily="34" charset="0"/>
              </a:rPr>
              <a:t>Exhibit Courage</a:t>
            </a:r>
          </a:p>
        </p:txBody>
      </p:sp>
      <p:sp>
        <p:nvSpPr>
          <p:cNvPr id="8195" name="Rectangle 3"/>
          <p:cNvSpPr>
            <a:spLocks noGrp="1" noChangeArrowheads="1"/>
          </p:cNvSpPr>
          <p:nvPr>
            <p:ph type="body" idx="1"/>
          </p:nvPr>
        </p:nvSpPr>
        <p:spPr>
          <a:xfrm>
            <a:off x="457200" y="1600200"/>
            <a:ext cx="4191000" cy="3124200"/>
          </a:xfrm>
        </p:spPr>
        <p:txBody>
          <a:bodyPr/>
          <a:lstStyle/>
          <a:p>
            <a:pPr eaLnBrk="1" hangingPunct="1"/>
            <a:r>
              <a:rPr lang="en-US" altLang="en-US" sz="3000" dirty="0">
                <a:latin typeface="Calibri" panose="020F0502020204030204" pitchFamily="34" charset="0"/>
              </a:rPr>
              <a:t>Lack of courage can cost us our souls</a:t>
            </a:r>
            <a:r>
              <a:rPr lang="en-US" altLang="en-US" sz="3200" b="1" dirty="0">
                <a:latin typeface="Calibri" panose="020F0502020204030204" pitchFamily="34" charset="0"/>
              </a:rPr>
              <a:t>	</a:t>
            </a:r>
          </a:p>
          <a:p>
            <a:pPr lvl="1" eaLnBrk="1" hangingPunct="1"/>
            <a:r>
              <a:rPr lang="en-US" altLang="en-US" sz="2800" b="1" dirty="0">
                <a:latin typeface="Calibri" panose="020F0502020204030204" pitchFamily="34" charset="0"/>
              </a:rPr>
              <a:t>Revelation 21:8</a:t>
            </a:r>
          </a:p>
          <a:p>
            <a:pPr eaLnBrk="1" hangingPunct="1"/>
            <a:r>
              <a:rPr lang="en-US" altLang="en-US" sz="3000" dirty="0">
                <a:latin typeface="Calibri" panose="020F0502020204030204" pitchFamily="34" charset="0"/>
              </a:rPr>
              <a:t>Cowardliness is the fruit of failure</a:t>
            </a:r>
          </a:p>
          <a:p>
            <a:pPr lvl="1" eaLnBrk="1" hangingPunct="1"/>
            <a:r>
              <a:rPr lang="en-US" altLang="en-US" sz="2800" b="1" dirty="0">
                <a:latin typeface="Calibri" panose="020F0502020204030204" pitchFamily="34" charset="0"/>
              </a:rPr>
              <a:t>Numbers 13:30-33</a:t>
            </a:r>
          </a:p>
        </p:txBody>
      </p:sp>
      <p:sp>
        <p:nvSpPr>
          <p:cNvPr id="5124" name="Rectangle 4"/>
          <p:cNvSpPr>
            <a:spLocks noChangeArrowheads="1"/>
          </p:cNvSpPr>
          <p:nvPr/>
        </p:nvSpPr>
        <p:spPr bwMode="auto">
          <a:xfrm>
            <a:off x="8839200" y="0"/>
            <a:ext cx="304800" cy="6858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5125" name="Rectangle 5"/>
          <p:cNvSpPr>
            <a:spLocks noChangeArrowheads="1"/>
          </p:cNvSpPr>
          <p:nvPr/>
        </p:nvSpPr>
        <p:spPr bwMode="auto">
          <a:xfrm>
            <a:off x="0" y="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5126" name="Rectangle 6"/>
          <p:cNvSpPr>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pic>
        <p:nvPicPr>
          <p:cNvPr id="8200" name="Picture 8" descr="__%5C__%5CIICManager%5CUpload%5CIMG%5C%5CNewDelhi%5C11376417255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1600200"/>
            <a:ext cx="40386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1" name="Rectangle 9"/>
          <p:cNvSpPr>
            <a:spLocks noChangeArrowheads="1"/>
          </p:cNvSpPr>
          <p:nvPr/>
        </p:nvSpPr>
        <p:spPr bwMode="auto">
          <a:xfrm>
            <a:off x="381000" y="4724400"/>
            <a:ext cx="8305800" cy="16764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8202" name="Text Box 10"/>
          <p:cNvSpPr txBox="1">
            <a:spLocks noChangeArrowheads="1"/>
          </p:cNvSpPr>
          <p:nvPr/>
        </p:nvSpPr>
        <p:spPr bwMode="auto">
          <a:xfrm>
            <a:off x="533400" y="4770438"/>
            <a:ext cx="8001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spcBef>
                <a:spcPct val="50000"/>
              </a:spcBef>
            </a:pPr>
            <a:r>
              <a:rPr lang="en-US" altLang="en-US" sz="3200" dirty="0">
                <a:latin typeface="Calibri" panose="020F0502020204030204" pitchFamily="34" charset="0"/>
              </a:rPr>
              <a:t>Reaching the end of our journey requires having courage to forge ahead – regardless of the dangers that have to be faced</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wipe(left)">
                                      <p:cBhvr>
                                        <p:cTn id="7" dur="1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 calcmode="lin" valueType="num">
                                      <p:cBhvr>
                                        <p:cTn id="12" dur="500" fill="hold"/>
                                        <p:tgtEl>
                                          <p:spTgt spid="8195">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8195">
                                            <p:txEl>
                                              <p:pRg st="0" end="0"/>
                                            </p:txEl>
                                          </p:spTgt>
                                        </p:tgtEl>
                                        <p:attrNameLst>
                                          <p:attrName>ppt_h</p:attrName>
                                        </p:attrNameLst>
                                      </p:cBhvr>
                                      <p:tavLst>
                                        <p:tav tm="0">
                                          <p:val>
                                            <p:fltVal val="0"/>
                                          </p:val>
                                        </p:tav>
                                        <p:tav tm="100000">
                                          <p:val>
                                            <p:strVal val="#ppt_h"/>
                                          </p:val>
                                        </p:tav>
                                      </p:tavLst>
                                    </p:anim>
                                  </p:childTnLst>
                                </p:cTn>
                              </p:par>
                            </p:childTnLst>
                          </p:cTn>
                        </p:par>
                        <p:par>
                          <p:cTn id="14" fill="hold" nodeType="afterGroup">
                            <p:stCondLst>
                              <p:cond delay="500"/>
                            </p:stCondLst>
                            <p:childTnLst>
                              <p:par>
                                <p:cTn id="15" presetID="9" presetClass="entr" presetSubtype="0" fill="hold" nodeType="after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dissolve">
                                      <p:cBhvr>
                                        <p:cTn id="17" dur="500"/>
                                        <p:tgtEl>
                                          <p:spTgt spid="8195">
                                            <p:txEl>
                                              <p:pRg st="1" end="1"/>
                                            </p:txEl>
                                          </p:spTgt>
                                        </p:tgtEl>
                                      </p:cBhvr>
                                    </p:animEffect>
                                  </p:childTnLst>
                                </p:cTn>
                              </p:par>
                            </p:childTnLst>
                          </p:cTn>
                        </p:par>
                        <p:par>
                          <p:cTn id="18" fill="hold" nodeType="afterGroup">
                            <p:stCondLst>
                              <p:cond delay="1000"/>
                            </p:stCondLst>
                            <p:childTnLst>
                              <p:par>
                                <p:cTn id="19" presetID="10" presetClass="entr" presetSubtype="0" fill="hold" nodeType="afterEffect">
                                  <p:stCondLst>
                                    <p:cond delay="0"/>
                                  </p:stCondLst>
                                  <p:childTnLst>
                                    <p:set>
                                      <p:cBhvr>
                                        <p:cTn id="20" dur="1" fill="hold">
                                          <p:stCondLst>
                                            <p:cond delay="0"/>
                                          </p:stCondLst>
                                        </p:cTn>
                                        <p:tgtEl>
                                          <p:spTgt spid="8200"/>
                                        </p:tgtEl>
                                        <p:attrNameLst>
                                          <p:attrName>style.visibility</p:attrName>
                                        </p:attrNameLst>
                                      </p:cBhvr>
                                      <p:to>
                                        <p:strVal val="visible"/>
                                      </p:to>
                                    </p:set>
                                    <p:animEffect transition="in" filter="fade">
                                      <p:cBhvr>
                                        <p:cTn id="21" dur="2000"/>
                                        <p:tgtEl>
                                          <p:spTgt spid="820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3" presetClass="entr" presetSubtype="16" fill="hold" nodeType="clickEffect">
                                  <p:stCondLst>
                                    <p:cond delay="0"/>
                                  </p:stCondLst>
                                  <p:childTnLst>
                                    <p:set>
                                      <p:cBhvr>
                                        <p:cTn id="25" dur="1" fill="hold">
                                          <p:stCondLst>
                                            <p:cond delay="0"/>
                                          </p:stCondLst>
                                        </p:cTn>
                                        <p:tgtEl>
                                          <p:spTgt spid="8195">
                                            <p:txEl>
                                              <p:pRg st="2" end="2"/>
                                            </p:txEl>
                                          </p:spTgt>
                                        </p:tgtEl>
                                        <p:attrNameLst>
                                          <p:attrName>style.visibility</p:attrName>
                                        </p:attrNameLst>
                                      </p:cBhvr>
                                      <p:to>
                                        <p:strVal val="visible"/>
                                      </p:to>
                                    </p:set>
                                    <p:anim calcmode="lin" valueType="num">
                                      <p:cBhvr>
                                        <p:cTn id="26" dur="500" fill="hold"/>
                                        <p:tgtEl>
                                          <p:spTgt spid="8195">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8195">
                                            <p:txEl>
                                              <p:pRg st="2" end="2"/>
                                            </p:txEl>
                                          </p:spTgt>
                                        </p:tgtEl>
                                        <p:attrNameLst>
                                          <p:attrName>ppt_h</p:attrName>
                                        </p:attrNameLst>
                                      </p:cBhvr>
                                      <p:tavLst>
                                        <p:tav tm="0">
                                          <p:val>
                                            <p:fltVal val="0"/>
                                          </p:val>
                                        </p:tav>
                                        <p:tav tm="100000">
                                          <p:val>
                                            <p:strVal val="#ppt_h"/>
                                          </p:val>
                                        </p:tav>
                                      </p:tavLst>
                                    </p:anim>
                                  </p:childTnLst>
                                </p:cTn>
                              </p:par>
                            </p:childTnLst>
                          </p:cTn>
                        </p:par>
                        <p:par>
                          <p:cTn id="28" fill="hold" nodeType="afterGroup">
                            <p:stCondLst>
                              <p:cond delay="500"/>
                            </p:stCondLst>
                            <p:childTnLst>
                              <p:par>
                                <p:cTn id="29" presetID="9" presetClass="entr" presetSubtype="0" fill="hold" nodeType="afterEffect">
                                  <p:stCondLst>
                                    <p:cond delay="0"/>
                                  </p:stCondLst>
                                  <p:childTnLst>
                                    <p:set>
                                      <p:cBhvr>
                                        <p:cTn id="30" dur="1" fill="hold">
                                          <p:stCondLst>
                                            <p:cond delay="0"/>
                                          </p:stCondLst>
                                        </p:cTn>
                                        <p:tgtEl>
                                          <p:spTgt spid="8195">
                                            <p:txEl>
                                              <p:pRg st="3" end="3"/>
                                            </p:txEl>
                                          </p:spTgt>
                                        </p:tgtEl>
                                        <p:attrNameLst>
                                          <p:attrName>style.visibility</p:attrName>
                                        </p:attrNameLst>
                                      </p:cBhvr>
                                      <p:to>
                                        <p:strVal val="visible"/>
                                      </p:to>
                                    </p:set>
                                    <p:animEffect transition="in" filter="dissolve">
                                      <p:cBhvr>
                                        <p:cTn id="31" dur="500"/>
                                        <p:tgtEl>
                                          <p:spTgt spid="8195">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8201"/>
                                        </p:tgtEl>
                                        <p:attrNameLst>
                                          <p:attrName>style.visibility</p:attrName>
                                        </p:attrNameLst>
                                      </p:cBhvr>
                                      <p:to>
                                        <p:strVal val="visible"/>
                                      </p:to>
                                    </p:set>
                                    <p:animEffect transition="in" filter="blinds(horizontal)">
                                      <p:cBhvr>
                                        <p:cTn id="36" dur="500"/>
                                        <p:tgtEl>
                                          <p:spTgt spid="8201"/>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8202"/>
                                        </p:tgtEl>
                                        <p:attrNameLst>
                                          <p:attrName>style.visibility</p:attrName>
                                        </p:attrNameLst>
                                      </p:cBhvr>
                                      <p:to>
                                        <p:strVal val="visible"/>
                                      </p:to>
                                    </p:set>
                                    <p:animEffect transition="in" filter="blinds(horizontal)">
                                      <p:cBhvr>
                                        <p:cTn id="39" dur="500"/>
                                        <p:tgtEl>
                                          <p:spTgt spid="8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201" grpId="0" animBg="1"/>
      <p:bldP spid="820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a:latin typeface="Calibri" panose="020F0502020204030204" pitchFamily="34" charset="0"/>
              </a:rPr>
              <a:t>Gain Will Power</a:t>
            </a:r>
          </a:p>
        </p:txBody>
      </p:sp>
      <p:sp>
        <p:nvSpPr>
          <p:cNvPr id="9219" name="Rectangle 3"/>
          <p:cNvSpPr>
            <a:spLocks noGrp="1" noChangeArrowheads="1"/>
          </p:cNvSpPr>
          <p:nvPr>
            <p:ph type="body" idx="1"/>
          </p:nvPr>
        </p:nvSpPr>
        <p:spPr>
          <a:xfrm>
            <a:off x="457200" y="1600200"/>
            <a:ext cx="8229600" cy="685800"/>
          </a:xfrm>
        </p:spPr>
        <p:txBody>
          <a:bodyPr/>
          <a:lstStyle/>
          <a:p>
            <a:pPr eaLnBrk="1" hangingPunct="1"/>
            <a:r>
              <a:rPr lang="en-US" altLang="en-US" sz="3000" dirty="0">
                <a:latin typeface="Calibri" panose="020F0502020204030204" pitchFamily="34" charset="0"/>
              </a:rPr>
              <a:t>Keep going when it would be easy to quit</a:t>
            </a:r>
            <a:endParaRPr lang="en-US" altLang="en-US" sz="3200" b="1" dirty="0">
              <a:latin typeface="Calibri" panose="020F0502020204030204" pitchFamily="34" charset="0"/>
            </a:endParaRPr>
          </a:p>
        </p:txBody>
      </p:sp>
      <p:sp>
        <p:nvSpPr>
          <p:cNvPr id="6148" name="Rectangle 4"/>
          <p:cNvSpPr>
            <a:spLocks noChangeArrowheads="1"/>
          </p:cNvSpPr>
          <p:nvPr/>
        </p:nvSpPr>
        <p:spPr bwMode="auto">
          <a:xfrm>
            <a:off x="8839200" y="0"/>
            <a:ext cx="304800" cy="6858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6149" name="Rectangle 5"/>
          <p:cNvSpPr>
            <a:spLocks noChangeArrowheads="1"/>
          </p:cNvSpPr>
          <p:nvPr/>
        </p:nvSpPr>
        <p:spPr bwMode="auto">
          <a:xfrm>
            <a:off x="0" y="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6150" name="Rectangle 6"/>
          <p:cNvSpPr>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9224" name="Rectangle 8"/>
          <p:cNvSpPr>
            <a:spLocks noChangeArrowheads="1"/>
          </p:cNvSpPr>
          <p:nvPr/>
        </p:nvSpPr>
        <p:spPr bwMode="auto">
          <a:xfrm>
            <a:off x="381000" y="2286000"/>
            <a:ext cx="8305800" cy="26670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9225" name="Text Box 9"/>
          <p:cNvSpPr txBox="1">
            <a:spLocks noChangeArrowheads="1"/>
          </p:cNvSpPr>
          <p:nvPr/>
        </p:nvSpPr>
        <p:spPr bwMode="auto">
          <a:xfrm>
            <a:off x="533400" y="2286000"/>
            <a:ext cx="8001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2400" dirty="0">
                <a:latin typeface="Calibri" panose="020F0502020204030204" pitchFamily="34" charset="0"/>
              </a:rPr>
              <a:t>Will is the whole man active. I cannot give up my will; I must exercise it. I must will to obey. When God gives a command or a vision of truth, it is never a question of what He will do, but what we will do. To be successful in God’s work is to fall in line with His will and to do it His way. All that is pleasing to Him is a success.</a:t>
            </a:r>
            <a:br>
              <a:rPr lang="en-US" altLang="en-US" sz="2400" dirty="0">
                <a:latin typeface="Calibri" panose="020F0502020204030204" pitchFamily="34" charset="0"/>
              </a:rPr>
            </a:br>
            <a:r>
              <a:rPr lang="en-US" altLang="en-US" sz="2400" dirty="0">
                <a:latin typeface="Calibri" panose="020F0502020204030204" pitchFamily="34" charset="0"/>
              </a:rPr>
              <a:t>					        ---- Henrietta Mears</a:t>
            </a:r>
            <a:endParaRPr lang="en-US" altLang="en-US" sz="3200" dirty="0">
              <a:latin typeface="Calibri" panose="020F0502020204030204" pitchFamily="34" charset="0"/>
            </a:endParaRPr>
          </a:p>
        </p:txBody>
      </p:sp>
      <p:sp>
        <p:nvSpPr>
          <p:cNvPr id="9226" name="Rectangle 10"/>
          <p:cNvSpPr>
            <a:spLocks noChangeArrowheads="1"/>
          </p:cNvSpPr>
          <p:nvPr/>
        </p:nvSpPr>
        <p:spPr bwMode="auto">
          <a:xfrm>
            <a:off x="457200" y="5029200"/>
            <a:ext cx="82296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20000"/>
              </a:spcBef>
              <a:buClr>
                <a:schemeClr val="bg2"/>
              </a:buClr>
              <a:buSzPct val="75000"/>
              <a:buFont typeface="Wingdings" panose="05000000000000000000" pitchFamily="2" charset="2"/>
              <a:buChar char="p"/>
            </a:pPr>
            <a:r>
              <a:rPr lang="en-US" altLang="en-US" sz="3000" dirty="0">
                <a:latin typeface="Calibri" panose="020F0502020204030204" pitchFamily="34" charset="0"/>
              </a:rPr>
              <a:t>We need determination and strength</a:t>
            </a:r>
          </a:p>
          <a:p>
            <a:pPr lvl="1" eaLnBrk="1" hangingPunct="1">
              <a:spcBef>
                <a:spcPct val="20000"/>
              </a:spcBef>
              <a:buClr>
                <a:schemeClr val="tx2"/>
              </a:buClr>
              <a:buSzPct val="75000"/>
              <a:buFont typeface="Wingdings" panose="05000000000000000000" pitchFamily="2" charset="2"/>
              <a:buChar char="n"/>
            </a:pPr>
            <a:r>
              <a:rPr lang="en-US" altLang="en-US" sz="2800" b="1" dirty="0">
                <a:latin typeface="Calibri" panose="020F0502020204030204" pitchFamily="34" charset="0"/>
              </a:rPr>
              <a:t>Acts 20:22-24; 21:12-14</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ipe(left)">
                                      <p:cBhvr>
                                        <p:cTn id="7" dur="1000"/>
                                        <p:tgtEl>
                                          <p:spTgt spid="9218"/>
                                        </p:tgtEl>
                                      </p:cBhvr>
                                    </p:animEffect>
                                  </p:childTnLst>
                                </p:cTn>
                              </p:par>
                            </p:childTnLst>
                          </p:cTn>
                        </p:par>
                        <p:par>
                          <p:cTn id="8" fill="hold" nodeType="afterGroup">
                            <p:stCondLst>
                              <p:cond delay="1000"/>
                            </p:stCondLst>
                            <p:childTnLst>
                              <p:par>
                                <p:cTn id="9" presetID="23" presetClass="entr" presetSubtype="16" fill="hold" nodeType="afterEffect">
                                  <p:stCondLst>
                                    <p:cond delay="0"/>
                                  </p:stCondLst>
                                  <p:childTnLst>
                                    <p:set>
                                      <p:cBhvr>
                                        <p:cTn id="10" dur="1" fill="hold">
                                          <p:stCondLst>
                                            <p:cond delay="0"/>
                                          </p:stCondLst>
                                        </p:cTn>
                                        <p:tgtEl>
                                          <p:spTgt spid="9219">
                                            <p:txEl>
                                              <p:pRg st="0" end="0"/>
                                            </p:txEl>
                                          </p:spTgt>
                                        </p:tgtEl>
                                        <p:attrNameLst>
                                          <p:attrName>style.visibility</p:attrName>
                                        </p:attrNameLst>
                                      </p:cBhvr>
                                      <p:to>
                                        <p:strVal val="visible"/>
                                      </p:to>
                                    </p:set>
                                    <p:anim calcmode="lin" valueType="num">
                                      <p:cBhvr>
                                        <p:cTn id="11" dur="500" fill="hold"/>
                                        <p:tgtEl>
                                          <p:spTgt spid="9219">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921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224"/>
                                        </p:tgtEl>
                                        <p:attrNameLst>
                                          <p:attrName>style.visibility</p:attrName>
                                        </p:attrNameLst>
                                      </p:cBhvr>
                                      <p:to>
                                        <p:strVal val="visible"/>
                                      </p:to>
                                    </p:set>
                                    <p:animEffect transition="in" filter="blinds(horizontal)">
                                      <p:cBhvr>
                                        <p:cTn id="17" dur="500"/>
                                        <p:tgtEl>
                                          <p:spTgt spid="9224"/>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9225"/>
                                        </p:tgtEl>
                                        <p:attrNameLst>
                                          <p:attrName>style.visibility</p:attrName>
                                        </p:attrNameLst>
                                      </p:cBhvr>
                                      <p:to>
                                        <p:strVal val="visible"/>
                                      </p:to>
                                    </p:set>
                                    <p:animEffect transition="in" filter="blinds(horizontal)">
                                      <p:cBhvr>
                                        <p:cTn id="20" dur="500"/>
                                        <p:tgtEl>
                                          <p:spTgt spid="922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nodeType="clickEffect">
                                  <p:stCondLst>
                                    <p:cond delay="0"/>
                                  </p:stCondLst>
                                  <p:childTnLst>
                                    <p:set>
                                      <p:cBhvr>
                                        <p:cTn id="24" dur="1" fill="hold">
                                          <p:stCondLst>
                                            <p:cond delay="0"/>
                                          </p:stCondLst>
                                        </p:cTn>
                                        <p:tgtEl>
                                          <p:spTgt spid="9226">
                                            <p:txEl>
                                              <p:pRg st="0" end="0"/>
                                            </p:txEl>
                                          </p:spTgt>
                                        </p:tgtEl>
                                        <p:attrNameLst>
                                          <p:attrName>style.visibility</p:attrName>
                                        </p:attrNameLst>
                                      </p:cBhvr>
                                      <p:to>
                                        <p:strVal val="visible"/>
                                      </p:to>
                                    </p:set>
                                    <p:anim calcmode="lin" valueType="num">
                                      <p:cBhvr>
                                        <p:cTn id="25" dur="500" fill="hold"/>
                                        <p:tgtEl>
                                          <p:spTgt spid="9226">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9226">
                                            <p:txEl>
                                              <p:pRg st="0" end="0"/>
                                            </p:txEl>
                                          </p:spTgt>
                                        </p:tgtEl>
                                        <p:attrNameLst>
                                          <p:attrName>ppt_h</p:attrName>
                                        </p:attrNameLst>
                                      </p:cBhvr>
                                      <p:tavLst>
                                        <p:tav tm="0">
                                          <p:val>
                                            <p:fltVal val="0"/>
                                          </p:val>
                                        </p:tav>
                                        <p:tav tm="100000">
                                          <p:val>
                                            <p:strVal val="#ppt_h"/>
                                          </p:val>
                                        </p:tav>
                                      </p:tavLst>
                                    </p:anim>
                                  </p:childTnLst>
                                </p:cTn>
                              </p:par>
                            </p:childTnLst>
                          </p:cTn>
                        </p:par>
                        <p:par>
                          <p:cTn id="27" fill="hold" nodeType="afterGroup">
                            <p:stCondLst>
                              <p:cond delay="500"/>
                            </p:stCondLst>
                            <p:childTnLst>
                              <p:par>
                                <p:cTn id="28" presetID="9" presetClass="entr" presetSubtype="0" fill="hold" nodeType="afterEffect">
                                  <p:stCondLst>
                                    <p:cond delay="0"/>
                                  </p:stCondLst>
                                  <p:childTnLst>
                                    <p:set>
                                      <p:cBhvr>
                                        <p:cTn id="29" dur="1" fill="hold">
                                          <p:stCondLst>
                                            <p:cond delay="0"/>
                                          </p:stCondLst>
                                        </p:cTn>
                                        <p:tgtEl>
                                          <p:spTgt spid="9226">
                                            <p:txEl>
                                              <p:pRg st="1" end="1"/>
                                            </p:txEl>
                                          </p:spTgt>
                                        </p:tgtEl>
                                        <p:attrNameLst>
                                          <p:attrName>style.visibility</p:attrName>
                                        </p:attrNameLst>
                                      </p:cBhvr>
                                      <p:to>
                                        <p:strVal val="visible"/>
                                      </p:to>
                                    </p:set>
                                    <p:animEffect transition="in" filter="dissolve">
                                      <p:cBhvr>
                                        <p:cTn id="30" dur="500"/>
                                        <p:tgtEl>
                                          <p:spTgt spid="922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24" grpId="0" animBg="1"/>
      <p:bldP spid="92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a:latin typeface="Calibri" panose="020F0502020204030204" pitchFamily="34" charset="0"/>
              </a:rPr>
              <a:t>Shoulder One Day’s Burden</a:t>
            </a:r>
          </a:p>
        </p:txBody>
      </p:sp>
      <p:sp>
        <p:nvSpPr>
          <p:cNvPr id="10243" name="Rectangle 3"/>
          <p:cNvSpPr>
            <a:spLocks noGrp="1" noChangeArrowheads="1"/>
          </p:cNvSpPr>
          <p:nvPr>
            <p:ph type="body" idx="1"/>
          </p:nvPr>
        </p:nvSpPr>
        <p:spPr>
          <a:xfrm>
            <a:off x="457200" y="1600200"/>
            <a:ext cx="4648200" cy="4800600"/>
          </a:xfrm>
        </p:spPr>
        <p:txBody>
          <a:bodyPr/>
          <a:lstStyle/>
          <a:p>
            <a:pPr eaLnBrk="1" hangingPunct="1"/>
            <a:r>
              <a:rPr lang="en-US" altLang="en-US" sz="3000" dirty="0">
                <a:latin typeface="Calibri" panose="020F0502020204030204" pitchFamily="34" charset="0"/>
              </a:rPr>
              <a:t>Don’t worry about tomorrow’s problems</a:t>
            </a:r>
          </a:p>
          <a:p>
            <a:pPr lvl="1" eaLnBrk="1" hangingPunct="1"/>
            <a:r>
              <a:rPr lang="en-US" altLang="en-US" sz="2800" b="1" dirty="0">
                <a:latin typeface="Calibri" panose="020F0502020204030204" pitchFamily="34" charset="0"/>
              </a:rPr>
              <a:t>Matthew 6:34</a:t>
            </a:r>
          </a:p>
          <a:p>
            <a:pPr eaLnBrk="1" hangingPunct="1"/>
            <a:r>
              <a:rPr lang="en-US" altLang="en-US" sz="3000" dirty="0">
                <a:latin typeface="Calibri" panose="020F0502020204030204" pitchFamily="34" charset="0"/>
              </a:rPr>
              <a:t>God took care of the Israelites</a:t>
            </a:r>
            <a:br>
              <a:rPr lang="en-US" altLang="en-US" sz="3000" dirty="0">
                <a:latin typeface="Calibri" panose="020F0502020204030204" pitchFamily="34" charset="0"/>
              </a:rPr>
            </a:br>
            <a:r>
              <a:rPr lang="en-US" altLang="en-US" sz="3000" b="1" dirty="0">
                <a:solidFill>
                  <a:schemeClr val="bg2"/>
                </a:solidFill>
                <a:latin typeface="Calibri" panose="020F0502020204030204" pitchFamily="34" charset="0"/>
              </a:rPr>
              <a:t>“one day at a time”</a:t>
            </a:r>
          </a:p>
          <a:p>
            <a:pPr lvl="1" eaLnBrk="1" hangingPunct="1"/>
            <a:r>
              <a:rPr lang="en-US" altLang="en-US" sz="2800" b="1" dirty="0">
                <a:latin typeface="Calibri" panose="020F0502020204030204" pitchFamily="34" charset="0"/>
              </a:rPr>
              <a:t>Deuteronomy 8:3</a:t>
            </a:r>
          </a:p>
          <a:p>
            <a:pPr eaLnBrk="1" hangingPunct="1"/>
            <a:r>
              <a:rPr lang="en-US" altLang="en-US" sz="3000" dirty="0">
                <a:latin typeface="Calibri" panose="020F0502020204030204" pitchFamily="34" charset="0"/>
              </a:rPr>
              <a:t>We don’t know what will happen tomorrow</a:t>
            </a:r>
            <a:endParaRPr lang="en-US" altLang="en-US" sz="3200" b="1" dirty="0">
              <a:latin typeface="Calibri" panose="020F0502020204030204" pitchFamily="34" charset="0"/>
            </a:endParaRPr>
          </a:p>
        </p:txBody>
      </p:sp>
      <p:sp>
        <p:nvSpPr>
          <p:cNvPr id="7172" name="Rectangle 4"/>
          <p:cNvSpPr>
            <a:spLocks noChangeArrowheads="1"/>
          </p:cNvSpPr>
          <p:nvPr/>
        </p:nvSpPr>
        <p:spPr bwMode="auto">
          <a:xfrm>
            <a:off x="8839200" y="0"/>
            <a:ext cx="304800" cy="6858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7173" name="Rectangle 5"/>
          <p:cNvSpPr>
            <a:spLocks noChangeArrowheads="1"/>
          </p:cNvSpPr>
          <p:nvPr/>
        </p:nvSpPr>
        <p:spPr bwMode="auto">
          <a:xfrm>
            <a:off x="0" y="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7174" name="Rectangle 6"/>
          <p:cNvSpPr>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pic>
        <p:nvPicPr>
          <p:cNvPr id="10251" name="Picture 11" descr="One%20day%20at%20a%20ti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600200"/>
            <a:ext cx="361156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wipe(left)">
                                      <p:cBhvr>
                                        <p:cTn id="7" dur="1000"/>
                                        <p:tgtEl>
                                          <p:spTgt spid="10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 calcmode="lin" valueType="num">
                                      <p:cBhvr>
                                        <p:cTn id="12" dur="5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0243">
                                            <p:txEl>
                                              <p:pRg st="0" end="0"/>
                                            </p:txEl>
                                          </p:spTgt>
                                        </p:tgtEl>
                                        <p:attrNameLst>
                                          <p:attrName>ppt_h</p:attrName>
                                        </p:attrNameLst>
                                      </p:cBhvr>
                                      <p:tavLst>
                                        <p:tav tm="0">
                                          <p:val>
                                            <p:fltVal val="0"/>
                                          </p:val>
                                        </p:tav>
                                        <p:tav tm="100000">
                                          <p:val>
                                            <p:strVal val="#ppt_h"/>
                                          </p:val>
                                        </p:tav>
                                      </p:tavLst>
                                    </p:anim>
                                  </p:childTnLst>
                                </p:cTn>
                              </p:par>
                            </p:childTnLst>
                          </p:cTn>
                        </p:par>
                        <p:par>
                          <p:cTn id="14" fill="hold" nodeType="afterGroup">
                            <p:stCondLst>
                              <p:cond delay="500"/>
                            </p:stCondLst>
                            <p:childTnLst>
                              <p:par>
                                <p:cTn id="15" presetID="9" presetClass="entr" presetSubtype="0" fill="hold" nodeType="after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dissolve">
                                      <p:cBhvr>
                                        <p:cTn id="17" dur="500"/>
                                        <p:tgtEl>
                                          <p:spTgt spid="102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3" presetClass="entr" presetSubtype="16" fill="hold"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 calcmode="lin" valueType="num">
                                      <p:cBhvr>
                                        <p:cTn id="22" dur="500" fill="hold"/>
                                        <p:tgtEl>
                                          <p:spTgt spid="1024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10243">
                                            <p:txEl>
                                              <p:pRg st="2" end="2"/>
                                            </p:txEl>
                                          </p:spTgt>
                                        </p:tgtEl>
                                        <p:attrNameLst>
                                          <p:attrName>ppt_h</p:attrName>
                                        </p:attrNameLst>
                                      </p:cBhvr>
                                      <p:tavLst>
                                        <p:tav tm="0">
                                          <p:val>
                                            <p:fltVal val="0"/>
                                          </p:val>
                                        </p:tav>
                                        <p:tav tm="100000">
                                          <p:val>
                                            <p:strVal val="#ppt_h"/>
                                          </p:val>
                                        </p:tav>
                                      </p:tavLst>
                                    </p:anim>
                                  </p:childTnLst>
                                </p:cTn>
                              </p:par>
                            </p:childTnLst>
                          </p:cTn>
                        </p:par>
                        <p:par>
                          <p:cTn id="24" fill="hold" nodeType="afterGroup">
                            <p:stCondLst>
                              <p:cond delay="500"/>
                            </p:stCondLst>
                            <p:childTnLst>
                              <p:par>
                                <p:cTn id="25" presetID="9" presetClass="entr" presetSubtype="0" fill="hold" nodeType="afterEffect">
                                  <p:stCondLst>
                                    <p:cond delay="0"/>
                                  </p:stCondLst>
                                  <p:childTnLst>
                                    <p:set>
                                      <p:cBhvr>
                                        <p:cTn id="26" dur="1" fill="hold">
                                          <p:stCondLst>
                                            <p:cond delay="0"/>
                                          </p:stCondLst>
                                        </p:cTn>
                                        <p:tgtEl>
                                          <p:spTgt spid="10243">
                                            <p:txEl>
                                              <p:pRg st="3" end="3"/>
                                            </p:txEl>
                                          </p:spTgt>
                                        </p:tgtEl>
                                        <p:attrNameLst>
                                          <p:attrName>style.visibility</p:attrName>
                                        </p:attrNameLst>
                                      </p:cBhvr>
                                      <p:to>
                                        <p:strVal val="visible"/>
                                      </p:to>
                                    </p:set>
                                    <p:animEffect transition="in" filter="dissolve">
                                      <p:cBhvr>
                                        <p:cTn id="27" dur="500"/>
                                        <p:tgtEl>
                                          <p:spTgt spid="10243">
                                            <p:txEl>
                                              <p:pRg st="3" end="3"/>
                                            </p:txEl>
                                          </p:spTgt>
                                        </p:tgtEl>
                                      </p:cBhvr>
                                    </p:animEffect>
                                  </p:childTnLst>
                                </p:cTn>
                              </p:par>
                            </p:childTnLst>
                          </p:cTn>
                        </p:par>
                        <p:par>
                          <p:cTn id="28" fill="hold" nodeType="afterGroup">
                            <p:stCondLst>
                              <p:cond delay="1000"/>
                            </p:stCondLst>
                            <p:childTnLst>
                              <p:par>
                                <p:cTn id="29" presetID="10" presetClass="entr" presetSubtype="0" fill="hold" nodeType="afterEffect">
                                  <p:stCondLst>
                                    <p:cond delay="0"/>
                                  </p:stCondLst>
                                  <p:childTnLst>
                                    <p:set>
                                      <p:cBhvr>
                                        <p:cTn id="30" dur="1" fill="hold">
                                          <p:stCondLst>
                                            <p:cond delay="0"/>
                                          </p:stCondLst>
                                        </p:cTn>
                                        <p:tgtEl>
                                          <p:spTgt spid="10251"/>
                                        </p:tgtEl>
                                        <p:attrNameLst>
                                          <p:attrName>style.visibility</p:attrName>
                                        </p:attrNameLst>
                                      </p:cBhvr>
                                      <p:to>
                                        <p:strVal val="visible"/>
                                      </p:to>
                                    </p:set>
                                    <p:animEffect transition="in" filter="fade">
                                      <p:cBhvr>
                                        <p:cTn id="31" dur="2000"/>
                                        <p:tgtEl>
                                          <p:spTgt spid="10251"/>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3" presetClass="entr" presetSubtype="16" fill="hold" nodeType="clickEffect">
                                  <p:stCondLst>
                                    <p:cond delay="0"/>
                                  </p:stCondLst>
                                  <p:childTnLst>
                                    <p:set>
                                      <p:cBhvr>
                                        <p:cTn id="35" dur="1" fill="hold">
                                          <p:stCondLst>
                                            <p:cond delay="0"/>
                                          </p:stCondLst>
                                        </p:cTn>
                                        <p:tgtEl>
                                          <p:spTgt spid="10243">
                                            <p:txEl>
                                              <p:pRg st="4" end="4"/>
                                            </p:txEl>
                                          </p:spTgt>
                                        </p:tgtEl>
                                        <p:attrNameLst>
                                          <p:attrName>style.visibility</p:attrName>
                                        </p:attrNameLst>
                                      </p:cBhvr>
                                      <p:to>
                                        <p:strVal val="visible"/>
                                      </p:to>
                                    </p:set>
                                    <p:anim calcmode="lin" valueType="num">
                                      <p:cBhvr>
                                        <p:cTn id="36" dur="500" fill="hold"/>
                                        <p:tgtEl>
                                          <p:spTgt spid="10243">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1024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a:latin typeface="Calibri" panose="020F0502020204030204" pitchFamily="34" charset="0"/>
              </a:rPr>
              <a:t>Learn to Have Self-Respect</a:t>
            </a:r>
          </a:p>
        </p:txBody>
      </p:sp>
      <p:sp>
        <p:nvSpPr>
          <p:cNvPr id="11267" name="Rectangle 3"/>
          <p:cNvSpPr>
            <a:spLocks noGrp="1" noChangeArrowheads="1"/>
          </p:cNvSpPr>
          <p:nvPr>
            <p:ph type="body" idx="1"/>
          </p:nvPr>
        </p:nvSpPr>
        <p:spPr>
          <a:xfrm>
            <a:off x="457200" y="1600200"/>
            <a:ext cx="6705600" cy="4876800"/>
          </a:xfrm>
        </p:spPr>
        <p:txBody>
          <a:bodyPr/>
          <a:lstStyle/>
          <a:p>
            <a:pPr eaLnBrk="1" hangingPunct="1">
              <a:lnSpc>
                <a:spcPct val="90000"/>
              </a:lnSpc>
            </a:pPr>
            <a:r>
              <a:rPr lang="en-US" altLang="en-US" sz="3000" dirty="0">
                <a:latin typeface="Calibri" panose="020F0502020204030204" pitchFamily="34" charset="0"/>
              </a:rPr>
              <a:t>Upon our confession we made a promise to be faithful to Him</a:t>
            </a:r>
          </a:p>
          <a:p>
            <a:pPr lvl="1" eaLnBrk="1" hangingPunct="1">
              <a:lnSpc>
                <a:spcPct val="90000"/>
              </a:lnSpc>
            </a:pPr>
            <a:r>
              <a:rPr lang="en-US" altLang="en-US" sz="2800" b="1" dirty="0">
                <a:latin typeface="Calibri" panose="020F0502020204030204" pitchFamily="34" charset="0"/>
              </a:rPr>
              <a:t>Should be a sincere commitment</a:t>
            </a:r>
          </a:p>
          <a:p>
            <a:pPr lvl="1" eaLnBrk="1" hangingPunct="1">
              <a:lnSpc>
                <a:spcPct val="90000"/>
              </a:lnSpc>
            </a:pPr>
            <a:r>
              <a:rPr lang="en-US" altLang="en-US" sz="2800" b="1" dirty="0">
                <a:latin typeface="Calibri" panose="020F0502020204030204" pitchFamily="34" charset="0"/>
              </a:rPr>
              <a:t>We should feel hurt when we are faithless</a:t>
            </a:r>
          </a:p>
          <a:p>
            <a:pPr eaLnBrk="1" hangingPunct="1">
              <a:lnSpc>
                <a:spcPct val="90000"/>
              </a:lnSpc>
            </a:pPr>
            <a:r>
              <a:rPr lang="en-US" altLang="en-US" sz="3000" dirty="0">
                <a:latin typeface="Calibri" panose="020F0502020204030204" pitchFamily="34" charset="0"/>
              </a:rPr>
              <a:t>Faithfulness meant much to the apostle Paul</a:t>
            </a:r>
          </a:p>
          <a:p>
            <a:pPr lvl="1" eaLnBrk="1" hangingPunct="1">
              <a:lnSpc>
                <a:spcPct val="90000"/>
              </a:lnSpc>
            </a:pPr>
            <a:r>
              <a:rPr lang="en-US" altLang="en-US" sz="2800" b="1" dirty="0">
                <a:latin typeface="Calibri" panose="020F0502020204030204" pitchFamily="34" charset="0"/>
              </a:rPr>
              <a:t>2 Timothy 4:7</a:t>
            </a:r>
          </a:p>
          <a:p>
            <a:pPr eaLnBrk="1" hangingPunct="1">
              <a:lnSpc>
                <a:spcPct val="90000"/>
              </a:lnSpc>
            </a:pPr>
            <a:r>
              <a:rPr lang="en-US" altLang="en-US" sz="3000" dirty="0">
                <a:latin typeface="Calibri" panose="020F0502020204030204" pitchFamily="34" charset="0"/>
              </a:rPr>
              <a:t>There is great joy in knowing that we have kept our commitments!</a:t>
            </a:r>
          </a:p>
        </p:txBody>
      </p:sp>
      <p:sp>
        <p:nvSpPr>
          <p:cNvPr id="8196" name="Rectangle 4"/>
          <p:cNvSpPr>
            <a:spLocks noChangeArrowheads="1"/>
          </p:cNvSpPr>
          <p:nvPr/>
        </p:nvSpPr>
        <p:spPr bwMode="auto">
          <a:xfrm>
            <a:off x="8839200" y="0"/>
            <a:ext cx="304800" cy="6858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8197" name="Rectangle 5"/>
          <p:cNvSpPr>
            <a:spLocks noChangeArrowheads="1"/>
          </p:cNvSpPr>
          <p:nvPr/>
        </p:nvSpPr>
        <p:spPr bwMode="auto">
          <a:xfrm>
            <a:off x="0" y="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8198" name="Rectangle 6"/>
          <p:cNvSpPr>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pic>
        <p:nvPicPr>
          <p:cNvPr id="11274" name="Picture 10" descr="Bible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1600200"/>
            <a:ext cx="16002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left)">
                                      <p:cBhvr>
                                        <p:cTn id="7" dur="1000"/>
                                        <p:tgtEl>
                                          <p:spTgt spid="11266"/>
                                        </p:tgtEl>
                                      </p:cBhvr>
                                    </p:animEffect>
                                  </p:childTnLst>
                                </p:cTn>
                              </p:par>
                            </p:childTnLst>
                          </p:cTn>
                        </p:par>
                        <p:par>
                          <p:cTn id="8" fill="hold" nodeType="afterGroup">
                            <p:stCondLst>
                              <p:cond delay="1000"/>
                            </p:stCondLst>
                            <p:childTnLst>
                              <p:par>
                                <p:cTn id="9" presetID="23" presetClass="entr" presetSubtype="16" fill="hold" nodeType="afterEffect">
                                  <p:stCondLst>
                                    <p:cond delay="0"/>
                                  </p:stCondLst>
                                  <p:childTnLst>
                                    <p:set>
                                      <p:cBhvr>
                                        <p:cTn id="10" dur="1" fill="hold">
                                          <p:stCondLst>
                                            <p:cond delay="0"/>
                                          </p:stCondLst>
                                        </p:cTn>
                                        <p:tgtEl>
                                          <p:spTgt spid="11267">
                                            <p:txEl>
                                              <p:pRg st="0" end="0"/>
                                            </p:txEl>
                                          </p:spTgt>
                                        </p:tgtEl>
                                        <p:attrNameLst>
                                          <p:attrName>style.visibility</p:attrName>
                                        </p:attrNameLst>
                                      </p:cBhvr>
                                      <p:to>
                                        <p:strVal val="visible"/>
                                      </p:to>
                                    </p:set>
                                    <p:anim calcmode="lin" valueType="num">
                                      <p:cBhvr>
                                        <p:cTn id="11" dur="500" fill="hold"/>
                                        <p:tgtEl>
                                          <p:spTgt spid="11267">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11267">
                                            <p:txEl>
                                              <p:pRg st="0" end="0"/>
                                            </p:txEl>
                                          </p:spTgt>
                                        </p:tgtEl>
                                        <p:attrNameLst>
                                          <p:attrName>ppt_h</p:attrName>
                                        </p:attrNameLst>
                                      </p:cBhvr>
                                      <p:tavLst>
                                        <p:tav tm="0">
                                          <p:val>
                                            <p:fltVal val="0"/>
                                          </p:val>
                                        </p:tav>
                                        <p:tav tm="100000">
                                          <p:val>
                                            <p:strVal val="#ppt_h"/>
                                          </p:val>
                                        </p:tav>
                                      </p:tavLst>
                                    </p:anim>
                                  </p:childTnLst>
                                </p:cTn>
                              </p:par>
                            </p:childTnLst>
                          </p:cTn>
                        </p:par>
                        <p:par>
                          <p:cTn id="13" fill="hold" nodeType="afterGroup">
                            <p:stCondLst>
                              <p:cond delay="1500"/>
                            </p:stCondLst>
                            <p:childTnLst>
                              <p:par>
                                <p:cTn id="14" presetID="10" presetClass="entr" presetSubtype="0" fill="hold" nodeType="afterEffect">
                                  <p:stCondLst>
                                    <p:cond delay="0"/>
                                  </p:stCondLst>
                                  <p:childTnLst>
                                    <p:set>
                                      <p:cBhvr>
                                        <p:cTn id="15" dur="1" fill="hold">
                                          <p:stCondLst>
                                            <p:cond delay="0"/>
                                          </p:stCondLst>
                                        </p:cTn>
                                        <p:tgtEl>
                                          <p:spTgt spid="11274"/>
                                        </p:tgtEl>
                                        <p:attrNameLst>
                                          <p:attrName>style.visibility</p:attrName>
                                        </p:attrNameLst>
                                      </p:cBhvr>
                                      <p:to>
                                        <p:strVal val="visible"/>
                                      </p:to>
                                    </p:set>
                                    <p:animEffect transition="in" filter="fade">
                                      <p:cBhvr>
                                        <p:cTn id="16" dur="2000"/>
                                        <p:tgtEl>
                                          <p:spTgt spid="1127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11267">
                                            <p:txEl>
                                              <p:pRg st="1" end="1"/>
                                            </p:txEl>
                                          </p:spTgt>
                                        </p:tgtEl>
                                        <p:attrNameLst>
                                          <p:attrName>style.visibility</p:attrName>
                                        </p:attrNameLst>
                                      </p:cBhvr>
                                      <p:to>
                                        <p:strVal val="visible"/>
                                      </p:to>
                                    </p:set>
                                    <p:animEffect transition="in" filter="dissolve">
                                      <p:cBhvr>
                                        <p:cTn id="21" dur="500"/>
                                        <p:tgtEl>
                                          <p:spTgt spid="11267">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11267">
                                            <p:txEl>
                                              <p:pRg st="2" end="2"/>
                                            </p:txEl>
                                          </p:spTgt>
                                        </p:tgtEl>
                                        <p:attrNameLst>
                                          <p:attrName>style.visibility</p:attrName>
                                        </p:attrNameLst>
                                      </p:cBhvr>
                                      <p:to>
                                        <p:strVal val="visible"/>
                                      </p:to>
                                    </p:set>
                                    <p:animEffect transition="in" filter="dissolve">
                                      <p:cBhvr>
                                        <p:cTn id="26" dur="500"/>
                                        <p:tgtEl>
                                          <p:spTgt spid="11267">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nodeType="clickEffect">
                                  <p:stCondLst>
                                    <p:cond delay="0"/>
                                  </p:stCondLst>
                                  <p:childTnLst>
                                    <p:set>
                                      <p:cBhvr>
                                        <p:cTn id="30" dur="1" fill="hold">
                                          <p:stCondLst>
                                            <p:cond delay="0"/>
                                          </p:stCondLst>
                                        </p:cTn>
                                        <p:tgtEl>
                                          <p:spTgt spid="11267">
                                            <p:txEl>
                                              <p:pRg st="3" end="3"/>
                                            </p:txEl>
                                          </p:spTgt>
                                        </p:tgtEl>
                                        <p:attrNameLst>
                                          <p:attrName>style.visibility</p:attrName>
                                        </p:attrNameLst>
                                      </p:cBhvr>
                                      <p:to>
                                        <p:strVal val="visible"/>
                                      </p:to>
                                    </p:set>
                                    <p:anim calcmode="lin" valueType="num">
                                      <p:cBhvr>
                                        <p:cTn id="31" dur="500" fill="hold"/>
                                        <p:tgtEl>
                                          <p:spTgt spid="11267">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1267">
                                            <p:txEl>
                                              <p:pRg st="3" end="3"/>
                                            </p:txEl>
                                          </p:spTgt>
                                        </p:tgtEl>
                                        <p:attrNameLst>
                                          <p:attrName>ppt_h</p:attrName>
                                        </p:attrNameLst>
                                      </p:cBhvr>
                                      <p:tavLst>
                                        <p:tav tm="0">
                                          <p:val>
                                            <p:fltVal val="0"/>
                                          </p:val>
                                        </p:tav>
                                        <p:tav tm="100000">
                                          <p:val>
                                            <p:strVal val="#ppt_h"/>
                                          </p:val>
                                        </p:tav>
                                      </p:tavLst>
                                    </p:anim>
                                  </p:childTnLst>
                                </p:cTn>
                              </p:par>
                            </p:childTnLst>
                          </p:cTn>
                        </p:par>
                        <p:par>
                          <p:cTn id="33" fill="hold" nodeType="afterGroup">
                            <p:stCondLst>
                              <p:cond delay="500"/>
                            </p:stCondLst>
                            <p:childTnLst>
                              <p:par>
                                <p:cTn id="34" presetID="9" presetClass="entr" presetSubtype="0" fill="hold" nodeType="afterEffect">
                                  <p:stCondLst>
                                    <p:cond delay="0"/>
                                  </p:stCondLst>
                                  <p:childTnLst>
                                    <p:set>
                                      <p:cBhvr>
                                        <p:cTn id="35" dur="1" fill="hold">
                                          <p:stCondLst>
                                            <p:cond delay="0"/>
                                          </p:stCondLst>
                                        </p:cTn>
                                        <p:tgtEl>
                                          <p:spTgt spid="11267">
                                            <p:txEl>
                                              <p:pRg st="4" end="4"/>
                                            </p:txEl>
                                          </p:spTgt>
                                        </p:tgtEl>
                                        <p:attrNameLst>
                                          <p:attrName>style.visibility</p:attrName>
                                        </p:attrNameLst>
                                      </p:cBhvr>
                                      <p:to>
                                        <p:strVal val="visible"/>
                                      </p:to>
                                    </p:set>
                                    <p:animEffect transition="in" filter="dissolve">
                                      <p:cBhvr>
                                        <p:cTn id="36" dur="500"/>
                                        <p:tgtEl>
                                          <p:spTgt spid="11267">
                                            <p:txEl>
                                              <p:pRg st="4" end="4"/>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3" presetClass="entr" presetSubtype="16" fill="hold" nodeType="clickEffect">
                                  <p:stCondLst>
                                    <p:cond delay="0"/>
                                  </p:stCondLst>
                                  <p:childTnLst>
                                    <p:set>
                                      <p:cBhvr>
                                        <p:cTn id="40" dur="1" fill="hold">
                                          <p:stCondLst>
                                            <p:cond delay="0"/>
                                          </p:stCondLst>
                                        </p:cTn>
                                        <p:tgtEl>
                                          <p:spTgt spid="11267">
                                            <p:txEl>
                                              <p:pRg st="5" end="5"/>
                                            </p:txEl>
                                          </p:spTgt>
                                        </p:tgtEl>
                                        <p:attrNameLst>
                                          <p:attrName>style.visibility</p:attrName>
                                        </p:attrNameLst>
                                      </p:cBhvr>
                                      <p:to>
                                        <p:strVal val="visible"/>
                                      </p:to>
                                    </p:set>
                                    <p:anim calcmode="lin" valueType="num">
                                      <p:cBhvr>
                                        <p:cTn id="41" dur="500" fill="hold"/>
                                        <p:tgtEl>
                                          <p:spTgt spid="11267">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11267">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a:latin typeface="Calibri" panose="020F0502020204030204" pitchFamily="34" charset="0"/>
              </a:rPr>
              <a:t>Conclusion</a:t>
            </a:r>
          </a:p>
        </p:txBody>
      </p:sp>
      <p:sp>
        <p:nvSpPr>
          <p:cNvPr id="12291" name="Rectangle 3"/>
          <p:cNvSpPr>
            <a:spLocks noGrp="1" noChangeArrowheads="1"/>
          </p:cNvSpPr>
          <p:nvPr>
            <p:ph type="body" idx="1"/>
          </p:nvPr>
        </p:nvSpPr>
        <p:spPr>
          <a:xfrm>
            <a:off x="457200" y="1524000"/>
            <a:ext cx="8077200" cy="1143000"/>
          </a:xfrm>
        </p:spPr>
        <p:txBody>
          <a:bodyPr/>
          <a:lstStyle/>
          <a:p>
            <a:pPr eaLnBrk="1" hangingPunct="1"/>
            <a:r>
              <a:rPr lang="en-US" altLang="en-US" sz="3000" dirty="0">
                <a:latin typeface="Calibri" panose="020F0502020204030204" pitchFamily="34" charset="0"/>
              </a:rPr>
              <a:t>We are exhorted to learn from the Israelites</a:t>
            </a:r>
          </a:p>
          <a:p>
            <a:pPr lvl="1" eaLnBrk="1" hangingPunct="1"/>
            <a:r>
              <a:rPr lang="en-US" altLang="en-US" sz="2800" b="1" dirty="0">
                <a:latin typeface="Calibri" panose="020F0502020204030204" pitchFamily="34" charset="0"/>
              </a:rPr>
              <a:t>Hebrews 4:11</a:t>
            </a:r>
          </a:p>
        </p:txBody>
      </p:sp>
      <p:sp>
        <p:nvSpPr>
          <p:cNvPr id="9221" name="Rectangle 4"/>
          <p:cNvSpPr>
            <a:spLocks noChangeArrowheads="1"/>
          </p:cNvSpPr>
          <p:nvPr/>
        </p:nvSpPr>
        <p:spPr bwMode="auto">
          <a:xfrm>
            <a:off x="8839200" y="0"/>
            <a:ext cx="304800" cy="6858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9222" name="Rectangle 5"/>
          <p:cNvSpPr>
            <a:spLocks noChangeArrowheads="1"/>
          </p:cNvSpPr>
          <p:nvPr/>
        </p:nvSpPr>
        <p:spPr bwMode="auto">
          <a:xfrm>
            <a:off x="0" y="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9223" name="Rectangle 6"/>
          <p:cNvSpPr>
            <a:spLocks noChangeArrowheads="1"/>
          </p:cNvSpPr>
          <p:nvPr/>
        </p:nvSpPr>
        <p:spPr bwMode="auto">
          <a:xfrm>
            <a:off x="0" y="6553200"/>
            <a:ext cx="9144000" cy="304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12298" name="Text Box 10"/>
          <p:cNvSpPr txBox="1">
            <a:spLocks noChangeArrowheads="1"/>
          </p:cNvSpPr>
          <p:nvPr/>
        </p:nvSpPr>
        <p:spPr bwMode="auto">
          <a:xfrm>
            <a:off x="304800" y="2659082"/>
            <a:ext cx="8458200" cy="3970318"/>
          </a:xfrm>
          <a:prstGeom prst="rect">
            <a:avLst/>
          </a:prstGeom>
          <a:noFill/>
          <a:ln w="9525">
            <a:noFill/>
            <a:miter lim="800000"/>
            <a:headEnd/>
            <a:tailEnd/>
          </a:ln>
          <a:effectLst>
            <a:outerShdw dist="17961" dir="2700000" algn="ctr" rotWithShape="0">
              <a:schemeClr val="bg1"/>
            </a:outerShdw>
          </a:effectLst>
        </p:spPr>
        <p:txBody>
          <a:bodyPr>
            <a:spAutoFit/>
          </a:bodyPr>
          <a:lstStyle/>
          <a:p>
            <a:pPr algn="ctr">
              <a:defRPr/>
            </a:pPr>
            <a:r>
              <a:rPr lang="en-US" sz="2800" b="1" dirty="0">
                <a:latin typeface="Calibri" panose="020F0502020204030204" pitchFamily="34" charset="0"/>
              </a:rPr>
              <a:t>“Therefore we also, since we are surrounded by so great a cloud of witnesses, let us lay aside every weight, and the sin which so easily ensnares us, and let us run with endurance the race that is set before us, </a:t>
            </a:r>
            <a:r>
              <a:rPr lang="en-US" sz="2800" b="1" dirty="0">
                <a:solidFill>
                  <a:srgbClr val="A50021"/>
                </a:solidFill>
                <a:latin typeface="Calibri" panose="020F0502020204030204" pitchFamily="34" charset="0"/>
              </a:rPr>
              <a:t>looking unto Jesus, the author and finisher of our faith</a:t>
            </a:r>
            <a:r>
              <a:rPr lang="en-US" sz="2800" b="1" dirty="0">
                <a:latin typeface="Calibri" panose="020F0502020204030204" pitchFamily="34" charset="0"/>
              </a:rPr>
              <a:t>, who for the joy that was set before Him endured the cross, despising the shame, and has sat down</a:t>
            </a:r>
            <a:br>
              <a:rPr lang="en-US" sz="2800" b="1" dirty="0">
                <a:latin typeface="Calibri" panose="020F0502020204030204" pitchFamily="34" charset="0"/>
              </a:rPr>
            </a:br>
            <a:r>
              <a:rPr lang="en-US" sz="2800" b="1" dirty="0">
                <a:latin typeface="Calibri" panose="020F0502020204030204" pitchFamily="34" charset="0"/>
              </a:rPr>
              <a:t>at the right hand of the throne of God.”</a:t>
            </a:r>
            <a:br>
              <a:rPr lang="en-US" sz="2800" b="1" dirty="0">
                <a:latin typeface="Calibri" panose="020F0502020204030204" pitchFamily="34" charset="0"/>
              </a:rPr>
            </a:br>
            <a:r>
              <a:rPr lang="en-US" sz="2800" b="1" dirty="0">
                <a:solidFill>
                  <a:srgbClr val="A50021"/>
                </a:solidFill>
                <a:latin typeface="Calibri" panose="020F0502020204030204" pitchFamily="34" charset="0"/>
              </a:rPr>
              <a:t>Hebrews 12:1-2</a:t>
            </a:r>
          </a:p>
        </p:txBody>
      </p:sp>
      <p:sp>
        <p:nvSpPr>
          <p:cNvPr id="12301" name="Rectangle 13"/>
          <p:cNvSpPr>
            <a:spLocks noChangeArrowheads="1"/>
          </p:cNvSpPr>
          <p:nvPr/>
        </p:nvSpPr>
        <p:spPr bwMode="auto">
          <a:xfrm>
            <a:off x="228600" y="2590800"/>
            <a:ext cx="8686800" cy="762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ipe(left)">
                                      <p:cBhvr>
                                        <p:cTn id="7" dur="1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 calcmode="lin" valueType="num">
                                      <p:cBhvr>
                                        <p:cTn id="12" dur="5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2291">
                                            <p:txEl>
                                              <p:pRg st="0" end="0"/>
                                            </p:txEl>
                                          </p:spTgt>
                                        </p:tgtEl>
                                        <p:attrNameLst>
                                          <p:attrName>ppt_h</p:attrName>
                                        </p:attrNameLst>
                                      </p:cBhvr>
                                      <p:tavLst>
                                        <p:tav tm="0">
                                          <p:val>
                                            <p:fltVal val="0"/>
                                          </p:val>
                                        </p:tav>
                                        <p:tav tm="100000">
                                          <p:val>
                                            <p:strVal val="#ppt_h"/>
                                          </p:val>
                                        </p:tav>
                                      </p:tavLst>
                                    </p:anim>
                                  </p:childTnLst>
                                </p:cTn>
                              </p:par>
                            </p:childTnLst>
                          </p:cTn>
                        </p:par>
                        <p:par>
                          <p:cTn id="14" fill="hold" nodeType="afterGroup">
                            <p:stCondLst>
                              <p:cond delay="500"/>
                            </p:stCondLst>
                            <p:childTnLst>
                              <p:par>
                                <p:cTn id="15" presetID="9" presetClass="entr" presetSubtype="0" fill="hold" nodeType="after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Effect transition="in" filter="dissolve">
                                      <p:cBhvr>
                                        <p:cTn id="17" dur="500"/>
                                        <p:tgtEl>
                                          <p:spTgt spid="12291">
                                            <p:txEl>
                                              <p:pRg st="1" end="1"/>
                                            </p:txEl>
                                          </p:spTgt>
                                        </p:tgtEl>
                                      </p:cBhvr>
                                    </p:animEffect>
                                  </p:childTnLst>
                                </p:cTn>
                              </p:par>
                            </p:childTnLst>
                          </p:cTn>
                        </p:par>
                        <p:par>
                          <p:cTn id="18" fill="hold" nodeType="afterGroup">
                            <p:stCondLst>
                              <p:cond delay="1000"/>
                            </p:stCondLst>
                            <p:childTnLst>
                              <p:par>
                                <p:cTn id="19" presetID="23" presetClass="entr" presetSubtype="16" fill="hold" grpId="0" nodeType="afterEffect">
                                  <p:stCondLst>
                                    <p:cond delay="0"/>
                                  </p:stCondLst>
                                  <p:childTnLst>
                                    <p:set>
                                      <p:cBhvr>
                                        <p:cTn id="20" dur="1" fill="hold">
                                          <p:stCondLst>
                                            <p:cond delay="0"/>
                                          </p:stCondLst>
                                        </p:cTn>
                                        <p:tgtEl>
                                          <p:spTgt spid="12301"/>
                                        </p:tgtEl>
                                        <p:attrNameLst>
                                          <p:attrName>style.visibility</p:attrName>
                                        </p:attrNameLst>
                                      </p:cBhvr>
                                      <p:to>
                                        <p:strVal val="visible"/>
                                      </p:to>
                                    </p:set>
                                    <p:anim calcmode="lin" valueType="num">
                                      <p:cBhvr>
                                        <p:cTn id="21" dur="500" fill="hold"/>
                                        <p:tgtEl>
                                          <p:spTgt spid="12301"/>
                                        </p:tgtEl>
                                        <p:attrNameLst>
                                          <p:attrName>ppt_w</p:attrName>
                                        </p:attrNameLst>
                                      </p:cBhvr>
                                      <p:tavLst>
                                        <p:tav tm="0">
                                          <p:val>
                                            <p:fltVal val="0"/>
                                          </p:val>
                                        </p:tav>
                                        <p:tav tm="100000">
                                          <p:val>
                                            <p:strVal val="#ppt_w"/>
                                          </p:val>
                                        </p:tav>
                                      </p:tavLst>
                                    </p:anim>
                                    <p:anim calcmode="lin" valueType="num">
                                      <p:cBhvr>
                                        <p:cTn id="22" dur="500" fill="hold"/>
                                        <p:tgtEl>
                                          <p:spTgt spid="12301"/>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12298"/>
                                        </p:tgtEl>
                                        <p:attrNameLst>
                                          <p:attrName>style.visibility</p:attrName>
                                        </p:attrNameLst>
                                      </p:cBhvr>
                                      <p:to>
                                        <p:strVal val="visible"/>
                                      </p:to>
                                    </p:set>
                                    <p:anim calcmode="lin" valueType="num">
                                      <p:cBhvr>
                                        <p:cTn id="27" dur="500" fill="hold"/>
                                        <p:tgtEl>
                                          <p:spTgt spid="12298"/>
                                        </p:tgtEl>
                                        <p:attrNameLst>
                                          <p:attrName>ppt_w</p:attrName>
                                        </p:attrNameLst>
                                      </p:cBhvr>
                                      <p:tavLst>
                                        <p:tav tm="0">
                                          <p:val>
                                            <p:fltVal val="0"/>
                                          </p:val>
                                        </p:tav>
                                        <p:tav tm="100000">
                                          <p:val>
                                            <p:strVal val="#ppt_w"/>
                                          </p:val>
                                        </p:tav>
                                      </p:tavLst>
                                    </p:anim>
                                    <p:anim calcmode="lin" valueType="num">
                                      <p:cBhvr>
                                        <p:cTn id="28" dur="500" fill="hold"/>
                                        <p:tgtEl>
                                          <p:spTgt spid="1229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8" grpId="0"/>
      <p:bldP spid="12301" grpId="0" animBg="1"/>
    </p:bldLst>
  </p:timing>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Level</Template>
  <TotalTime>239</TotalTime>
  <Words>447</Words>
  <Application>Microsoft Office PowerPoint</Application>
  <PresentationFormat>On-screen Show (4:3)</PresentationFormat>
  <Paragraphs>40</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Calibri</vt:lpstr>
      <vt:lpstr>Garamond</vt:lpstr>
      <vt:lpstr>Times New Roman</vt:lpstr>
      <vt:lpstr>Verdana</vt:lpstr>
      <vt:lpstr>Wingdings</vt:lpstr>
      <vt:lpstr>Level</vt:lpstr>
      <vt:lpstr>Pressing Toward the Goal</vt:lpstr>
      <vt:lpstr>Have Faith in the Unseen</vt:lpstr>
      <vt:lpstr>Exhibit Courage</vt:lpstr>
      <vt:lpstr>Gain Will Power</vt:lpstr>
      <vt:lpstr>Shoulder One Day’s Burden</vt:lpstr>
      <vt:lpstr>Learn to Have Self-Respect</vt:lpstr>
      <vt:lpstr>Conclusion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Pressing Toward the Goal</dc:title>
  <dc:creator>HP Authorized Customer</dc:creator>
  <cp:lastModifiedBy>Richard Thetford</cp:lastModifiedBy>
  <cp:revision>17</cp:revision>
  <dcterms:created xsi:type="dcterms:W3CDTF">2009-04-01T17:45:57Z</dcterms:created>
  <dcterms:modified xsi:type="dcterms:W3CDTF">2017-02-19T23:31:07Z</dcterms:modified>
</cp:coreProperties>
</file>