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7CC0-033E-4E31-83C2-8C5BB4F1689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2F0B-C52C-444A-8088-EA8C0CBA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1EA43A-1DB7-4BEA-8661-C5DEB1B596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Preparing Our Heart to Seek the Law of the Lord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9D8A3D-0A01-415C-B6D8-EE6587DD93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RICHIE THETFORD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D43D24-DA42-4FDF-9701-1CC039603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78BDE-D9D0-4C81-B0DC-3754DAF00D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3B9E2CD-754B-416D-98AC-7BC6C42A7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D33BA3F-35CC-4A28-807A-4E82170F1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65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21D20-91E1-4DFE-9EF2-F610B911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AC95E-B680-4FED-9DDE-271B0B2C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8BA6-AD5D-4389-A58A-C8886469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46EAD-84C3-4037-ACDF-E87CCA7332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92ADD2-7947-4375-B881-1E207DAD1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97B197-7A0B-40AA-82A2-34E8FBF6E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99AF4E-9B43-41CD-A0E5-A57B8A26BE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1BD28A-57A4-4E39-8C8A-7C1192710F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C80A1-375A-4C25-AF74-6EA724704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4E28F5C-0A92-4141-A86B-069EA8D8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48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B3750D28-2F55-42A6-9B70-823F043A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9" y="149653"/>
            <a:ext cx="7318863" cy="5489148"/>
          </a:xfrm>
          <a:prstGeom prst="rect">
            <a:avLst/>
          </a:prstGeom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C8F44827-C95F-4BAF-81D7-2F65F61B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32" y="533401"/>
            <a:ext cx="72426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</a:t>
            </a:r>
            <a:r>
              <a:rPr lang="en-US" alt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53918A3E-68E1-45C0-9483-8BC0D644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27" y="5682026"/>
            <a:ext cx="7318863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Roboto" panose="02000000000000000000" pitchFamily="2" charset="0"/>
              </a:rPr>
              <a:t>“to seek the law of the Lord”</a:t>
            </a:r>
            <a:endParaRPr lang="en-US" altLang="en-US" sz="40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433A8C4B-E883-4226-94E0-03180336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041" y="2483321"/>
            <a:ext cx="2705742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C00000"/>
                </a:solidFill>
                <a:latin typeface="Roboto" panose="02000000000000000000" pitchFamily="2" charset="0"/>
              </a:rPr>
              <a:t>HEART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B4562704-9BC3-43FE-8807-8FB3BD77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51" y="3309221"/>
            <a:ext cx="44649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cs typeface="Segoe UI Semibold" panose="020B0702040204020203" pitchFamily="34" charset="0"/>
              </a:rPr>
              <a:t>Ezra 7:10</a:t>
            </a:r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955A0966-A7C6-45F3-9F35-EFA108B6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EFB98297-382D-464A-9F5E-04119B64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3B7ED945-0EF9-436F-A048-D4E8C18B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CF592C03-7128-4104-9EDE-2EBCC6B7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13A5-88BA-4B30-9601-CB711A7B6549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DD03B37-2AC3-4AAF-AD7C-414A64B36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27" y="149653"/>
            <a:ext cx="4475838" cy="31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32F68A27-50D0-4833-A61E-0A655561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5" y="3765421"/>
            <a:ext cx="60578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C00000"/>
                </a:solidFill>
                <a:latin typeface="Roboto" panose="02000000000000000000" pitchFamily="2" charset="0"/>
              </a:rPr>
              <a:t>If Your </a:t>
            </a:r>
            <a:r>
              <a:rPr lang="en-US" altLang="en-US" sz="4400" b="1" dirty="0">
                <a:solidFill>
                  <a:srgbClr val="C00000"/>
                </a:solidFill>
                <a:latin typeface="Roboto" panose="02000000000000000000" pitchFamily="2" charset="0"/>
              </a:rPr>
              <a:t>Heart</a:t>
            </a:r>
            <a:r>
              <a:rPr lang="en-US" altLang="en-US" sz="4400" dirty="0">
                <a:solidFill>
                  <a:srgbClr val="C00000"/>
                </a:solidFill>
                <a:latin typeface="Roboto" panose="02000000000000000000" pitchFamily="2" charset="0"/>
              </a:rPr>
              <a:t> Is Ready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DC64D204-172E-46D9-9F83-72E648978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84" y="4724400"/>
            <a:ext cx="11814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Your reward will be worth all the effort you put into preparing your heart to  </a:t>
            </a:r>
            <a:r>
              <a:rPr lang="en-US" altLang="en-US" sz="3600" b="1" dirty="0">
                <a:solidFill>
                  <a:srgbClr val="C00000"/>
                </a:solidFill>
                <a:latin typeface="Roboto" panose="02000000000000000000" pitchFamily="2" charset="0"/>
              </a:rPr>
              <a:t>“seek the Law of the Lord”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BD76A536-1D44-4225-AA5E-0A854CF7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914" y="381001"/>
            <a:ext cx="574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“For Ezra had </a:t>
            </a:r>
            <a:r>
              <a:rPr lang="en-US" altLang="en-US" sz="3600" b="1" dirty="0">
                <a:solidFill>
                  <a:srgbClr val="C00000"/>
                </a:solidFill>
                <a:latin typeface="Roboto" panose="02000000000000000000" pitchFamily="2" charset="0"/>
              </a:rPr>
              <a:t>prepared his heart</a:t>
            </a:r>
            <a:r>
              <a:rPr lang="en-US" altLang="en-US" sz="36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to </a:t>
            </a:r>
            <a:r>
              <a:rPr lang="en-US" altLang="en-US" sz="36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seek the Law of the LORD</a:t>
            </a: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, and </a:t>
            </a:r>
            <a:r>
              <a:rPr lang="en-US" altLang="en-US" sz="3600" b="1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do it</a:t>
            </a:r>
            <a:r>
              <a:rPr lang="en-US" altLang="en-US" sz="36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, </a:t>
            </a: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and to </a:t>
            </a:r>
            <a:r>
              <a:rPr lang="en-US" altLang="en-US" sz="36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teach statutes and ordinances </a:t>
            </a:r>
            <a:r>
              <a:rPr lang="en-US" alt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in Israel.”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</a:rPr>
              <a:t>Ezra 7:10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A4F4FCEA-D371-4050-941F-0281A7A8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BE8B46E0-4BDC-4D45-A7CD-096A411C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2020D41-CBD1-475A-9149-C239B5A95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23D6C59D-7D90-444D-8E78-EBE28B8A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D6FA4-1503-409F-B40B-4ED5A39CC361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DC38A1-48DC-4B04-8970-72774DF93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" y="76200"/>
            <a:ext cx="6050629" cy="36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0E9F83D8-B99C-4A29-96ED-78575E1A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 Heart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DD18E67B-C749-42C2-B865-B095A59D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80" y="1371601"/>
            <a:ext cx="8216160" cy="588963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We have to prepare our heart!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80ECDD0D-5DDF-4309-BA9A-A86BDC1C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76" y="2849408"/>
            <a:ext cx="49746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Roboto" panose="02000000000000000000" pitchFamily="2" charset="0"/>
              </a:rPr>
              <a:t>Children are instructed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Ecclesiastes 12:1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0DBB96BD-5A66-4BE2-B7F9-57C3DE84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41" y="5089461"/>
            <a:ext cx="49140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Roboto" panose="02000000000000000000" pitchFamily="2" charset="0"/>
              </a:rPr>
              <a:t>Parents are instructed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Ephesians 6:4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6DA720D-0E97-4F92-B340-D2F5236A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BCBA4D2-483B-4828-8FA1-494775E8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2ADF8CFB-AE1E-4010-A9F5-E512B6B4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4A874316-B21A-422F-9576-30A0D331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707D07-474C-422F-92E5-52C2B353E900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9" name="Picture 18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884CC103-515D-41C9-9E4E-67714363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E0746E-19E0-4144-BA7A-173E4A29A14B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2C633D-4EDE-41E1-93D4-89F4F22747B1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1A37DE64-D659-4BA3-89C9-417C17289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7" y="2362201"/>
            <a:ext cx="3665410" cy="2727260"/>
          </a:xfrm>
          <a:prstGeom prst="rect">
            <a:avLst/>
          </a:prstGeom>
        </p:spPr>
      </p:pic>
      <p:pic>
        <p:nvPicPr>
          <p:cNvPr id="6" name="Picture 5" descr="A picture containing person, indoor, wall, group&#10;&#10;Description automatically generated">
            <a:extLst>
              <a:ext uri="{FF2B5EF4-FFF2-40B4-BE49-F238E27FC236}">
                <a16:creationId xmlns:a16="http://schemas.microsoft.com/office/drawing/2014/main" id="{A1A34519-A841-4A05-9130-A85465C7E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5" y="3563257"/>
            <a:ext cx="3995297" cy="2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>
            <a:extLst>
              <a:ext uri="{FF2B5EF4-FFF2-40B4-BE49-F238E27FC236}">
                <a16:creationId xmlns:a16="http://schemas.microsoft.com/office/drawing/2014/main" id="{41B144EE-4C79-4397-AD92-262863EB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371601"/>
            <a:ext cx="8227051" cy="588963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How Does One Prepare His Heart?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F57B91DE-CAF6-49F3-8818-BD99524A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1" y="2900268"/>
            <a:ext cx="52651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Recognize that the heart is as </a:t>
            </a:r>
            <a:r>
              <a:rPr lang="en-US" altLang="en-US" sz="3400" b="1" dirty="0">
                <a:solidFill>
                  <a:srgbClr val="000000"/>
                </a:solidFill>
                <a:latin typeface="Roboto" panose="02000000000000000000" pitchFamily="2" charset="0"/>
              </a:rPr>
              <a:t>“soil”</a:t>
            </a: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 that needs to be prepared for the planting of the seed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Matthew 13:3-9, 18-23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EBF5DD25-BD0B-4C94-B1E4-F4EDB424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DFE9B9CC-57E3-4265-B2BF-46D20ECE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7FD164B-2F58-4CF8-801E-EFAB09BA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5F21584E-ACD1-4D8E-B493-71D4AE09A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F0648-3695-4160-A4BD-B37228C5EF35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7" name="Picture 16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91CF8CF1-700B-4FA9-A41D-7ADA2E3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DBE77A-2906-49F2-8469-0E507E743C33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99415-CB22-46A6-823C-93FBE14BA07A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F0692EF-20F9-404F-98A2-05A75212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 Heart</a:t>
            </a:r>
          </a:p>
        </p:txBody>
      </p:sp>
      <p:pic>
        <p:nvPicPr>
          <p:cNvPr id="3" name="Picture 2" descr="A person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698D08C4-FD08-48DC-BB73-EA4EB90F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9" y="2754273"/>
            <a:ext cx="6513291" cy="36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with a sunset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1FC4CD7-5C7E-4912-BECE-EAA57F71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67" y="2418570"/>
            <a:ext cx="6592353" cy="3976013"/>
          </a:xfrm>
          <a:prstGeom prst="rect">
            <a:avLst/>
          </a:prstGeom>
        </p:spPr>
      </p:pic>
      <p:sp>
        <p:nvSpPr>
          <p:cNvPr id="8205" name="Text Box 13">
            <a:extLst>
              <a:ext uri="{FF2B5EF4-FFF2-40B4-BE49-F238E27FC236}">
                <a16:creationId xmlns:a16="http://schemas.microsoft.com/office/drawing/2014/main" id="{84391468-0E2F-437F-B474-9F2B2E8D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42" y="3887005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No Love of Truth</a:t>
            </a: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B71ADF87-B82B-438F-9E9C-A85A45FF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343" y="4482320"/>
            <a:ext cx="7870371" cy="1863273"/>
          </a:xfrm>
          <a:prstGeom prst="curvedUpArrow">
            <a:avLst>
              <a:gd name="adj1" fmla="val 58261"/>
              <a:gd name="adj2" fmla="val 1165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01F6B386-9C94-45A8-8965-591206427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31A5ABFD-2123-4841-AEBF-2BCE5B46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3D8C619F-7D83-41CC-B3BA-E9A2BD3E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0745093A-1A82-43C7-A264-E36EE1D7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8E9A8-F059-44D1-9F13-42D7B00D519B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21" name="Picture 20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B868028C-1D1A-4835-9EA3-E1F5D60B6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A2E5D7-A7E7-4814-AF49-B4E0CB346705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1BE6A-8856-4419-BD2E-B694C9C594DC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E70770E2-391B-4E8C-81D1-38471CA7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 Heart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DB5D7CDE-A5DA-45D8-9F93-FBD09F437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371601"/>
            <a:ext cx="8227051" cy="588963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How Does One Prepare His Heart?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E7C75877-5078-4528-B5F7-2E81ED8D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5" y="2926347"/>
            <a:ext cx="536015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By not involving ourselves in materialism and immorality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2 Timothy 3:13;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 2 Thessalonians 2:10-12</a:t>
            </a:r>
          </a:p>
        </p:txBody>
      </p:sp>
    </p:spTree>
    <p:extLst>
      <p:ext uri="{BB962C8B-B14F-4D97-AF65-F5344CB8AC3E}">
        <p14:creationId xmlns:p14="http://schemas.microsoft.com/office/powerpoint/2010/main" val="3963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>
            <a:extLst>
              <a:ext uri="{FF2B5EF4-FFF2-40B4-BE49-F238E27FC236}">
                <a16:creationId xmlns:a16="http://schemas.microsoft.com/office/drawing/2014/main" id="{3215C6AE-893B-454F-89B7-D37259ED4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3" y="2763648"/>
            <a:ext cx="5744021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Develop a delight in</a:t>
            </a:r>
            <a:b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the law of the Lord by meditating on it</a:t>
            </a:r>
            <a:b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day and night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Psalms 1:2;</a:t>
            </a:r>
            <a:b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</a:b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Philippians 4:8;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Proverbs 4:23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5A5B22D-80CD-4301-BEAB-F582A119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EA4EC8B-0F50-4882-95D8-E8D8B738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0175472-0160-4C37-8661-7B93A56B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73E9DA5-98BE-4FFA-B7F4-DE78FEBD5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B68DE-F419-496C-9CB9-94E7DCA9FC80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8" name="Picture 17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7F40BB28-81C4-4075-A50A-3CF5B5E0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12B322-4FDD-422E-BB7C-C9EA23B87E39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81590-7DB6-4EBE-91D6-28FD8234E64D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2F2596E-EDF2-4B5F-825B-2468C113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 Heart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0CDC3E6-307F-46D8-8114-B1565219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371601"/>
            <a:ext cx="8227051" cy="588963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How Does One Prepare His Heart?</a:t>
            </a:r>
          </a:p>
        </p:txBody>
      </p:sp>
      <p:pic>
        <p:nvPicPr>
          <p:cNvPr id="3" name="Picture 2" descr="A picture containing text, grass, outdoor, person&#10;&#10;Description automatically generated">
            <a:extLst>
              <a:ext uri="{FF2B5EF4-FFF2-40B4-BE49-F238E27FC236}">
                <a16:creationId xmlns:a16="http://schemas.microsoft.com/office/drawing/2014/main" id="{5D12E97C-B71E-4868-8BAB-CC356C159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2135261"/>
            <a:ext cx="6193977" cy="42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>
            <a:extLst>
              <a:ext uri="{FF2B5EF4-FFF2-40B4-BE49-F238E27FC236}">
                <a16:creationId xmlns:a16="http://schemas.microsoft.com/office/drawing/2014/main" id="{B7905241-9F7C-4107-91C4-754CDC67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06" y="2881247"/>
            <a:ext cx="6096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Recognizing there is a </a:t>
            </a:r>
            <a:r>
              <a:rPr lang="en-US" altLang="en-US" sz="3400" b="1" dirty="0">
                <a:solidFill>
                  <a:srgbClr val="000000"/>
                </a:solidFill>
                <a:latin typeface="Roboto" panose="02000000000000000000" pitchFamily="2" charset="0"/>
              </a:rPr>
              <a:t>“warring”</a:t>
            </a: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 going on between the spiritual man and the physical man within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Romans 7:22-23; 8:5-9;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Galatians 5:22-23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877672E-3EB3-4C9E-B30E-CF902568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4A5D6FE-CAE5-417F-B90B-3DD4ABFA6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BD279BE-4FD7-4442-B1FB-43A1AFC6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44E2ED12-6B07-45D4-853E-CAD2D8433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68756-48DB-47C2-A481-B3E3697FD0E6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8" name="Picture 17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E4131B78-1708-4786-95A7-B78477C2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9B1BFD-5456-4323-892E-1574BD7FC892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99DDA-9EC1-41AF-A13F-CF5AEE459E25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DF56F339-5520-466E-9E0D-4CAB2172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Preparing Our Heart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BB574561-5CAC-4D29-9ED2-665D38CD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371601"/>
            <a:ext cx="8227051" cy="588963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How Does One Prepare His Heart?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0B35D9-8C96-499C-86B4-CB79C36E1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14" y="2077575"/>
            <a:ext cx="5765826" cy="43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75FF1688-E718-4AEA-9129-B765EC5A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277348"/>
            <a:ext cx="8227042" cy="1077218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 Means to Study!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EF161071-CA3E-4353-8369-F607BFE8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0" y="2894646"/>
            <a:ext cx="620128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The idea of being </a:t>
            </a:r>
            <a:r>
              <a:rPr lang="en-US" altLang="en-US" sz="3400" b="1" dirty="0">
                <a:solidFill>
                  <a:srgbClr val="000000"/>
                </a:solidFill>
                <a:latin typeface="Roboto" panose="02000000000000000000" pitchFamily="2" charset="0"/>
              </a:rPr>
              <a:t>“diligent”</a:t>
            </a:r>
            <a:br>
              <a:rPr lang="en-US" altLang="en-US" sz="3400" b="1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in the seeking process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2 Timothy 2:15; Matthew 7:7;           Hebrews 11:6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B415E3F-2682-4902-8CC3-BD164E12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2" y="5555555"/>
            <a:ext cx="6114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If we seek -- we will find!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B28B26E-5DEC-431E-A980-21427792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D2ADF71-8E22-4BDC-AF0B-A8F8BEB2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49DE3014-DAFB-421C-9C86-E404A079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F673E0E-D68D-41E6-8C20-A1FF8A1C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07BF6-EE07-415C-AF9C-01A0B5A915DD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8" name="Picture 17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D6766956-10E3-4E69-86AC-FD38FA8C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5F2AAC-6B55-475F-8CE2-1C16F5123390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15D5E7-0EB2-4DDC-8227-888E2FA42EA0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1A70C7B5-B3B1-48A0-8BA1-ECC9DC38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To Seek the Law of the Lord</a:t>
            </a:r>
          </a:p>
        </p:txBody>
      </p:sp>
      <p:pic>
        <p:nvPicPr>
          <p:cNvPr id="3" name="Picture 2" descr="A group of people reading books&#10;&#10;Description automatically generated with medium confidence">
            <a:extLst>
              <a:ext uri="{FF2B5EF4-FFF2-40B4-BE49-F238E27FC236}">
                <a16:creationId xmlns:a16="http://schemas.microsoft.com/office/drawing/2014/main" id="{995A82D2-5B7F-47BD-AE2C-C89B6F96F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13" y="2474662"/>
            <a:ext cx="5664217" cy="39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>
            <a:extLst>
              <a:ext uri="{FF2B5EF4-FFF2-40B4-BE49-F238E27FC236}">
                <a16:creationId xmlns:a16="http://schemas.microsoft.com/office/drawing/2014/main" id="{1137D55B-1565-4F33-A3CE-984DE540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2" y="2819400"/>
            <a:ext cx="5528824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Needed corrections must be made in our life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Matthew 7:21-27;            James 1:22-25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0258B5A-B2EC-4EF3-AB90-D0B173DA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4" y="5376406"/>
            <a:ext cx="55288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 Medium" panose="02000000000000000000" pitchFamily="2" charset="0"/>
                <a:cs typeface="Segoe UI Semibold" panose="020B0702040204020203" pitchFamily="34" charset="0"/>
              </a:rPr>
              <a:t>“If you know these things,  blessed are you if you do them.”</a:t>
            </a:r>
            <a:endParaRPr lang="en-US" altLang="en-US" sz="2800" dirty="0">
              <a:solidFill>
                <a:schemeClr val="accent1"/>
              </a:solidFill>
              <a:latin typeface="Roboto Medium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FFF128F-A746-4F10-A143-014FB795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C0291CB-41F2-4EA2-B1FD-342E4D00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B1EDE962-D99D-42F6-BCFC-C57B7CC84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973572E-B769-4FAE-BD3E-88D5A59C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F23038-5733-4B2C-B2C3-045A04F1C9C5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9" name="Picture 18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C1A12E4F-C73A-47AE-86A3-0013BBFA3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F96B8A-CA79-49C9-8FA0-AB03A29AF658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5BF70-2214-4A74-B44B-DD36C767C7A7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CA49735-5B28-43F5-9EAA-56B29904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To Do It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BEF57EB7-6975-4B7F-AE98-BFE67397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277348"/>
            <a:ext cx="8227042" cy="584775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Must Be Willing </a:t>
            </a:r>
            <a:r>
              <a:rPr lang="en-US" altLang="en-US" sz="3200" b="1" dirty="0">
                <a:solidFill>
                  <a:srgbClr val="000000"/>
                </a:solidFill>
                <a:latin typeface="Roboto" panose="02000000000000000000" pitchFamily="2" charset="0"/>
              </a:rPr>
              <a:t>“to do” </a:t>
            </a: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the Will of God</a:t>
            </a:r>
          </a:p>
        </p:txBody>
      </p:sp>
      <p:pic>
        <p:nvPicPr>
          <p:cNvPr id="3" name="Picture 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9B6F526C-AA25-424B-A599-E432CED8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17" y="2017487"/>
            <a:ext cx="6249614" cy="4383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18B0C-05F8-44FF-88BF-90FF812E5E32}"/>
              </a:ext>
            </a:extLst>
          </p:cNvPr>
          <p:cNvSpPr txBox="1"/>
          <p:nvPr/>
        </p:nvSpPr>
        <p:spPr>
          <a:xfrm>
            <a:off x="5779074" y="5852726"/>
            <a:ext cx="174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Segoe UI" panose="020B0502040204020203" pitchFamily="34" charset="0"/>
              </a:rPr>
              <a:t>John 13:17</a:t>
            </a:r>
          </a:p>
        </p:txBody>
      </p:sp>
      <p:pic>
        <p:nvPicPr>
          <p:cNvPr id="6" name="Picture 5" descr="An open book with a pencil&#10;&#10;Description automatically generated with low confidence">
            <a:extLst>
              <a:ext uri="{FF2B5EF4-FFF2-40B4-BE49-F238E27FC236}">
                <a16:creationId xmlns:a16="http://schemas.microsoft.com/office/drawing/2014/main" id="{2A04C76D-CDEA-4E87-91B5-0383EAB84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9" y="1932108"/>
            <a:ext cx="2438529" cy="14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>
            <a:extLst>
              <a:ext uri="{FF2B5EF4-FFF2-40B4-BE49-F238E27FC236}">
                <a16:creationId xmlns:a16="http://schemas.microsoft.com/office/drawing/2014/main" id="{8C78DEA4-BF43-4C15-A4A8-B74F9B49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0" y="2895601"/>
            <a:ext cx="54175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We must prepare to</a:t>
            </a:r>
            <a:b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en-US" altLang="en-US" sz="3400" b="1" dirty="0">
                <a:solidFill>
                  <a:srgbClr val="000000"/>
                </a:solidFill>
                <a:latin typeface="Roboto" panose="02000000000000000000" pitchFamily="2" charset="0"/>
              </a:rPr>
              <a:t>teach it </a:t>
            </a:r>
            <a:r>
              <a:rPr lang="en-US" altLang="en-US" sz="3400" dirty="0">
                <a:solidFill>
                  <a:srgbClr val="000000"/>
                </a:solidFill>
                <a:latin typeface="Roboto" panose="02000000000000000000" pitchFamily="2" charset="0"/>
              </a:rPr>
              <a:t>and ensure that we are living 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Hebrews 5:12-14;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2 Timothy 2:2;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C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Ephesians 3:3-5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D9AC1E9-4303-4391-B647-B683C29A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33D9518-8370-4586-9F75-FF64AA59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3" y="0"/>
            <a:ext cx="76200" cy="68580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B9E9380-D100-490D-8C25-ADA4592D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" y="0"/>
            <a:ext cx="12108530" cy="76200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5BABC41F-FA3E-400B-9513-BFB9CA64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6470785"/>
            <a:ext cx="12184737" cy="89672"/>
          </a:xfrm>
          <a:prstGeom prst="rect">
            <a:avLst/>
          </a:prstGeom>
          <a:solidFill>
            <a:srgbClr val="29A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Souvenir Lt BT" panose="020805030405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65770-06CE-4B22-AD85-A3A63F515E22}"/>
              </a:ext>
            </a:extLst>
          </p:cNvPr>
          <p:cNvSpPr txBox="1"/>
          <p:nvPr/>
        </p:nvSpPr>
        <p:spPr>
          <a:xfrm>
            <a:off x="-7261" y="6553202"/>
            <a:ext cx="121992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Richie Thetford									                  www.thetfordcountry.com</a:t>
            </a:r>
          </a:p>
        </p:txBody>
      </p:sp>
      <p:pic>
        <p:nvPicPr>
          <p:cNvPr id="18" name="Picture 17" descr="A picture containing text, light, open, close&#10;&#10;Description automatically generated">
            <a:extLst>
              <a:ext uri="{FF2B5EF4-FFF2-40B4-BE49-F238E27FC236}">
                <a16:creationId xmlns:a16="http://schemas.microsoft.com/office/drawing/2014/main" id="{66F81C32-1D8E-47C0-AEA9-07AB9955F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49653"/>
            <a:ext cx="3551374" cy="2663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EEB7A8-3DD2-440C-9F41-587E7F0058C2}"/>
              </a:ext>
            </a:extLst>
          </p:cNvPr>
          <p:cNvSpPr txBox="1"/>
          <p:nvPr/>
        </p:nvSpPr>
        <p:spPr>
          <a:xfrm>
            <a:off x="163260" y="217716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Preparing Our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BEF0C7-39BB-4ECC-BC45-0DDA8D6F5857}"/>
              </a:ext>
            </a:extLst>
          </p:cNvPr>
          <p:cNvSpPr txBox="1"/>
          <p:nvPr/>
        </p:nvSpPr>
        <p:spPr>
          <a:xfrm>
            <a:off x="163231" y="2350432"/>
            <a:ext cx="355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to Seek the Law of the Lord</a:t>
            </a: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9B53457E-DE2B-4F69-944E-4BCEE511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05" y="304800"/>
            <a:ext cx="822704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To Teach It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A8ABEBFB-77D7-45CB-BAC8-2C8F7E042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89" y="1277348"/>
            <a:ext cx="8227042" cy="1077218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Roboto Medium" panose="02000000000000000000" pitchFamily="2" charset="0"/>
                <a:cs typeface="Segoe UI Semibold" panose="020B0702040204020203" pitchFamily="34" charset="0"/>
              </a:rPr>
              <a:t>Like Ezra, We Must Be Involved in</a:t>
            </a:r>
            <a:br>
              <a:rPr lang="en-US" altLang="en-US" sz="3200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Roboto" panose="02000000000000000000" pitchFamily="2" charset="0"/>
              </a:rPr>
              <a:t>“Teaching It”</a:t>
            </a:r>
          </a:p>
        </p:txBody>
      </p:sp>
      <p:pic>
        <p:nvPicPr>
          <p:cNvPr id="3" name="Picture 2" descr="A picture containing sky, person, outdoor, holding&#10;&#10;Description automatically generated">
            <a:extLst>
              <a:ext uri="{FF2B5EF4-FFF2-40B4-BE49-F238E27FC236}">
                <a16:creationId xmlns:a16="http://schemas.microsoft.com/office/drawing/2014/main" id="{D5922810-8C2F-4BC4-8590-C008EEFB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29" y="2459795"/>
            <a:ext cx="6360891" cy="3926023"/>
          </a:xfrm>
          <a:prstGeom prst="rect">
            <a:avLst/>
          </a:prstGeom>
        </p:spPr>
      </p:pic>
      <p:sp>
        <p:nvSpPr>
          <p:cNvPr id="13337" name="Text Box 25">
            <a:extLst>
              <a:ext uri="{FF2B5EF4-FFF2-40B4-BE49-F238E27FC236}">
                <a16:creationId xmlns:a16="http://schemas.microsoft.com/office/drawing/2014/main" id="{E7306259-82A7-4649-8173-20B9E1C2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901" y="2482850"/>
            <a:ext cx="31423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cs typeface="Segoe UI Semibold" panose="020B0702040204020203" pitchFamily="34" charset="0"/>
              </a:rPr>
              <a:t>Ezra 7:11,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cs typeface="Segoe UI Semibold" panose="020B0702040204020203" pitchFamily="34" charset="0"/>
              </a:rPr>
              <a:t>Nehemiah 8:1-8</a:t>
            </a:r>
          </a:p>
        </p:txBody>
      </p:sp>
    </p:spTree>
    <p:extLst>
      <p:ext uri="{BB962C8B-B14F-4D97-AF65-F5344CB8AC3E}">
        <p14:creationId xmlns:p14="http://schemas.microsoft.com/office/powerpoint/2010/main" val="33902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629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Roboto</vt:lpstr>
      <vt:lpstr>Roboto Medium</vt:lpstr>
      <vt:lpstr>Souvenir Lt BT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16</cp:revision>
  <dcterms:created xsi:type="dcterms:W3CDTF">2022-04-27T19:54:24Z</dcterms:created>
  <dcterms:modified xsi:type="dcterms:W3CDTF">2022-11-06T21:18:22Z</dcterms:modified>
</cp:coreProperties>
</file>