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88CF1A-8A30-49E0-B1C9-4B12E02E954E}" type="datetimeFigureOut">
              <a:rPr lang="en-US" smtClean="0">
                <a:solidFill>
                  <a:prstClr val="black">
                    <a:tint val="95000"/>
                  </a:prstClr>
                </a:solidFill>
              </a:rPr>
              <a:pPr/>
              <a:t>7/9/2023</a:t>
            </a:fld>
            <a:endParaRPr lang="en-US" dirty="0">
              <a:solidFill>
                <a:prstClr val="black">
                  <a:tint val="9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95000"/>
                </a:prstClr>
              </a:solidFill>
            </a:endParaRPr>
          </a:p>
        </p:txBody>
      </p:sp>
      <p:sp>
        <p:nvSpPr>
          <p:cNvPr id="6" name="Slide Number Placeholder 5"/>
          <p:cNvSpPr>
            <a:spLocks noGrp="1"/>
          </p:cNvSpPr>
          <p:nvPr>
            <p:ph type="sldNum" sz="quarter" idx="12"/>
          </p:nvPr>
        </p:nvSpPr>
        <p:spPr/>
        <p:txBody>
          <a:bodyPr/>
          <a:lstStyle/>
          <a:p>
            <a:fld id="{2A870AE7-B080-48E0-AD1F-D9426D33A35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38592209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a:ea typeface="+mn-ea"/>
              <a:cs typeface="+mn-cs"/>
            </a:endParaRPr>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4988CF1A-8A30-49E0-B1C9-4B12E02E954E}" type="datetimeFigureOut">
              <a:rPr lang="en-US" smtClean="0">
                <a:solidFill>
                  <a:prstClr val="white">
                    <a:tint val="95000"/>
                  </a:prstClr>
                </a:solidFill>
              </a:rPr>
              <a:pPr/>
              <a:t>7/9/2023</a:t>
            </a:fld>
            <a:endParaRPr lang="en-US" dirty="0">
              <a:solidFill>
                <a:prstClr val="white">
                  <a:tint val="9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95000"/>
                </a:prstClr>
              </a:solidFill>
            </a:endParaRPr>
          </a:p>
        </p:txBody>
      </p:sp>
      <p:sp>
        <p:nvSpPr>
          <p:cNvPr id="6" name="Slide Number Placeholder 5"/>
          <p:cNvSpPr>
            <a:spLocks noGrp="1"/>
          </p:cNvSpPr>
          <p:nvPr>
            <p:ph type="sldNum" sz="quarter" idx="12"/>
          </p:nvPr>
        </p:nvSpPr>
        <p:spPr/>
        <p:txBody>
          <a:bodyPr/>
          <a:lstStyle/>
          <a:p>
            <a:fld id="{2A870AE7-B080-48E0-AD1F-D9426D33A357}" type="slidenum">
              <a:rPr lang="en-US" smtClean="0">
                <a:solidFill>
                  <a:prstClr val="white">
                    <a:tint val="95000"/>
                  </a:prstClr>
                </a:solidFill>
              </a:rPr>
              <a:pPr/>
              <a:t>‹#›</a:t>
            </a:fld>
            <a:endParaRPr lang="en-US" dirty="0">
              <a:solidFill>
                <a:prstClr val="white">
                  <a:tint val="95000"/>
                </a:prstClr>
              </a:solidFill>
            </a:endParaRPr>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a:ea typeface="+mn-ea"/>
              <a:cs typeface="+mn-cs"/>
            </a:endParaRPr>
          </a:p>
        </p:txBody>
      </p:sp>
    </p:spTree>
    <p:extLst>
      <p:ext uri="{BB962C8B-B14F-4D97-AF65-F5344CB8AC3E}">
        <p14:creationId xmlns:p14="http://schemas.microsoft.com/office/powerpoint/2010/main" val="7169451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988CF1A-8A30-49E0-B1C9-4B12E02E954E}" type="datetimeFigureOut">
              <a:rPr lang="en-US" smtClean="0"/>
              <a:pPr/>
              <a:t>7/9/2023</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A870AE7-B080-48E0-AD1F-D9426D33A357}" type="slidenum">
              <a:rPr lang="en-US" smtClean="0"/>
              <a:pPr/>
              <a:t>‹#›</a:t>
            </a:fld>
            <a:endParaRPr lang="en-US" dirty="0"/>
          </a:p>
        </p:txBody>
      </p:sp>
    </p:spTree>
    <p:extLst>
      <p:ext uri="{BB962C8B-B14F-4D97-AF65-F5344CB8AC3E}">
        <p14:creationId xmlns:p14="http://schemas.microsoft.com/office/powerpoint/2010/main" val="2377880307"/>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304800"/>
            <a:ext cx="8382000" cy="990600"/>
          </a:xfrm>
        </p:spPr>
        <p:txBody>
          <a:bodyPr>
            <a:normAutofit/>
          </a:bodyPr>
          <a:lstStyle/>
          <a:p>
            <a:pPr algn="ctr"/>
            <a:r>
              <a:rPr lang="en-US" sz="4800" dirty="0">
                <a:latin typeface="Roboto" panose="02000000000000000000" pitchFamily="2" charset="0"/>
              </a:rPr>
              <a:t>Practicing Church Discipline</a:t>
            </a:r>
          </a:p>
        </p:txBody>
      </p:sp>
      <p:sp>
        <p:nvSpPr>
          <p:cNvPr id="3" name="Subtitle 2"/>
          <p:cNvSpPr>
            <a:spLocks noGrp="1"/>
          </p:cNvSpPr>
          <p:nvPr>
            <p:ph type="subTitle" idx="1"/>
          </p:nvPr>
        </p:nvSpPr>
        <p:spPr>
          <a:xfrm>
            <a:off x="1354150" y="2209800"/>
            <a:ext cx="10505128" cy="2201655"/>
          </a:xfrm>
        </p:spPr>
        <p:txBody>
          <a:bodyPr>
            <a:noAutofit/>
          </a:bodyPr>
          <a:lstStyle/>
          <a:p>
            <a:r>
              <a:rPr lang="en-US" sz="3600" b="1" dirty="0">
                <a:latin typeface="Roboto" panose="02000000000000000000" pitchFamily="2" charset="0"/>
              </a:rPr>
              <a:t>Discipline Defined: </a:t>
            </a:r>
            <a:r>
              <a:rPr lang="en-US" sz="3600" dirty="0">
                <a:latin typeface="Roboto" panose="02000000000000000000" pitchFamily="2" charset="0"/>
              </a:rPr>
              <a:t>“Training that develops</a:t>
            </a:r>
            <a:br>
              <a:rPr lang="en-US" sz="3600" dirty="0">
                <a:latin typeface="Roboto" panose="02000000000000000000" pitchFamily="2" charset="0"/>
              </a:rPr>
            </a:br>
            <a:r>
              <a:rPr lang="en-US" sz="3600" dirty="0">
                <a:latin typeface="Roboto" panose="02000000000000000000" pitchFamily="2" charset="0"/>
              </a:rPr>
              <a:t>self-control, character, efficiency; submission</a:t>
            </a:r>
            <a:br>
              <a:rPr lang="en-US" sz="3600" dirty="0">
                <a:latin typeface="Roboto" panose="02000000000000000000" pitchFamily="2" charset="0"/>
              </a:rPr>
            </a:br>
            <a:r>
              <a:rPr lang="en-US" sz="3600" dirty="0">
                <a:latin typeface="Roboto" panose="02000000000000000000" pitchFamily="2" charset="0"/>
              </a:rPr>
              <a:t>to authority and control; treatment that corrects</a:t>
            </a:r>
            <a:br>
              <a:rPr lang="en-US" sz="3600" dirty="0">
                <a:latin typeface="Roboto" panose="02000000000000000000" pitchFamily="2" charset="0"/>
              </a:rPr>
            </a:br>
            <a:r>
              <a:rPr lang="en-US" sz="3600" dirty="0">
                <a:latin typeface="Roboto" panose="02000000000000000000" pitchFamily="2" charset="0"/>
              </a:rPr>
              <a:t>or punishes”</a:t>
            </a:r>
          </a:p>
        </p:txBody>
      </p:sp>
      <p:sp>
        <p:nvSpPr>
          <p:cNvPr id="4" name="Rectangle 3"/>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5" name="Rectangle 4"/>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6" name="Rectangle 5"/>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7" name="Rectangle 6"/>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cxnSp>
        <p:nvCxnSpPr>
          <p:cNvPr id="9" name="Straight Connector 8"/>
          <p:cNvCxnSpPr/>
          <p:nvPr/>
        </p:nvCxnSpPr>
        <p:spPr>
          <a:xfrm>
            <a:off x="2057400" y="1371600"/>
            <a:ext cx="80772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1" name="Picture 10" descr="RichardBibleSpine.JPG"/>
          <p:cNvPicPr>
            <a:picLocks noChangeAspect="1"/>
          </p:cNvPicPr>
          <p:nvPr/>
        </p:nvPicPr>
        <p:blipFill>
          <a:blip r:embed="rId2" cstate="print"/>
          <a:stretch>
            <a:fillRect/>
          </a:stretch>
        </p:blipFill>
        <p:spPr>
          <a:xfrm>
            <a:off x="249673" y="1567916"/>
            <a:ext cx="929971" cy="3429000"/>
          </a:xfrm>
          <a:prstGeom prst="rect">
            <a:avLst/>
          </a:prstGeom>
        </p:spPr>
      </p:pic>
      <p:sp>
        <p:nvSpPr>
          <p:cNvPr id="8" name="TextBox 7">
            <a:extLst>
              <a:ext uri="{FF2B5EF4-FFF2-40B4-BE49-F238E27FC236}">
                <a16:creationId xmlns:a16="http://schemas.microsoft.com/office/drawing/2014/main" id="{64E30D83-46B1-4FDA-A0EB-ABB6D434FD61}"/>
              </a:ext>
            </a:extLst>
          </p:cNvPr>
          <p:cNvSpPr txBox="1"/>
          <p:nvPr/>
        </p:nvSpPr>
        <p:spPr>
          <a:xfrm>
            <a:off x="0" y="6561341"/>
            <a:ext cx="12192000" cy="307777"/>
          </a:xfrm>
          <a:prstGeom prst="rect">
            <a:avLst/>
          </a:prstGeom>
          <a:solidFill>
            <a:schemeClr val="bg1"/>
          </a:solidFill>
        </p:spPr>
        <p:txBody>
          <a:bodyPr wrap="square" rtlCol="0">
            <a:spAutoFit/>
          </a:bodyPr>
          <a:lstStyle/>
          <a:p>
            <a:r>
              <a:rPr lang="en-US" sz="1400" dirty="0">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2407264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8" y="155448"/>
            <a:ext cx="11889520" cy="1252728"/>
          </a:xfrm>
        </p:spPr>
        <p:txBody>
          <a:bodyPr/>
          <a:lstStyle/>
          <a:p>
            <a:pPr algn="ctr"/>
            <a:r>
              <a:rPr lang="en-US" dirty="0">
                <a:latin typeface="Roboto" panose="02000000000000000000" pitchFamily="2" charset="0"/>
              </a:rPr>
              <a:t>God’s Instruction</a:t>
            </a:r>
          </a:p>
        </p:txBody>
      </p:sp>
      <p:sp>
        <p:nvSpPr>
          <p:cNvPr id="8" name="TextBox 7"/>
          <p:cNvSpPr txBox="1"/>
          <p:nvPr/>
        </p:nvSpPr>
        <p:spPr>
          <a:xfrm>
            <a:off x="279205" y="1524001"/>
            <a:ext cx="11663835" cy="4893647"/>
          </a:xfrm>
          <a:prstGeom prst="rect">
            <a:avLst/>
          </a:prstGeom>
          <a:noFill/>
        </p:spPr>
        <p:txBody>
          <a:bodyPr wrap="square" rtlCol="0">
            <a:spAutoFit/>
          </a:bodyPr>
          <a:lstStyle/>
          <a:p>
            <a:pPr algn="ctr"/>
            <a:r>
              <a:rPr lang="en-US" sz="2400" dirty="0">
                <a:solidFill>
                  <a:prstClr val="black"/>
                </a:solidFill>
                <a:latin typeface="Roboto" panose="02000000000000000000" pitchFamily="2" charset="0"/>
              </a:rPr>
              <a:t>And you have forgotten the exhortation which speaks to you as to sons: “My son, do not despise the chastening of the </a:t>
            </a:r>
            <a:r>
              <a:rPr lang="en-US" sz="2400" cap="small" dirty="0">
                <a:solidFill>
                  <a:prstClr val="black"/>
                </a:solidFill>
                <a:latin typeface="Roboto" panose="02000000000000000000" pitchFamily="2" charset="0"/>
              </a:rPr>
              <a:t>Lord</a:t>
            </a:r>
            <a:r>
              <a:rPr lang="en-US" sz="2400" dirty="0">
                <a:solidFill>
                  <a:prstClr val="black"/>
                </a:solidFill>
                <a:latin typeface="Roboto" panose="02000000000000000000" pitchFamily="2" charset="0"/>
              </a:rPr>
              <a:t>, Nor be discouraged when you are rebuked by Him; For whom the </a:t>
            </a:r>
            <a:r>
              <a:rPr lang="en-US" sz="2400" cap="small" dirty="0">
                <a:solidFill>
                  <a:prstClr val="black"/>
                </a:solidFill>
                <a:latin typeface="Roboto" panose="02000000000000000000" pitchFamily="2" charset="0"/>
              </a:rPr>
              <a:t>Lord</a:t>
            </a:r>
            <a:r>
              <a:rPr lang="en-US" sz="2400" dirty="0">
                <a:solidFill>
                  <a:prstClr val="black"/>
                </a:solidFill>
                <a:latin typeface="Roboto" panose="02000000000000000000" pitchFamily="2" charset="0"/>
              </a:rPr>
              <a:t> loves He chastens, And scourges every son whom He receives. If you endure chastening, God deals with you as with sons; for what son is there whom a father does not chasten? But if you are without chastening, of which all have become partakers, then you are illegitimate and not sons. Furthermore, we have had human fathers who corrected us, and we paid them respect. </a:t>
            </a:r>
            <a:r>
              <a:rPr lang="en-US" sz="2400" dirty="0">
                <a:solidFill>
                  <a:srgbClr val="C00000"/>
                </a:solidFill>
                <a:latin typeface="Roboto" panose="02000000000000000000" pitchFamily="2" charset="0"/>
              </a:rPr>
              <a:t>Shall we not much more readily be in subjection to the Father of spirits and live? </a:t>
            </a:r>
            <a:r>
              <a:rPr lang="en-US" sz="2400" dirty="0">
                <a:solidFill>
                  <a:prstClr val="black"/>
                </a:solidFill>
                <a:latin typeface="Roboto" panose="02000000000000000000" pitchFamily="2" charset="0"/>
              </a:rPr>
              <a:t>For they indeed for a few days chastened us as seemed best to them, but He for our profit, that we may be partakers of His holiness. Now no chastening seems to be joyful for the present, but painful; nevertheless, </a:t>
            </a:r>
            <a:r>
              <a:rPr lang="en-US" sz="2400" dirty="0">
                <a:solidFill>
                  <a:srgbClr val="C00000"/>
                </a:solidFill>
                <a:latin typeface="Roboto" panose="02000000000000000000" pitchFamily="2" charset="0"/>
              </a:rPr>
              <a:t>afterward it yields the peaceable fruit of righteousness to those who have been trained by it</a:t>
            </a:r>
            <a:r>
              <a:rPr lang="en-US" sz="2400" dirty="0">
                <a:solidFill>
                  <a:prstClr val="black"/>
                </a:solidFill>
                <a:latin typeface="Roboto" panose="02000000000000000000" pitchFamily="2" charset="0"/>
              </a:rPr>
              <a:t>.”</a:t>
            </a:r>
          </a:p>
          <a:p>
            <a:pPr algn="ctr"/>
            <a:r>
              <a:rPr lang="en-US" sz="2400" b="1" dirty="0">
                <a:solidFill>
                  <a:prstClr val="black"/>
                </a:solidFill>
                <a:latin typeface="Roboto" panose="02000000000000000000" pitchFamily="2" charset="0"/>
              </a:rPr>
              <a:t>Hebrews 12:5-11</a:t>
            </a:r>
          </a:p>
        </p:txBody>
      </p:sp>
      <p:sp>
        <p:nvSpPr>
          <p:cNvPr id="19" name="Rectangle 18">
            <a:extLst>
              <a:ext uri="{FF2B5EF4-FFF2-40B4-BE49-F238E27FC236}">
                <a16:creationId xmlns:a16="http://schemas.microsoft.com/office/drawing/2014/main" id="{CDD7EB37-5B2F-445C-AE6C-30E802CD596C}"/>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20" name="Rectangle 19">
            <a:extLst>
              <a:ext uri="{FF2B5EF4-FFF2-40B4-BE49-F238E27FC236}">
                <a16:creationId xmlns:a16="http://schemas.microsoft.com/office/drawing/2014/main" id="{4C99CE46-EB6D-4195-B525-014A88DA5A8A}"/>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21" name="Rectangle 20">
            <a:extLst>
              <a:ext uri="{FF2B5EF4-FFF2-40B4-BE49-F238E27FC236}">
                <a16:creationId xmlns:a16="http://schemas.microsoft.com/office/drawing/2014/main" id="{3B5F1945-E91F-45AD-96BE-96308216FCC2}"/>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22" name="Rectangle 21">
            <a:extLst>
              <a:ext uri="{FF2B5EF4-FFF2-40B4-BE49-F238E27FC236}">
                <a16:creationId xmlns:a16="http://schemas.microsoft.com/office/drawing/2014/main" id="{CFC94FFA-FC2F-4211-AA7F-3449DA200010}"/>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23" name="TextBox 22">
            <a:extLst>
              <a:ext uri="{FF2B5EF4-FFF2-40B4-BE49-F238E27FC236}">
                <a16:creationId xmlns:a16="http://schemas.microsoft.com/office/drawing/2014/main" id="{49FFFF6A-589D-408A-8AEA-D3AF915DC55C}"/>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426068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026082" y="3783243"/>
            <a:ext cx="5603318" cy="223655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2" name="Title 1"/>
          <p:cNvSpPr>
            <a:spLocks noGrp="1"/>
          </p:cNvSpPr>
          <p:nvPr>
            <p:ph type="title"/>
          </p:nvPr>
        </p:nvSpPr>
        <p:spPr>
          <a:xfrm>
            <a:off x="154728" y="155448"/>
            <a:ext cx="11889520" cy="1252728"/>
          </a:xfrm>
        </p:spPr>
        <p:txBody>
          <a:bodyPr>
            <a:normAutofit/>
          </a:bodyPr>
          <a:lstStyle/>
          <a:p>
            <a:pPr algn="ctr"/>
            <a:r>
              <a:rPr lang="en-US" dirty="0">
                <a:latin typeface="Roboto" panose="02000000000000000000" pitchFamily="2" charset="0"/>
              </a:rPr>
              <a:t>Commanded to Discipline</a:t>
            </a:r>
          </a:p>
        </p:txBody>
      </p:sp>
      <p:sp>
        <p:nvSpPr>
          <p:cNvPr id="8" name="TextBox 7"/>
          <p:cNvSpPr txBox="1"/>
          <p:nvPr/>
        </p:nvSpPr>
        <p:spPr>
          <a:xfrm>
            <a:off x="279205" y="1524000"/>
            <a:ext cx="11663835" cy="1938992"/>
          </a:xfrm>
          <a:prstGeom prst="rect">
            <a:avLst/>
          </a:prstGeom>
          <a:noFill/>
        </p:spPr>
        <p:txBody>
          <a:bodyPr wrap="square" rtlCol="0">
            <a:spAutoFit/>
          </a:bodyPr>
          <a:lstStyle/>
          <a:p>
            <a:pPr algn="ctr"/>
            <a:r>
              <a:rPr lang="en-US" sz="2400" dirty="0">
                <a:solidFill>
                  <a:prstClr val="black"/>
                </a:solidFill>
                <a:latin typeface="Roboto" panose="02000000000000000000" pitchFamily="2" charset="0"/>
              </a:rPr>
              <a:t>“Now I urge you, brethren, </a:t>
            </a:r>
            <a:r>
              <a:rPr lang="en-US" sz="2400" dirty="0">
                <a:solidFill>
                  <a:srgbClr val="C00000"/>
                </a:solidFill>
                <a:latin typeface="Roboto" panose="02000000000000000000" pitchFamily="2" charset="0"/>
              </a:rPr>
              <a:t>note those who cause divisions and offenses</a:t>
            </a:r>
            <a:r>
              <a:rPr lang="en-US" sz="2400" dirty="0">
                <a:solidFill>
                  <a:prstClr val="black"/>
                </a:solidFill>
                <a:latin typeface="Roboto" panose="02000000000000000000" pitchFamily="2" charset="0"/>
              </a:rPr>
              <a:t>, contrary</a:t>
            </a:r>
            <a:br>
              <a:rPr lang="en-US" sz="2400" dirty="0">
                <a:solidFill>
                  <a:prstClr val="black"/>
                </a:solidFill>
                <a:latin typeface="Roboto" panose="02000000000000000000" pitchFamily="2" charset="0"/>
              </a:rPr>
            </a:br>
            <a:r>
              <a:rPr lang="en-US" sz="2400" dirty="0">
                <a:solidFill>
                  <a:prstClr val="black"/>
                </a:solidFill>
                <a:latin typeface="Roboto" panose="02000000000000000000" pitchFamily="2" charset="0"/>
              </a:rPr>
              <a:t>to the doctrine which you learned, and </a:t>
            </a:r>
            <a:r>
              <a:rPr lang="en-US" sz="2400" dirty="0">
                <a:solidFill>
                  <a:srgbClr val="C00000"/>
                </a:solidFill>
                <a:latin typeface="Roboto" panose="02000000000000000000" pitchFamily="2" charset="0"/>
              </a:rPr>
              <a:t>avoid them</a:t>
            </a:r>
            <a:r>
              <a:rPr lang="en-US" sz="2400" dirty="0">
                <a:solidFill>
                  <a:prstClr val="black"/>
                </a:solidFill>
                <a:latin typeface="Roboto" panose="02000000000000000000" pitchFamily="2" charset="0"/>
              </a:rPr>
              <a:t>. For those who are such do</a:t>
            </a:r>
            <a:br>
              <a:rPr lang="en-US" sz="2400" dirty="0">
                <a:solidFill>
                  <a:prstClr val="black"/>
                </a:solidFill>
                <a:latin typeface="Roboto" panose="02000000000000000000" pitchFamily="2" charset="0"/>
              </a:rPr>
            </a:br>
            <a:r>
              <a:rPr lang="en-US" sz="2400" dirty="0">
                <a:solidFill>
                  <a:prstClr val="black"/>
                </a:solidFill>
                <a:latin typeface="Roboto" panose="02000000000000000000" pitchFamily="2" charset="0"/>
              </a:rPr>
              <a:t>not serve our Lord Jesus Christ, but their own belly, and by smooth words</a:t>
            </a:r>
            <a:br>
              <a:rPr lang="en-US" sz="2400" dirty="0">
                <a:solidFill>
                  <a:prstClr val="black"/>
                </a:solidFill>
                <a:latin typeface="Roboto" panose="02000000000000000000" pitchFamily="2" charset="0"/>
              </a:rPr>
            </a:br>
            <a:r>
              <a:rPr lang="en-US" sz="2400" dirty="0">
                <a:solidFill>
                  <a:prstClr val="black"/>
                </a:solidFill>
                <a:latin typeface="Roboto" panose="02000000000000000000" pitchFamily="2" charset="0"/>
              </a:rPr>
              <a:t>and flattering speech deceive the hearts of the simple.”</a:t>
            </a:r>
          </a:p>
          <a:p>
            <a:pPr algn="ctr"/>
            <a:r>
              <a:rPr lang="en-US" sz="2400" b="1" dirty="0">
                <a:solidFill>
                  <a:prstClr val="black"/>
                </a:solidFill>
                <a:latin typeface="Roboto" panose="02000000000000000000" pitchFamily="2" charset="0"/>
              </a:rPr>
              <a:t>Romans 16:17-18</a:t>
            </a:r>
            <a:endParaRPr lang="en-US" sz="2400" dirty="0">
              <a:solidFill>
                <a:prstClr val="black"/>
              </a:solidFill>
              <a:latin typeface="Roboto" panose="02000000000000000000" pitchFamily="2" charset="0"/>
            </a:endParaRPr>
          </a:p>
        </p:txBody>
      </p:sp>
      <p:sp>
        <p:nvSpPr>
          <p:cNvPr id="9" name="TextBox 8"/>
          <p:cNvSpPr txBox="1"/>
          <p:nvPr/>
        </p:nvSpPr>
        <p:spPr>
          <a:xfrm>
            <a:off x="1026081" y="4357212"/>
            <a:ext cx="5603317" cy="1077218"/>
          </a:xfrm>
          <a:prstGeom prst="rect">
            <a:avLst/>
          </a:prstGeom>
          <a:noFill/>
        </p:spPr>
        <p:txBody>
          <a:bodyPr wrap="square" rtlCol="0">
            <a:spAutoFit/>
          </a:bodyPr>
          <a:lstStyle/>
          <a:p>
            <a:pPr algn="ctr"/>
            <a:r>
              <a:rPr lang="en-US" sz="3200" dirty="0">
                <a:solidFill>
                  <a:prstClr val="black"/>
                </a:solidFill>
                <a:latin typeface="Roboto" panose="02000000000000000000" pitchFamily="2" charset="0"/>
              </a:rPr>
              <a:t>When does the </a:t>
            </a:r>
            <a:r>
              <a:rPr lang="en-US" sz="3200" b="1" dirty="0">
                <a:solidFill>
                  <a:srgbClr val="C00000"/>
                </a:solidFill>
                <a:latin typeface="Roboto" panose="02000000000000000000" pitchFamily="2" charset="0"/>
              </a:rPr>
              <a:t>church</a:t>
            </a:r>
            <a:br>
              <a:rPr lang="en-US" sz="3200" dirty="0">
                <a:solidFill>
                  <a:prstClr val="black"/>
                </a:solidFill>
                <a:latin typeface="Roboto" panose="02000000000000000000" pitchFamily="2" charset="0"/>
              </a:rPr>
            </a:br>
            <a:r>
              <a:rPr lang="en-US" sz="3200" dirty="0">
                <a:solidFill>
                  <a:prstClr val="black"/>
                </a:solidFill>
                <a:latin typeface="Roboto" panose="02000000000000000000" pitchFamily="2" charset="0"/>
              </a:rPr>
              <a:t>get involved in discipline?</a:t>
            </a:r>
          </a:p>
        </p:txBody>
      </p:sp>
      <p:pic>
        <p:nvPicPr>
          <p:cNvPr id="10" name="Picture 9" descr="question-man.jpg"/>
          <p:cNvPicPr>
            <a:picLocks noChangeAspect="1"/>
          </p:cNvPicPr>
          <p:nvPr/>
        </p:nvPicPr>
        <p:blipFill>
          <a:blip r:embed="rId2" cstate="print"/>
          <a:stretch>
            <a:fillRect/>
          </a:stretch>
        </p:blipFill>
        <p:spPr>
          <a:xfrm>
            <a:off x="6883723" y="3350472"/>
            <a:ext cx="2848731" cy="3061959"/>
          </a:xfrm>
          <a:prstGeom prst="rect">
            <a:avLst/>
          </a:prstGeom>
        </p:spPr>
      </p:pic>
      <p:sp>
        <p:nvSpPr>
          <p:cNvPr id="12" name="Rectangle 11">
            <a:extLst>
              <a:ext uri="{FF2B5EF4-FFF2-40B4-BE49-F238E27FC236}">
                <a16:creationId xmlns:a16="http://schemas.microsoft.com/office/drawing/2014/main" id="{451F82D2-2A60-4AE8-9538-4808F4677D27}"/>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3" name="Rectangle 12">
            <a:extLst>
              <a:ext uri="{FF2B5EF4-FFF2-40B4-BE49-F238E27FC236}">
                <a16:creationId xmlns:a16="http://schemas.microsoft.com/office/drawing/2014/main" id="{F8CA6ABA-8423-4059-A6F8-B79A0462F73F}"/>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4" name="Rectangle 13">
            <a:extLst>
              <a:ext uri="{FF2B5EF4-FFF2-40B4-BE49-F238E27FC236}">
                <a16:creationId xmlns:a16="http://schemas.microsoft.com/office/drawing/2014/main" id="{3900D4D3-46D8-43A0-A057-DCC8769CE511}"/>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5" name="Rectangle 14">
            <a:extLst>
              <a:ext uri="{FF2B5EF4-FFF2-40B4-BE49-F238E27FC236}">
                <a16:creationId xmlns:a16="http://schemas.microsoft.com/office/drawing/2014/main" id="{E537401B-B82F-432A-8BB1-2ACB3C40C096}"/>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6" name="TextBox 15">
            <a:extLst>
              <a:ext uri="{FF2B5EF4-FFF2-40B4-BE49-F238E27FC236}">
                <a16:creationId xmlns:a16="http://schemas.microsoft.com/office/drawing/2014/main" id="{F11C7AFD-60A3-4696-8286-37CC01B4BC02}"/>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4092266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par>
                          <p:cTn id="11" fill="hold">
                            <p:stCondLst>
                              <p:cond delay="500"/>
                            </p:stCondLst>
                            <p:childTnLst>
                              <p:par>
                                <p:cTn id="12" presetID="23" presetClass="entr" presetSubtype="16"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8" y="155448"/>
            <a:ext cx="11889520" cy="1252728"/>
          </a:xfrm>
        </p:spPr>
        <p:txBody>
          <a:bodyPr/>
          <a:lstStyle/>
          <a:p>
            <a:pPr algn="ctr"/>
            <a:r>
              <a:rPr lang="en-US" dirty="0">
                <a:latin typeface="Roboto" panose="02000000000000000000" pitchFamily="2" charset="0"/>
              </a:rPr>
              <a:t>Proper Church Discipline</a:t>
            </a:r>
          </a:p>
        </p:txBody>
      </p:sp>
      <p:sp>
        <p:nvSpPr>
          <p:cNvPr id="3" name="Content Placeholder 2"/>
          <p:cNvSpPr>
            <a:spLocks noGrp="1"/>
          </p:cNvSpPr>
          <p:nvPr>
            <p:ph idx="1"/>
          </p:nvPr>
        </p:nvSpPr>
        <p:spPr>
          <a:xfrm>
            <a:off x="2886526" y="1524002"/>
            <a:ext cx="7552873" cy="609599"/>
          </a:xfrm>
        </p:spPr>
        <p:txBody>
          <a:bodyPr>
            <a:normAutofit lnSpcReduction="10000"/>
          </a:bodyPr>
          <a:lstStyle/>
          <a:p>
            <a:r>
              <a:rPr lang="en-US" dirty="0">
                <a:solidFill>
                  <a:srgbClr val="C00000"/>
                </a:solidFill>
                <a:latin typeface="Roboto Medium" panose="02000000000000000000" pitchFamily="2" charset="0"/>
                <a:ea typeface="Roboto Medium" panose="02000000000000000000" pitchFamily="2" charset="0"/>
              </a:rPr>
              <a:t>Matthew 18:15-17</a:t>
            </a:r>
          </a:p>
        </p:txBody>
      </p:sp>
      <p:sp>
        <p:nvSpPr>
          <p:cNvPr id="8" name="TextBox 7"/>
          <p:cNvSpPr txBox="1"/>
          <p:nvPr/>
        </p:nvSpPr>
        <p:spPr>
          <a:xfrm>
            <a:off x="3252750" y="2209801"/>
            <a:ext cx="8661812" cy="4093428"/>
          </a:xfrm>
          <a:prstGeom prst="rect">
            <a:avLst/>
          </a:prstGeom>
          <a:noFill/>
        </p:spPr>
        <p:txBody>
          <a:bodyPr wrap="square" rtlCol="0">
            <a:spAutoFit/>
          </a:bodyPr>
          <a:lstStyle/>
          <a:p>
            <a:r>
              <a:rPr lang="en-US" sz="2000" b="1" dirty="0">
                <a:solidFill>
                  <a:prstClr val="black"/>
                </a:solidFill>
                <a:latin typeface="Roboto" panose="02000000000000000000" pitchFamily="2" charset="0"/>
              </a:rPr>
              <a:t>1</a:t>
            </a:r>
            <a:r>
              <a:rPr lang="en-US" sz="2000" dirty="0">
                <a:solidFill>
                  <a:prstClr val="black"/>
                </a:solidFill>
                <a:latin typeface="Roboto" panose="02000000000000000000" pitchFamily="2" charset="0"/>
              </a:rPr>
              <a:t>) </a:t>
            </a:r>
            <a:r>
              <a:rPr lang="en-US" sz="2000" dirty="0">
                <a:solidFill>
                  <a:prstClr val="black"/>
                </a:solidFill>
                <a:latin typeface="Roboto Medium" panose="02000000000000000000" pitchFamily="2" charset="0"/>
                <a:ea typeface="Roboto Medium" panose="02000000000000000000" pitchFamily="2" charset="0"/>
              </a:rPr>
              <a:t>18:15 – </a:t>
            </a:r>
            <a:r>
              <a:rPr lang="en-US" sz="2000" dirty="0">
                <a:solidFill>
                  <a:srgbClr val="C00000"/>
                </a:solidFill>
                <a:latin typeface="Roboto Medium" panose="02000000000000000000" pitchFamily="2" charset="0"/>
                <a:ea typeface="Roboto Medium" panose="02000000000000000000" pitchFamily="2" charset="0"/>
              </a:rPr>
              <a:t>You and the trespassing brother</a:t>
            </a:r>
          </a:p>
          <a:p>
            <a:pPr>
              <a:buFont typeface="Arial" pitchFamily="34" charset="0"/>
              <a:buChar char="•"/>
            </a:pPr>
            <a:r>
              <a:rPr lang="en-US" sz="2000" dirty="0">
                <a:solidFill>
                  <a:prstClr val="black"/>
                </a:solidFill>
                <a:latin typeface="Roboto" panose="02000000000000000000" pitchFamily="2" charset="0"/>
              </a:rPr>
              <a:t> If he hears (repents) you gained your brother</a:t>
            </a:r>
          </a:p>
          <a:p>
            <a:pPr>
              <a:buFont typeface="Arial" pitchFamily="34" charset="0"/>
              <a:buChar char="•"/>
            </a:pPr>
            <a:r>
              <a:rPr lang="en-US" sz="2000" dirty="0">
                <a:solidFill>
                  <a:prstClr val="black"/>
                </a:solidFill>
                <a:latin typeface="Roboto" panose="02000000000000000000" pitchFamily="2" charset="0"/>
              </a:rPr>
              <a:t> If he does not hear (repent) – take step 2</a:t>
            </a:r>
          </a:p>
          <a:p>
            <a:pPr>
              <a:buFont typeface="Arial" pitchFamily="34" charset="0"/>
              <a:buChar char="•"/>
            </a:pPr>
            <a:endParaRPr lang="en-US" sz="2000" dirty="0">
              <a:solidFill>
                <a:prstClr val="black"/>
              </a:solidFill>
              <a:latin typeface="Roboto" panose="02000000000000000000" pitchFamily="2" charset="0"/>
            </a:endParaRPr>
          </a:p>
          <a:p>
            <a:r>
              <a:rPr lang="en-US" sz="2000" b="1" dirty="0">
                <a:solidFill>
                  <a:prstClr val="black"/>
                </a:solidFill>
                <a:latin typeface="Roboto" panose="02000000000000000000" pitchFamily="2" charset="0"/>
              </a:rPr>
              <a:t>2) </a:t>
            </a:r>
            <a:r>
              <a:rPr lang="en-US" sz="2000" dirty="0">
                <a:solidFill>
                  <a:prstClr val="black"/>
                </a:solidFill>
                <a:latin typeface="Roboto Medium" panose="02000000000000000000" pitchFamily="2" charset="0"/>
                <a:ea typeface="Roboto Medium" panose="02000000000000000000" pitchFamily="2" charset="0"/>
              </a:rPr>
              <a:t>18:16 – </a:t>
            </a:r>
            <a:r>
              <a:rPr lang="en-US" sz="2000" dirty="0">
                <a:solidFill>
                  <a:srgbClr val="C00000"/>
                </a:solidFill>
                <a:latin typeface="Roboto Medium" panose="02000000000000000000" pitchFamily="2" charset="0"/>
                <a:ea typeface="Roboto Medium" panose="02000000000000000000" pitchFamily="2" charset="0"/>
              </a:rPr>
              <a:t>You and one or two others and the trespassing brother</a:t>
            </a:r>
          </a:p>
          <a:p>
            <a:pPr>
              <a:buFont typeface="Arial" pitchFamily="34" charset="0"/>
              <a:buChar char="•"/>
            </a:pPr>
            <a:r>
              <a:rPr lang="en-US" sz="2000" dirty="0">
                <a:solidFill>
                  <a:prstClr val="black"/>
                </a:solidFill>
                <a:latin typeface="Roboto" panose="02000000000000000000" pitchFamily="2" charset="0"/>
              </a:rPr>
              <a:t> If he hears (repents) you gained your brother</a:t>
            </a:r>
          </a:p>
          <a:p>
            <a:pPr>
              <a:buFont typeface="Arial" pitchFamily="34" charset="0"/>
              <a:buChar char="•"/>
            </a:pPr>
            <a:r>
              <a:rPr lang="en-US" sz="2000" dirty="0">
                <a:solidFill>
                  <a:prstClr val="black"/>
                </a:solidFill>
                <a:latin typeface="Roboto" panose="02000000000000000000" pitchFamily="2" charset="0"/>
              </a:rPr>
              <a:t> If he does not hear (repent) – take step 3</a:t>
            </a:r>
          </a:p>
          <a:p>
            <a:pPr>
              <a:buFont typeface="Arial" pitchFamily="34" charset="0"/>
              <a:buChar char="•"/>
            </a:pPr>
            <a:endParaRPr lang="en-US" sz="2000" dirty="0">
              <a:solidFill>
                <a:prstClr val="black"/>
              </a:solidFill>
              <a:latin typeface="Roboto" panose="02000000000000000000" pitchFamily="2" charset="0"/>
            </a:endParaRPr>
          </a:p>
          <a:p>
            <a:r>
              <a:rPr lang="en-US" sz="2000" b="1" dirty="0">
                <a:solidFill>
                  <a:prstClr val="black"/>
                </a:solidFill>
                <a:latin typeface="Roboto" panose="02000000000000000000" pitchFamily="2" charset="0"/>
              </a:rPr>
              <a:t>3) </a:t>
            </a:r>
            <a:r>
              <a:rPr lang="en-US" sz="2000" dirty="0">
                <a:solidFill>
                  <a:prstClr val="black"/>
                </a:solidFill>
                <a:latin typeface="Roboto Medium" panose="02000000000000000000" pitchFamily="2" charset="0"/>
                <a:ea typeface="Roboto Medium" panose="02000000000000000000" pitchFamily="2" charset="0"/>
              </a:rPr>
              <a:t>18:17 – </a:t>
            </a:r>
            <a:r>
              <a:rPr lang="en-US" sz="2000" dirty="0">
                <a:solidFill>
                  <a:srgbClr val="C00000"/>
                </a:solidFill>
                <a:latin typeface="Roboto Medium" panose="02000000000000000000" pitchFamily="2" charset="0"/>
                <a:ea typeface="Roboto Medium" panose="02000000000000000000" pitchFamily="2" charset="0"/>
              </a:rPr>
              <a:t>Tell it to the church</a:t>
            </a:r>
          </a:p>
          <a:p>
            <a:pPr>
              <a:buFont typeface="Arial" pitchFamily="34" charset="0"/>
              <a:buChar char="•"/>
            </a:pPr>
            <a:r>
              <a:rPr lang="en-US" sz="2000" dirty="0">
                <a:solidFill>
                  <a:prstClr val="black"/>
                </a:solidFill>
                <a:latin typeface="Roboto" panose="02000000000000000000" pitchFamily="2" charset="0"/>
              </a:rPr>
              <a:t> If he hears (repents) WE have gained our brother</a:t>
            </a:r>
          </a:p>
          <a:p>
            <a:pPr>
              <a:buFont typeface="Arial" pitchFamily="34" charset="0"/>
              <a:buChar char="•"/>
            </a:pPr>
            <a:r>
              <a:rPr lang="en-US" sz="2000" dirty="0">
                <a:solidFill>
                  <a:prstClr val="black"/>
                </a:solidFill>
                <a:latin typeface="Roboto" panose="02000000000000000000" pitchFamily="2" charset="0"/>
              </a:rPr>
              <a:t>If he does not hear (repent) – take step 4</a:t>
            </a:r>
          </a:p>
          <a:p>
            <a:pPr>
              <a:buFont typeface="Arial" pitchFamily="34" charset="0"/>
              <a:buChar char="•"/>
            </a:pPr>
            <a:endParaRPr lang="en-US" sz="2000" dirty="0">
              <a:solidFill>
                <a:prstClr val="black"/>
              </a:solidFill>
              <a:latin typeface="Roboto" panose="02000000000000000000" pitchFamily="2" charset="0"/>
            </a:endParaRPr>
          </a:p>
          <a:p>
            <a:r>
              <a:rPr lang="en-US" sz="2000" b="1" dirty="0">
                <a:solidFill>
                  <a:prstClr val="black"/>
                </a:solidFill>
                <a:latin typeface="Roboto" panose="02000000000000000000" pitchFamily="2" charset="0"/>
              </a:rPr>
              <a:t>4) </a:t>
            </a:r>
            <a:r>
              <a:rPr lang="en-US" sz="2000" b="1" dirty="0">
                <a:solidFill>
                  <a:srgbClr val="C00000"/>
                </a:solidFill>
                <a:latin typeface="Roboto" panose="02000000000000000000" pitchFamily="2" charset="0"/>
              </a:rPr>
              <a:t>Let him be as a heathen and a publican</a:t>
            </a:r>
          </a:p>
        </p:txBody>
      </p:sp>
      <p:pic>
        <p:nvPicPr>
          <p:cNvPr id="9" name="Picture 8" descr="step 1.jpg"/>
          <p:cNvPicPr>
            <a:picLocks noChangeAspect="1"/>
          </p:cNvPicPr>
          <p:nvPr/>
        </p:nvPicPr>
        <p:blipFill>
          <a:blip r:embed="rId2" cstate="print"/>
          <a:stretch>
            <a:fillRect/>
          </a:stretch>
        </p:blipFill>
        <p:spPr>
          <a:xfrm>
            <a:off x="722446" y="2148840"/>
            <a:ext cx="1697736" cy="1203960"/>
          </a:xfrm>
          <a:prstGeom prst="rect">
            <a:avLst/>
          </a:prstGeom>
        </p:spPr>
      </p:pic>
      <p:pic>
        <p:nvPicPr>
          <p:cNvPr id="10" name="Picture 9" descr="Step 2.jpg"/>
          <p:cNvPicPr>
            <a:picLocks noChangeAspect="1"/>
          </p:cNvPicPr>
          <p:nvPr/>
        </p:nvPicPr>
        <p:blipFill>
          <a:blip r:embed="rId3" cstate="print"/>
          <a:stretch>
            <a:fillRect/>
          </a:stretch>
        </p:blipFill>
        <p:spPr>
          <a:xfrm>
            <a:off x="265246" y="3581400"/>
            <a:ext cx="2621280" cy="1060704"/>
          </a:xfrm>
          <a:prstGeom prst="rect">
            <a:avLst/>
          </a:prstGeom>
        </p:spPr>
      </p:pic>
      <p:pic>
        <p:nvPicPr>
          <p:cNvPr id="11" name="Picture 10" descr="Step 3.jpg"/>
          <p:cNvPicPr>
            <a:picLocks noChangeAspect="1"/>
          </p:cNvPicPr>
          <p:nvPr/>
        </p:nvPicPr>
        <p:blipFill>
          <a:blip r:embed="rId4" cstate="print"/>
          <a:stretch>
            <a:fillRect/>
          </a:stretch>
        </p:blipFill>
        <p:spPr>
          <a:xfrm>
            <a:off x="277438" y="5029200"/>
            <a:ext cx="2654808" cy="1307031"/>
          </a:xfrm>
          <a:prstGeom prst="rect">
            <a:avLst/>
          </a:prstGeom>
        </p:spPr>
      </p:pic>
      <p:sp>
        <p:nvSpPr>
          <p:cNvPr id="12" name="Rectangle 11">
            <a:extLst>
              <a:ext uri="{FF2B5EF4-FFF2-40B4-BE49-F238E27FC236}">
                <a16:creationId xmlns:a16="http://schemas.microsoft.com/office/drawing/2014/main" id="{4D7B1E9B-112F-42FE-B20E-753A46FB249F}"/>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3" name="Rectangle 12">
            <a:extLst>
              <a:ext uri="{FF2B5EF4-FFF2-40B4-BE49-F238E27FC236}">
                <a16:creationId xmlns:a16="http://schemas.microsoft.com/office/drawing/2014/main" id="{8ADCE4DA-4914-4A30-B340-8B848CDAACB8}"/>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4" name="Rectangle 13">
            <a:extLst>
              <a:ext uri="{FF2B5EF4-FFF2-40B4-BE49-F238E27FC236}">
                <a16:creationId xmlns:a16="http://schemas.microsoft.com/office/drawing/2014/main" id="{7AF915F6-896B-4390-B125-DCFBE3DFE900}"/>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5" name="Rectangle 14">
            <a:extLst>
              <a:ext uri="{FF2B5EF4-FFF2-40B4-BE49-F238E27FC236}">
                <a16:creationId xmlns:a16="http://schemas.microsoft.com/office/drawing/2014/main" id="{87D6D050-F75C-4612-BF66-78F33C89DD2E}"/>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6" name="TextBox 15">
            <a:extLst>
              <a:ext uri="{FF2B5EF4-FFF2-40B4-BE49-F238E27FC236}">
                <a16:creationId xmlns:a16="http://schemas.microsoft.com/office/drawing/2014/main" id="{3A64C289-13FE-4F45-8F68-42C7729CB885}"/>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3000491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dissolve">
                                      <p:cBhvr>
                                        <p:cTn id="16" dur="500"/>
                                        <p:tgtEl>
                                          <p:spTgt spid="8">
                                            <p:txEl>
                                              <p:pRg st="1" end="1"/>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dissolve">
                                      <p:cBhvr>
                                        <p:cTn id="20" dur="500"/>
                                        <p:tgtEl>
                                          <p:spTgt spid="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dissolve">
                                      <p:cBhvr>
                                        <p:cTn id="30" dur="500"/>
                                        <p:tgtEl>
                                          <p:spTgt spid="8">
                                            <p:txEl>
                                              <p:pRg st="4" end="4"/>
                                            </p:txEl>
                                          </p:spTgt>
                                        </p:tgtEl>
                                      </p:cBhvr>
                                    </p:animEffect>
                                  </p:childTnLst>
                                </p:cTn>
                              </p:par>
                            </p:childTnLst>
                          </p:cTn>
                        </p:par>
                        <p:par>
                          <p:cTn id="31" fill="hold">
                            <p:stCondLst>
                              <p:cond delay="1000"/>
                            </p:stCondLst>
                            <p:childTnLst>
                              <p:par>
                                <p:cTn id="32" presetID="9" presetClass="entr" presetSubtype="0" fill="hold" nodeType="afterEffect">
                                  <p:stCondLst>
                                    <p:cond delay="0"/>
                                  </p:stCondLst>
                                  <p:childTnLst>
                                    <p:set>
                                      <p:cBhvr>
                                        <p:cTn id="33" dur="1" fill="hold">
                                          <p:stCondLst>
                                            <p:cond delay="0"/>
                                          </p:stCondLst>
                                        </p:cTn>
                                        <p:tgtEl>
                                          <p:spTgt spid="8">
                                            <p:txEl>
                                              <p:pRg st="5" end="5"/>
                                            </p:txEl>
                                          </p:spTgt>
                                        </p:tgtEl>
                                        <p:attrNameLst>
                                          <p:attrName>style.visibility</p:attrName>
                                        </p:attrNameLst>
                                      </p:cBhvr>
                                      <p:to>
                                        <p:strVal val="visible"/>
                                      </p:to>
                                    </p:set>
                                    <p:animEffect transition="in" filter="dissolve">
                                      <p:cBhvr>
                                        <p:cTn id="34" dur="500"/>
                                        <p:tgtEl>
                                          <p:spTgt spid="8">
                                            <p:txEl>
                                              <p:pRg st="5" end="5"/>
                                            </p:txEl>
                                          </p:spTgt>
                                        </p:tgtEl>
                                      </p:cBhvr>
                                    </p:animEffect>
                                  </p:childTnLst>
                                </p:cTn>
                              </p:par>
                            </p:childTnLst>
                          </p:cTn>
                        </p:par>
                        <p:par>
                          <p:cTn id="35" fill="hold">
                            <p:stCondLst>
                              <p:cond delay="1500"/>
                            </p:stCondLst>
                            <p:childTnLst>
                              <p:par>
                                <p:cTn id="36" presetID="9" presetClass="entr" presetSubtype="0" fill="hold" nodeType="afterEffect">
                                  <p:stCondLst>
                                    <p:cond delay="0"/>
                                  </p:stCondLst>
                                  <p:childTnLst>
                                    <p:set>
                                      <p:cBhvr>
                                        <p:cTn id="37" dur="1" fill="hold">
                                          <p:stCondLst>
                                            <p:cond delay="0"/>
                                          </p:stCondLst>
                                        </p:cTn>
                                        <p:tgtEl>
                                          <p:spTgt spid="8">
                                            <p:txEl>
                                              <p:pRg st="6" end="6"/>
                                            </p:txEl>
                                          </p:spTgt>
                                        </p:tgtEl>
                                        <p:attrNameLst>
                                          <p:attrName>style.visibility</p:attrName>
                                        </p:attrNameLst>
                                      </p:cBhvr>
                                      <p:to>
                                        <p:strVal val="visible"/>
                                      </p:to>
                                    </p:set>
                                    <p:animEffect transition="in" filter="dissolve">
                                      <p:cBhvr>
                                        <p:cTn id="38" dur="500"/>
                                        <p:tgtEl>
                                          <p:spTgt spid="8">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8">
                                            <p:txEl>
                                              <p:pRg st="8" end="8"/>
                                            </p:txEl>
                                          </p:spTgt>
                                        </p:tgtEl>
                                        <p:attrNameLst>
                                          <p:attrName>style.visibility</p:attrName>
                                        </p:attrNameLst>
                                      </p:cBhvr>
                                      <p:to>
                                        <p:strVal val="visible"/>
                                      </p:to>
                                    </p:set>
                                    <p:animEffect transition="in" filter="dissolve">
                                      <p:cBhvr>
                                        <p:cTn id="48" dur="500"/>
                                        <p:tgtEl>
                                          <p:spTgt spid="8">
                                            <p:txEl>
                                              <p:pRg st="8" end="8"/>
                                            </p:txEl>
                                          </p:spTgt>
                                        </p:tgtEl>
                                      </p:cBhvr>
                                    </p:animEffect>
                                  </p:childTnLst>
                                </p:cTn>
                              </p:par>
                            </p:childTnLst>
                          </p:cTn>
                        </p:par>
                        <p:par>
                          <p:cTn id="49" fill="hold">
                            <p:stCondLst>
                              <p:cond delay="1000"/>
                            </p:stCondLst>
                            <p:childTnLst>
                              <p:par>
                                <p:cTn id="50" presetID="9" presetClass="entr" presetSubtype="0" fill="hold" nodeType="after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dissolve">
                                      <p:cBhvr>
                                        <p:cTn id="52" dur="500"/>
                                        <p:tgtEl>
                                          <p:spTgt spid="8">
                                            <p:txEl>
                                              <p:pRg st="9" end="9"/>
                                            </p:txEl>
                                          </p:spTgt>
                                        </p:tgtEl>
                                      </p:cBhvr>
                                    </p:animEffect>
                                  </p:childTnLst>
                                </p:cTn>
                              </p:par>
                            </p:childTnLst>
                          </p:cTn>
                        </p:par>
                        <p:par>
                          <p:cTn id="53" fill="hold">
                            <p:stCondLst>
                              <p:cond delay="1500"/>
                            </p:stCondLst>
                            <p:childTnLst>
                              <p:par>
                                <p:cTn id="54" presetID="9" presetClass="entr" presetSubtype="0" fill="hold" nodeType="afterEffect">
                                  <p:stCondLst>
                                    <p:cond delay="0"/>
                                  </p:stCondLst>
                                  <p:childTnLst>
                                    <p:set>
                                      <p:cBhvr>
                                        <p:cTn id="55" dur="1" fill="hold">
                                          <p:stCondLst>
                                            <p:cond delay="0"/>
                                          </p:stCondLst>
                                        </p:cTn>
                                        <p:tgtEl>
                                          <p:spTgt spid="8">
                                            <p:txEl>
                                              <p:pRg st="10" end="10"/>
                                            </p:txEl>
                                          </p:spTgt>
                                        </p:tgtEl>
                                        <p:attrNameLst>
                                          <p:attrName>style.visibility</p:attrName>
                                        </p:attrNameLst>
                                      </p:cBhvr>
                                      <p:to>
                                        <p:strVal val="visible"/>
                                      </p:to>
                                    </p:set>
                                    <p:animEffect transition="in" filter="dissolve">
                                      <p:cBhvr>
                                        <p:cTn id="56" dur="500"/>
                                        <p:tgtEl>
                                          <p:spTgt spid="8">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nodeType="clickEffect">
                                  <p:stCondLst>
                                    <p:cond delay="0"/>
                                  </p:stCondLst>
                                  <p:childTnLst>
                                    <p:set>
                                      <p:cBhvr>
                                        <p:cTn id="60" dur="1" fill="hold">
                                          <p:stCondLst>
                                            <p:cond delay="0"/>
                                          </p:stCondLst>
                                        </p:cTn>
                                        <p:tgtEl>
                                          <p:spTgt spid="8">
                                            <p:txEl>
                                              <p:pRg st="12" end="12"/>
                                            </p:txEl>
                                          </p:spTgt>
                                        </p:tgtEl>
                                        <p:attrNameLst>
                                          <p:attrName>style.visibility</p:attrName>
                                        </p:attrNameLst>
                                      </p:cBhvr>
                                      <p:to>
                                        <p:strVal val="visible"/>
                                      </p:to>
                                    </p:set>
                                    <p:anim calcmode="lin" valueType="num">
                                      <p:cBhvr>
                                        <p:cTn id="61" dur="500" fill="hold"/>
                                        <p:tgtEl>
                                          <p:spTgt spid="8">
                                            <p:txEl>
                                              <p:pRg st="12" end="12"/>
                                            </p:txEl>
                                          </p:spTgt>
                                        </p:tgtEl>
                                        <p:attrNameLst>
                                          <p:attrName>ppt_w</p:attrName>
                                        </p:attrNameLst>
                                      </p:cBhvr>
                                      <p:tavLst>
                                        <p:tav tm="0">
                                          <p:val>
                                            <p:fltVal val="0"/>
                                          </p:val>
                                        </p:tav>
                                        <p:tav tm="100000">
                                          <p:val>
                                            <p:strVal val="#ppt_w"/>
                                          </p:val>
                                        </p:tav>
                                      </p:tavLst>
                                    </p:anim>
                                    <p:anim calcmode="lin" valueType="num">
                                      <p:cBhvr>
                                        <p:cTn id="62" dur="500" fill="hold"/>
                                        <p:tgtEl>
                                          <p:spTgt spid="8">
                                            <p:txEl>
                                              <p:pRg st="12" end="1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8" y="155448"/>
            <a:ext cx="11889520" cy="1252728"/>
          </a:xfrm>
        </p:spPr>
        <p:txBody>
          <a:bodyPr>
            <a:normAutofit/>
          </a:bodyPr>
          <a:lstStyle/>
          <a:p>
            <a:pPr algn="ctr"/>
            <a:r>
              <a:rPr lang="en-US" dirty="0">
                <a:latin typeface="Roboto" panose="02000000000000000000" pitchFamily="2" charset="0"/>
              </a:rPr>
              <a:t>Paul’s Example of Expediency</a:t>
            </a:r>
          </a:p>
        </p:txBody>
      </p:sp>
      <p:sp>
        <p:nvSpPr>
          <p:cNvPr id="3" name="Content Placeholder 2"/>
          <p:cNvSpPr>
            <a:spLocks noGrp="1"/>
          </p:cNvSpPr>
          <p:nvPr>
            <p:ph idx="1"/>
          </p:nvPr>
        </p:nvSpPr>
        <p:spPr>
          <a:xfrm>
            <a:off x="279205" y="1447801"/>
            <a:ext cx="11642895" cy="5105399"/>
          </a:xfrm>
        </p:spPr>
        <p:txBody>
          <a:bodyPr>
            <a:normAutofit/>
          </a:bodyPr>
          <a:lstStyle/>
          <a:p>
            <a:r>
              <a:rPr lang="en-US" dirty="0">
                <a:latin typeface="Roboto" panose="02000000000000000000" pitchFamily="2" charset="0"/>
              </a:rPr>
              <a:t>Try to get one to repent</a:t>
            </a:r>
          </a:p>
          <a:p>
            <a:pPr lvl="1"/>
            <a:r>
              <a:rPr lang="en-US" dirty="0">
                <a:latin typeface="Roboto" panose="02000000000000000000" pitchFamily="2" charset="0"/>
              </a:rPr>
              <a:t>When one will not respond – turn over to Satan</a:t>
            </a:r>
          </a:p>
          <a:p>
            <a:pPr lvl="1"/>
            <a:r>
              <a:rPr lang="en-US" dirty="0">
                <a:latin typeface="Roboto" panose="02000000000000000000" pitchFamily="2" charset="0"/>
              </a:rPr>
              <a:t>Paul’s handling of the situation at Corinth</a:t>
            </a:r>
          </a:p>
          <a:p>
            <a:pPr lvl="2"/>
            <a:r>
              <a:rPr lang="en-US" sz="2600" b="1" dirty="0">
                <a:solidFill>
                  <a:srgbClr val="C00000"/>
                </a:solidFill>
                <a:latin typeface="Roboto" panose="02000000000000000000" pitchFamily="2" charset="0"/>
              </a:rPr>
              <a:t>1 Corinthians 5:1-13</a:t>
            </a:r>
          </a:p>
          <a:p>
            <a:r>
              <a:rPr lang="en-US" dirty="0">
                <a:latin typeface="Roboto" panose="02000000000000000000" pitchFamily="2" charset="0"/>
              </a:rPr>
              <a:t>Sin was occurring – </a:t>
            </a:r>
            <a:r>
              <a:rPr lang="en-US" b="1" dirty="0">
                <a:latin typeface="Roboto" panose="02000000000000000000" pitchFamily="2" charset="0"/>
              </a:rPr>
              <a:t>it was public</a:t>
            </a:r>
          </a:p>
          <a:p>
            <a:pPr lvl="1"/>
            <a:r>
              <a:rPr lang="en-US" dirty="0">
                <a:latin typeface="Roboto" panose="02000000000000000000" pitchFamily="2" charset="0"/>
              </a:rPr>
              <a:t>Expediency needed – knew others would be affected (leaven)</a:t>
            </a:r>
          </a:p>
          <a:p>
            <a:pPr lvl="1"/>
            <a:r>
              <a:rPr lang="en-US" dirty="0">
                <a:latin typeface="Roboto" panose="02000000000000000000" pitchFamily="2" charset="0"/>
              </a:rPr>
              <a:t>“Not to keep company with”</a:t>
            </a:r>
          </a:p>
        </p:txBody>
      </p:sp>
      <p:sp>
        <p:nvSpPr>
          <p:cNvPr id="7" name="Rectangle 6"/>
          <p:cNvSpPr/>
          <p:nvPr/>
        </p:nvSpPr>
        <p:spPr>
          <a:xfrm>
            <a:off x="276876" y="5130415"/>
            <a:ext cx="11642894" cy="11447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2" name="TextBox 11"/>
          <p:cNvSpPr txBox="1"/>
          <p:nvPr/>
        </p:nvSpPr>
        <p:spPr>
          <a:xfrm>
            <a:off x="418809" y="5136816"/>
            <a:ext cx="11384629" cy="1200329"/>
          </a:xfrm>
          <a:prstGeom prst="rect">
            <a:avLst/>
          </a:prstGeom>
          <a:noFill/>
        </p:spPr>
        <p:txBody>
          <a:bodyPr wrap="square" rtlCol="0">
            <a:spAutoFit/>
          </a:bodyPr>
          <a:lstStyle/>
          <a:p>
            <a:pPr algn="ctr"/>
            <a:r>
              <a:rPr lang="en-US" sz="2400" dirty="0">
                <a:solidFill>
                  <a:prstClr val="white"/>
                </a:solidFill>
                <a:effectLst>
                  <a:outerShdw blurRad="38100" dist="38100" dir="2700000" algn="tl">
                    <a:srgbClr val="000000">
                      <a:alpha val="43137"/>
                    </a:srgbClr>
                  </a:outerShdw>
                </a:effectLst>
                <a:latin typeface="Roboto" panose="02000000000000000000" pitchFamily="2" charset="0"/>
              </a:rPr>
              <a:t>“Reject a divisive man </a:t>
            </a:r>
            <a:r>
              <a:rPr lang="en-US" sz="2400" dirty="0">
                <a:solidFill>
                  <a:srgbClr val="FFFF00"/>
                </a:solidFill>
                <a:effectLst>
                  <a:outerShdw blurRad="38100" dist="38100" dir="2700000" algn="tl">
                    <a:srgbClr val="000000">
                      <a:alpha val="43137"/>
                    </a:srgbClr>
                  </a:outerShdw>
                </a:effectLst>
                <a:latin typeface="Roboto Medium" panose="02000000000000000000" pitchFamily="2" charset="0"/>
                <a:ea typeface="Roboto Medium" panose="02000000000000000000" pitchFamily="2" charset="0"/>
              </a:rPr>
              <a:t>after the first and second admonition</a:t>
            </a:r>
            <a:r>
              <a:rPr lang="en-US" sz="2400" dirty="0">
                <a:solidFill>
                  <a:prstClr val="white"/>
                </a:solidFill>
                <a:effectLst>
                  <a:outerShdw blurRad="38100" dist="38100" dir="2700000" algn="tl">
                    <a:srgbClr val="000000">
                      <a:alpha val="43137"/>
                    </a:srgbClr>
                  </a:outerShdw>
                </a:effectLst>
                <a:latin typeface="Roboto Medium" panose="02000000000000000000" pitchFamily="2" charset="0"/>
                <a:ea typeface="Roboto Medium" panose="02000000000000000000" pitchFamily="2" charset="0"/>
              </a:rPr>
              <a:t>,</a:t>
            </a:r>
            <a:r>
              <a:rPr lang="en-US" sz="2400" dirty="0">
                <a:solidFill>
                  <a:prstClr val="white"/>
                </a:solidFill>
                <a:effectLst>
                  <a:outerShdw blurRad="38100" dist="38100" dir="2700000" algn="tl">
                    <a:srgbClr val="000000">
                      <a:alpha val="43137"/>
                    </a:srgbClr>
                  </a:outerShdw>
                </a:effectLst>
                <a:latin typeface="Roboto" panose="02000000000000000000" pitchFamily="2" charset="0"/>
              </a:rPr>
              <a:t> knowing that</a:t>
            </a:r>
            <a:br>
              <a:rPr lang="en-US" sz="2400" dirty="0">
                <a:solidFill>
                  <a:prstClr val="white"/>
                </a:solidFill>
                <a:effectLst>
                  <a:outerShdw blurRad="38100" dist="38100" dir="2700000" algn="tl">
                    <a:srgbClr val="000000">
                      <a:alpha val="43137"/>
                    </a:srgbClr>
                  </a:outerShdw>
                </a:effectLst>
                <a:latin typeface="Roboto" panose="02000000000000000000" pitchFamily="2" charset="0"/>
              </a:rPr>
            </a:br>
            <a:r>
              <a:rPr lang="en-US" sz="2400" dirty="0">
                <a:solidFill>
                  <a:prstClr val="white"/>
                </a:solidFill>
                <a:effectLst>
                  <a:outerShdw blurRad="38100" dist="38100" dir="2700000" algn="tl">
                    <a:srgbClr val="000000">
                      <a:alpha val="43137"/>
                    </a:srgbClr>
                  </a:outerShdw>
                </a:effectLst>
                <a:latin typeface="Roboto" panose="02000000000000000000" pitchFamily="2" charset="0"/>
              </a:rPr>
              <a:t>such a person is warped and sinning, being self-condemned.”</a:t>
            </a:r>
            <a:br>
              <a:rPr lang="en-US" sz="2400" dirty="0">
                <a:solidFill>
                  <a:prstClr val="white"/>
                </a:solidFill>
                <a:effectLst>
                  <a:outerShdw blurRad="38100" dist="38100" dir="2700000" algn="tl">
                    <a:srgbClr val="000000">
                      <a:alpha val="43137"/>
                    </a:srgbClr>
                  </a:outerShdw>
                </a:effectLst>
                <a:latin typeface="Roboto" panose="02000000000000000000" pitchFamily="2" charset="0"/>
              </a:rPr>
            </a:br>
            <a:r>
              <a:rPr lang="en-US" sz="2400" b="1" dirty="0">
                <a:solidFill>
                  <a:prstClr val="white"/>
                </a:solidFill>
                <a:effectLst>
                  <a:outerShdw blurRad="38100" dist="38100" dir="2700000" algn="tl">
                    <a:srgbClr val="000000">
                      <a:alpha val="43137"/>
                    </a:srgbClr>
                  </a:outerShdw>
                </a:effectLst>
                <a:latin typeface="Roboto" panose="02000000000000000000" pitchFamily="2" charset="0"/>
              </a:rPr>
              <a:t>Titus 3:10-11</a:t>
            </a:r>
            <a:endParaRPr lang="en-US" sz="2400" dirty="0">
              <a:solidFill>
                <a:prstClr val="white"/>
              </a:solidFill>
              <a:effectLst>
                <a:outerShdw blurRad="38100" dist="38100" dir="2700000" algn="tl">
                  <a:srgbClr val="000000">
                    <a:alpha val="43137"/>
                  </a:srgbClr>
                </a:outerShdw>
              </a:effectLst>
              <a:latin typeface="Roboto" panose="02000000000000000000" pitchFamily="2" charset="0"/>
            </a:endParaRPr>
          </a:p>
        </p:txBody>
      </p:sp>
      <p:sp>
        <p:nvSpPr>
          <p:cNvPr id="9" name="Rectangle 8">
            <a:extLst>
              <a:ext uri="{FF2B5EF4-FFF2-40B4-BE49-F238E27FC236}">
                <a16:creationId xmlns:a16="http://schemas.microsoft.com/office/drawing/2014/main" id="{FF546CFA-ED6A-4F40-9949-CC93BB4A72ED}"/>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0" name="Rectangle 9">
            <a:extLst>
              <a:ext uri="{FF2B5EF4-FFF2-40B4-BE49-F238E27FC236}">
                <a16:creationId xmlns:a16="http://schemas.microsoft.com/office/drawing/2014/main" id="{3E972B15-3F4E-46AF-A1A8-1932DF7CA4B0}"/>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1" name="Rectangle 10">
            <a:extLst>
              <a:ext uri="{FF2B5EF4-FFF2-40B4-BE49-F238E27FC236}">
                <a16:creationId xmlns:a16="http://schemas.microsoft.com/office/drawing/2014/main" id="{9F285A46-0422-47BA-B503-8C87066646B1}"/>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3" name="Rectangle 12">
            <a:extLst>
              <a:ext uri="{FF2B5EF4-FFF2-40B4-BE49-F238E27FC236}">
                <a16:creationId xmlns:a16="http://schemas.microsoft.com/office/drawing/2014/main" id="{20DF5CED-11B7-4773-BB38-309204D9DDDB}"/>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4" name="TextBox 13">
            <a:extLst>
              <a:ext uri="{FF2B5EF4-FFF2-40B4-BE49-F238E27FC236}">
                <a16:creationId xmlns:a16="http://schemas.microsoft.com/office/drawing/2014/main" id="{9998B7FC-AC39-4FBB-AA33-79D43F207A7F}"/>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36231129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dissolv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 calcmode="lin" valueType="num">
                                      <p:cBhvr>
                                        <p:cTn id="35"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1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8" y="155448"/>
            <a:ext cx="11889520" cy="1252728"/>
          </a:xfrm>
        </p:spPr>
        <p:txBody>
          <a:bodyPr>
            <a:normAutofit/>
          </a:bodyPr>
          <a:lstStyle/>
          <a:p>
            <a:pPr algn="ctr"/>
            <a:r>
              <a:rPr lang="en-US" dirty="0">
                <a:latin typeface="Roboto" panose="02000000000000000000" pitchFamily="2" charset="0"/>
              </a:rPr>
              <a:t>Be Yoked with Believers</a:t>
            </a:r>
          </a:p>
        </p:txBody>
      </p:sp>
      <p:sp>
        <p:nvSpPr>
          <p:cNvPr id="3" name="Content Placeholder 2"/>
          <p:cNvSpPr>
            <a:spLocks noGrp="1"/>
          </p:cNvSpPr>
          <p:nvPr>
            <p:ph idx="1"/>
          </p:nvPr>
        </p:nvSpPr>
        <p:spPr>
          <a:xfrm>
            <a:off x="307127" y="1447801"/>
            <a:ext cx="11607994" cy="5105399"/>
          </a:xfrm>
        </p:spPr>
        <p:txBody>
          <a:bodyPr>
            <a:normAutofit/>
          </a:bodyPr>
          <a:lstStyle/>
          <a:p>
            <a:r>
              <a:rPr lang="en-US" dirty="0">
                <a:latin typeface="Roboto" panose="02000000000000000000" pitchFamily="2" charset="0"/>
              </a:rPr>
              <a:t>Christians cannot be in fellowship with unbelievers</a:t>
            </a:r>
          </a:p>
          <a:p>
            <a:pPr lvl="1"/>
            <a:r>
              <a:rPr lang="en-US" dirty="0">
                <a:solidFill>
                  <a:srgbClr val="C00000"/>
                </a:solidFill>
                <a:latin typeface="Roboto Medium" panose="02000000000000000000" pitchFamily="2" charset="0"/>
                <a:ea typeface="Roboto Medium" panose="02000000000000000000" pitchFamily="2" charset="0"/>
              </a:rPr>
              <a:t>2 Corinthians 6:14</a:t>
            </a:r>
          </a:p>
          <a:p>
            <a:pPr lvl="1"/>
            <a:r>
              <a:rPr lang="en-US" dirty="0">
                <a:solidFill>
                  <a:srgbClr val="C00000"/>
                </a:solidFill>
                <a:latin typeface="Roboto Medium" panose="02000000000000000000" pitchFamily="2" charset="0"/>
                <a:ea typeface="Roboto Medium" panose="02000000000000000000" pitchFamily="2" charset="0"/>
              </a:rPr>
              <a:t>Ephesians 5:11</a:t>
            </a:r>
          </a:p>
        </p:txBody>
      </p:sp>
      <p:pic>
        <p:nvPicPr>
          <p:cNvPr id="9" name="Picture 18"/>
          <p:cNvPicPr>
            <a:picLocks noChangeAspect="1" noChangeArrowheads="1"/>
          </p:cNvPicPr>
          <p:nvPr/>
        </p:nvPicPr>
        <p:blipFill>
          <a:blip r:embed="rId2" cstate="print"/>
          <a:srcRect/>
          <a:stretch>
            <a:fillRect/>
          </a:stretch>
        </p:blipFill>
        <p:spPr bwMode="auto">
          <a:xfrm>
            <a:off x="4411455" y="2096954"/>
            <a:ext cx="7473417" cy="4136322"/>
          </a:xfrm>
          <a:prstGeom prst="rect">
            <a:avLst/>
          </a:prstGeom>
          <a:noFill/>
          <a:ln w="9525">
            <a:noFill/>
            <a:miter lim="800000"/>
            <a:headEnd/>
            <a:tailEnd/>
          </a:ln>
          <a:effectLst/>
        </p:spPr>
      </p:pic>
      <p:sp>
        <p:nvSpPr>
          <p:cNvPr id="10" name="TextBox 9"/>
          <p:cNvSpPr txBox="1"/>
          <p:nvPr/>
        </p:nvSpPr>
        <p:spPr>
          <a:xfrm>
            <a:off x="5123912" y="2499480"/>
            <a:ext cx="6012824" cy="2893100"/>
          </a:xfrm>
          <a:prstGeom prst="rect">
            <a:avLst/>
          </a:prstGeom>
          <a:noFill/>
        </p:spPr>
        <p:txBody>
          <a:bodyPr wrap="square" rtlCol="0">
            <a:spAutoFit/>
          </a:bodyPr>
          <a:lstStyle/>
          <a:p>
            <a:pPr algn="ctr"/>
            <a:r>
              <a:rPr lang="en-US" sz="2600" dirty="0">
                <a:solidFill>
                  <a:prstClr val="black"/>
                </a:solidFill>
                <a:latin typeface="Roboto" panose="02000000000000000000" pitchFamily="2" charset="0"/>
              </a:rPr>
              <a:t>“If we say that we have fellowship with Him, and walk in darkness, we lie and do not practice the truth. But if we walk in the light as He is in the light, we have fellowship with one another, and the blood of Jesus Christ His Son cleanses us from all sin.” </a:t>
            </a:r>
            <a:r>
              <a:rPr lang="en-US" sz="2600" b="1" dirty="0">
                <a:solidFill>
                  <a:prstClr val="black"/>
                </a:solidFill>
                <a:latin typeface="Roboto" panose="02000000000000000000" pitchFamily="2" charset="0"/>
              </a:rPr>
              <a:t>1 John 1:6-7</a:t>
            </a:r>
            <a:endParaRPr lang="en-US" sz="2600" dirty="0">
              <a:solidFill>
                <a:prstClr val="black"/>
              </a:solidFill>
              <a:latin typeface="Corbel"/>
            </a:endParaRPr>
          </a:p>
        </p:txBody>
      </p:sp>
      <p:pic>
        <p:nvPicPr>
          <p:cNvPr id="11" name="Picture 10" descr="holding_hands-1429.jpg"/>
          <p:cNvPicPr>
            <a:picLocks noChangeAspect="1"/>
          </p:cNvPicPr>
          <p:nvPr/>
        </p:nvPicPr>
        <p:blipFill>
          <a:blip r:embed="rId3" cstate="print"/>
          <a:stretch>
            <a:fillRect/>
          </a:stretch>
        </p:blipFill>
        <p:spPr>
          <a:xfrm>
            <a:off x="395534" y="3098244"/>
            <a:ext cx="3756747" cy="3135032"/>
          </a:xfrm>
          <a:prstGeom prst="ellipse">
            <a:avLst/>
          </a:prstGeom>
          <a:ln>
            <a:noFill/>
          </a:ln>
          <a:effectLst>
            <a:softEdge rad="112500"/>
          </a:effectLst>
        </p:spPr>
      </p:pic>
      <p:sp>
        <p:nvSpPr>
          <p:cNvPr id="12" name="Rectangle 11">
            <a:extLst>
              <a:ext uri="{FF2B5EF4-FFF2-40B4-BE49-F238E27FC236}">
                <a16:creationId xmlns:a16="http://schemas.microsoft.com/office/drawing/2014/main" id="{3E6FC41B-100F-4399-BCAB-818741ABBE90}"/>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3" name="Rectangle 12">
            <a:extLst>
              <a:ext uri="{FF2B5EF4-FFF2-40B4-BE49-F238E27FC236}">
                <a16:creationId xmlns:a16="http://schemas.microsoft.com/office/drawing/2014/main" id="{B95C8FC1-CC4A-43F1-84B2-5F84B7D76F90}"/>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4" name="Rectangle 13">
            <a:extLst>
              <a:ext uri="{FF2B5EF4-FFF2-40B4-BE49-F238E27FC236}">
                <a16:creationId xmlns:a16="http://schemas.microsoft.com/office/drawing/2014/main" id="{4321BF67-E482-463E-B5C0-1DDBD826E83E}"/>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5" name="Rectangle 14">
            <a:extLst>
              <a:ext uri="{FF2B5EF4-FFF2-40B4-BE49-F238E27FC236}">
                <a16:creationId xmlns:a16="http://schemas.microsoft.com/office/drawing/2014/main" id="{D36CD39D-6A15-45B5-B03D-61FF9067A3CD}"/>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6" name="TextBox 15">
            <a:extLst>
              <a:ext uri="{FF2B5EF4-FFF2-40B4-BE49-F238E27FC236}">
                <a16:creationId xmlns:a16="http://schemas.microsoft.com/office/drawing/2014/main" id="{382CC6FC-D872-4A59-ABB0-E568FC8D178C}"/>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920707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55448"/>
            <a:ext cx="11891847" cy="1252728"/>
          </a:xfrm>
        </p:spPr>
        <p:txBody>
          <a:bodyPr>
            <a:normAutofit/>
          </a:bodyPr>
          <a:lstStyle/>
          <a:p>
            <a:pPr algn="ctr"/>
            <a:r>
              <a:rPr lang="en-US" dirty="0">
                <a:latin typeface="Roboto" panose="02000000000000000000" pitchFamily="2" charset="0"/>
              </a:rPr>
              <a:t>Why is One Handed Over to Satan?</a:t>
            </a:r>
          </a:p>
        </p:txBody>
      </p:sp>
      <p:sp>
        <p:nvSpPr>
          <p:cNvPr id="3" name="Content Placeholder 2"/>
          <p:cNvSpPr>
            <a:spLocks noGrp="1"/>
          </p:cNvSpPr>
          <p:nvPr>
            <p:ph idx="1"/>
          </p:nvPr>
        </p:nvSpPr>
        <p:spPr>
          <a:xfrm>
            <a:off x="265246" y="1447801"/>
            <a:ext cx="10174154" cy="5105399"/>
          </a:xfrm>
        </p:spPr>
        <p:txBody>
          <a:bodyPr>
            <a:normAutofit/>
          </a:bodyPr>
          <a:lstStyle/>
          <a:p>
            <a:r>
              <a:rPr lang="en-US" dirty="0">
                <a:latin typeface="Roboto" panose="02000000000000000000" pitchFamily="2" charset="0"/>
              </a:rPr>
              <a:t>So that their soul might be saved</a:t>
            </a:r>
          </a:p>
          <a:p>
            <a:pPr lvl="1"/>
            <a:r>
              <a:rPr lang="en-US" dirty="0">
                <a:solidFill>
                  <a:srgbClr val="C00000"/>
                </a:solidFill>
                <a:latin typeface="Roboto Medium" panose="02000000000000000000" pitchFamily="2" charset="0"/>
                <a:ea typeface="Roboto Medium" panose="02000000000000000000" pitchFamily="2" charset="0"/>
              </a:rPr>
              <a:t>1 Timothy 1:19-20</a:t>
            </a:r>
          </a:p>
          <a:p>
            <a:pPr lvl="1"/>
            <a:r>
              <a:rPr lang="en-US" dirty="0">
                <a:solidFill>
                  <a:srgbClr val="C00000"/>
                </a:solidFill>
                <a:latin typeface="Roboto Medium" panose="02000000000000000000" pitchFamily="2" charset="0"/>
                <a:ea typeface="Roboto Medium" panose="02000000000000000000" pitchFamily="2" charset="0"/>
              </a:rPr>
              <a:t>1 Corinthians 5:5</a:t>
            </a:r>
          </a:p>
          <a:p>
            <a:r>
              <a:rPr lang="en-US" dirty="0">
                <a:latin typeface="Roboto" panose="02000000000000000000" pitchFamily="2" charset="0"/>
              </a:rPr>
              <a:t>So that </a:t>
            </a:r>
            <a:r>
              <a:rPr lang="en-US" dirty="0">
                <a:highlight>
                  <a:srgbClr val="FFFF00"/>
                </a:highlight>
                <a:latin typeface="Roboto" panose="02000000000000000000" pitchFamily="2" charset="0"/>
              </a:rPr>
              <a:t>“he might be ashamed”</a:t>
            </a:r>
          </a:p>
          <a:p>
            <a:pPr lvl="1"/>
            <a:endParaRPr lang="en-US" dirty="0">
              <a:latin typeface="Roboto" panose="02000000000000000000" pitchFamily="2" charset="0"/>
            </a:endParaRPr>
          </a:p>
        </p:txBody>
      </p:sp>
      <p:sp>
        <p:nvSpPr>
          <p:cNvPr id="12" name="Rectangle 11"/>
          <p:cNvSpPr/>
          <p:nvPr/>
        </p:nvSpPr>
        <p:spPr>
          <a:xfrm>
            <a:off x="314107" y="3733800"/>
            <a:ext cx="11559133" cy="2527397"/>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prstClr val="white"/>
              </a:solidFill>
              <a:latin typeface="Corbel"/>
            </a:endParaRPr>
          </a:p>
        </p:txBody>
      </p:sp>
      <p:sp>
        <p:nvSpPr>
          <p:cNvPr id="13" name="TextBox 12"/>
          <p:cNvSpPr txBox="1"/>
          <p:nvPr/>
        </p:nvSpPr>
        <p:spPr>
          <a:xfrm>
            <a:off x="3008446" y="3975200"/>
            <a:ext cx="8756172" cy="2062103"/>
          </a:xfrm>
          <a:prstGeom prst="rect">
            <a:avLst/>
          </a:prstGeom>
          <a:noFill/>
        </p:spPr>
        <p:txBody>
          <a:bodyPr wrap="square" rtlCol="0">
            <a:spAutoFit/>
          </a:bodyPr>
          <a:lstStyle/>
          <a:p>
            <a:pPr algn="ctr"/>
            <a:r>
              <a:rPr lang="en-US" sz="3200" dirty="0">
                <a:solidFill>
                  <a:prstClr val="black"/>
                </a:solidFill>
                <a:latin typeface="Roboto" panose="02000000000000000000" pitchFamily="2" charset="0"/>
              </a:rPr>
              <a:t>“And if anyone does not obey our word in this epistle, note that person and do not keep company with him, that he may be ashamed.”</a:t>
            </a:r>
            <a:br>
              <a:rPr lang="en-US" sz="3200" dirty="0">
                <a:solidFill>
                  <a:prstClr val="black"/>
                </a:solidFill>
                <a:latin typeface="Roboto" panose="02000000000000000000" pitchFamily="2" charset="0"/>
              </a:rPr>
            </a:br>
            <a:r>
              <a:rPr lang="en-US" sz="3200" b="1" dirty="0">
                <a:solidFill>
                  <a:prstClr val="black"/>
                </a:solidFill>
                <a:latin typeface="Roboto" panose="02000000000000000000" pitchFamily="2" charset="0"/>
              </a:rPr>
              <a:t>2 Thessalonians 3:14-15</a:t>
            </a:r>
            <a:endParaRPr lang="en-US" sz="3200" dirty="0">
              <a:solidFill>
                <a:prstClr val="black"/>
              </a:solidFill>
              <a:latin typeface="Roboto" panose="02000000000000000000" pitchFamily="2" charset="0"/>
            </a:endParaRPr>
          </a:p>
        </p:txBody>
      </p:sp>
      <p:pic>
        <p:nvPicPr>
          <p:cNvPr id="14" name="Picture 13" descr="ashamed.jpg"/>
          <p:cNvPicPr>
            <a:picLocks noChangeAspect="1"/>
          </p:cNvPicPr>
          <p:nvPr/>
        </p:nvPicPr>
        <p:blipFill>
          <a:blip r:embed="rId2" cstate="print"/>
          <a:stretch>
            <a:fillRect/>
          </a:stretch>
        </p:blipFill>
        <p:spPr>
          <a:xfrm>
            <a:off x="427382" y="3998976"/>
            <a:ext cx="2650435" cy="1981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Rectangle 10">
            <a:extLst>
              <a:ext uri="{FF2B5EF4-FFF2-40B4-BE49-F238E27FC236}">
                <a16:creationId xmlns:a16="http://schemas.microsoft.com/office/drawing/2014/main" id="{C16ACCAD-6903-41A7-9579-B98830352928}"/>
              </a:ext>
            </a:extLst>
          </p:cNvPr>
          <p:cNvSpPr/>
          <p:nvPr/>
        </p:nvSpPr>
        <p:spPr>
          <a:xfrm>
            <a:off x="-17662"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5" name="Rectangle 14">
            <a:extLst>
              <a:ext uri="{FF2B5EF4-FFF2-40B4-BE49-F238E27FC236}">
                <a16:creationId xmlns:a16="http://schemas.microsoft.com/office/drawing/2014/main" id="{6F2DC26A-CD58-4A0B-A923-73553028A0B3}"/>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6" name="Rectangle 15">
            <a:extLst>
              <a:ext uri="{FF2B5EF4-FFF2-40B4-BE49-F238E27FC236}">
                <a16:creationId xmlns:a16="http://schemas.microsoft.com/office/drawing/2014/main" id="{FD54EF53-13AD-4AD8-BE43-78B41AEC93EB}"/>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7" name="Rectangle 16">
            <a:extLst>
              <a:ext uri="{FF2B5EF4-FFF2-40B4-BE49-F238E27FC236}">
                <a16:creationId xmlns:a16="http://schemas.microsoft.com/office/drawing/2014/main" id="{7EF1442C-0769-46C7-8A44-C80E9FA2F292}"/>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8" name="TextBox 17">
            <a:extLst>
              <a:ext uri="{FF2B5EF4-FFF2-40B4-BE49-F238E27FC236}">
                <a16:creationId xmlns:a16="http://schemas.microsoft.com/office/drawing/2014/main" id="{47471FC6-BF7C-4004-BF08-96E2269C0F1A}"/>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24628191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par>
                                <p:cTn id="17" presetID="23" presetClass="entr" presetSubtype="16"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9" y="155448"/>
            <a:ext cx="11889520" cy="1252728"/>
          </a:xfrm>
        </p:spPr>
        <p:txBody>
          <a:bodyPr>
            <a:normAutofit/>
          </a:bodyPr>
          <a:lstStyle/>
          <a:p>
            <a:pPr algn="ctr"/>
            <a:r>
              <a:rPr lang="en-US" sz="3800" dirty="0">
                <a:latin typeface="Roboto" panose="02000000000000000000" pitchFamily="2" charset="0"/>
              </a:rPr>
              <a:t>What is Our Responsibility to the “Marked” Christian?</a:t>
            </a:r>
          </a:p>
        </p:txBody>
      </p:sp>
      <p:sp>
        <p:nvSpPr>
          <p:cNvPr id="3" name="Content Placeholder 2"/>
          <p:cNvSpPr>
            <a:spLocks noGrp="1"/>
          </p:cNvSpPr>
          <p:nvPr>
            <p:ph idx="1"/>
          </p:nvPr>
        </p:nvSpPr>
        <p:spPr>
          <a:xfrm>
            <a:off x="328067" y="1447801"/>
            <a:ext cx="11553461" cy="5105399"/>
          </a:xfrm>
        </p:spPr>
        <p:txBody>
          <a:bodyPr>
            <a:normAutofit/>
          </a:bodyPr>
          <a:lstStyle/>
          <a:p>
            <a:r>
              <a:rPr lang="en-US" dirty="0">
                <a:latin typeface="Roboto" panose="02000000000000000000" pitchFamily="2" charset="0"/>
              </a:rPr>
              <a:t>Can’t associate with – in darkness</a:t>
            </a:r>
          </a:p>
          <a:p>
            <a:r>
              <a:rPr lang="en-US" dirty="0">
                <a:latin typeface="Roboto" panose="02000000000000000000" pitchFamily="2" charset="0"/>
              </a:rPr>
              <a:t>Continues to “crucify” Jesus</a:t>
            </a:r>
          </a:p>
          <a:p>
            <a:pPr lvl="1"/>
            <a:r>
              <a:rPr lang="en-US" dirty="0">
                <a:solidFill>
                  <a:srgbClr val="C00000"/>
                </a:solidFill>
                <a:latin typeface="Roboto Medium" panose="02000000000000000000" pitchFamily="2" charset="0"/>
                <a:ea typeface="Roboto Medium" panose="02000000000000000000" pitchFamily="2" charset="0"/>
              </a:rPr>
              <a:t>Hebrews 6:4-6</a:t>
            </a:r>
          </a:p>
          <a:p>
            <a:r>
              <a:rPr lang="en-US" dirty="0">
                <a:latin typeface="Roboto" panose="02000000000000000000" pitchFamily="2" charset="0"/>
              </a:rPr>
              <a:t>Can’t keep company with</a:t>
            </a:r>
          </a:p>
          <a:p>
            <a:pPr lvl="1"/>
            <a:r>
              <a:rPr lang="en-US" dirty="0">
                <a:solidFill>
                  <a:srgbClr val="C00000"/>
                </a:solidFill>
                <a:latin typeface="Roboto Medium" panose="02000000000000000000" pitchFamily="2" charset="0"/>
                <a:ea typeface="Roboto Medium" panose="02000000000000000000" pitchFamily="2" charset="0"/>
              </a:rPr>
              <a:t>1 Corinthians 5:11</a:t>
            </a:r>
          </a:p>
          <a:p>
            <a:pPr lvl="1"/>
            <a:r>
              <a:rPr lang="en-US" dirty="0">
                <a:solidFill>
                  <a:srgbClr val="C00000"/>
                </a:solidFill>
                <a:latin typeface="Roboto Medium" panose="02000000000000000000" pitchFamily="2" charset="0"/>
                <a:ea typeface="Roboto Medium" panose="02000000000000000000" pitchFamily="2" charset="0"/>
              </a:rPr>
              <a:t>2 Thessalonians 3:14-15</a:t>
            </a:r>
          </a:p>
          <a:p>
            <a:r>
              <a:rPr lang="en-US" dirty="0">
                <a:latin typeface="Roboto" panose="02000000000000000000" pitchFamily="2" charset="0"/>
              </a:rPr>
              <a:t>Must withdraw from</a:t>
            </a:r>
          </a:p>
          <a:p>
            <a:pPr lvl="1"/>
            <a:r>
              <a:rPr lang="en-US" dirty="0">
                <a:solidFill>
                  <a:srgbClr val="C00000"/>
                </a:solidFill>
                <a:latin typeface="Roboto Medium" panose="02000000000000000000" pitchFamily="2" charset="0"/>
                <a:ea typeface="Roboto Medium" panose="02000000000000000000" pitchFamily="2" charset="0"/>
              </a:rPr>
              <a:t>2 Thessalonians 3:6</a:t>
            </a:r>
          </a:p>
          <a:p>
            <a:pPr lvl="1"/>
            <a:r>
              <a:rPr lang="en-US" dirty="0">
                <a:solidFill>
                  <a:srgbClr val="C00000"/>
                </a:solidFill>
                <a:latin typeface="Roboto Medium" panose="02000000000000000000" pitchFamily="2" charset="0"/>
                <a:ea typeface="Roboto Medium" panose="02000000000000000000" pitchFamily="2" charset="0"/>
              </a:rPr>
              <a:t>2 John 1:9-11</a:t>
            </a:r>
          </a:p>
        </p:txBody>
      </p:sp>
      <p:sp>
        <p:nvSpPr>
          <p:cNvPr id="22" name="Freeform 21"/>
          <p:cNvSpPr/>
          <p:nvPr/>
        </p:nvSpPr>
        <p:spPr>
          <a:xfrm>
            <a:off x="6359617" y="1584631"/>
            <a:ext cx="5521911" cy="4694701"/>
          </a:xfrm>
          <a:custGeom>
            <a:avLst/>
            <a:gdLst>
              <a:gd name="connsiteX0" fmla="*/ 3595456 w 5521911"/>
              <a:gd name="connsiteY0" fmla="*/ 0 h 4900474"/>
              <a:gd name="connsiteX1" fmla="*/ 0 w 5521911"/>
              <a:gd name="connsiteY1" fmla="*/ 4900474 h 4900474"/>
              <a:gd name="connsiteX2" fmla="*/ 0 w 5521911"/>
              <a:gd name="connsiteY2" fmla="*/ 4900474 h 4900474"/>
              <a:gd name="connsiteX3" fmla="*/ 5521911 w 5521911"/>
              <a:gd name="connsiteY3" fmla="*/ 4873841 h 4900474"/>
              <a:gd name="connsiteX4" fmla="*/ 5521911 w 5521911"/>
              <a:gd name="connsiteY4" fmla="*/ 4873841 h 4900474"/>
              <a:gd name="connsiteX5" fmla="*/ 5504155 w 5521911"/>
              <a:gd name="connsiteY5" fmla="*/ 8878 h 4900474"/>
              <a:gd name="connsiteX6" fmla="*/ 5504155 w 5521911"/>
              <a:gd name="connsiteY6" fmla="*/ 8878 h 4900474"/>
              <a:gd name="connsiteX7" fmla="*/ 3595456 w 5521911"/>
              <a:gd name="connsiteY7" fmla="*/ 0 h 490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1911" h="4900474">
                <a:moveTo>
                  <a:pt x="3595456" y="0"/>
                </a:moveTo>
                <a:lnTo>
                  <a:pt x="0" y="4900474"/>
                </a:lnTo>
                <a:lnTo>
                  <a:pt x="0" y="4900474"/>
                </a:lnTo>
                <a:lnTo>
                  <a:pt x="5521911" y="4873841"/>
                </a:lnTo>
                <a:lnTo>
                  <a:pt x="5521911" y="4873841"/>
                </a:lnTo>
                <a:cubicBezTo>
                  <a:pt x="5518952" y="4063014"/>
                  <a:pt x="5504155" y="8878"/>
                  <a:pt x="5504155" y="8878"/>
                </a:cubicBezTo>
                <a:lnTo>
                  <a:pt x="5504155" y="8878"/>
                </a:lnTo>
                <a:lnTo>
                  <a:pt x="3595456" y="0"/>
                </a:lnTo>
                <a:close/>
              </a:path>
            </a:pathLst>
          </a:cu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prstClr val="white"/>
              </a:solidFill>
              <a:latin typeface="Corbel"/>
            </a:endParaRPr>
          </a:p>
        </p:txBody>
      </p:sp>
      <p:sp>
        <p:nvSpPr>
          <p:cNvPr id="23" name="TextBox 22"/>
          <p:cNvSpPr txBox="1"/>
          <p:nvPr/>
        </p:nvSpPr>
        <p:spPr>
          <a:xfrm rot="18426512">
            <a:off x="5801674" y="3571856"/>
            <a:ext cx="6324600" cy="1384995"/>
          </a:xfrm>
          <a:prstGeom prst="rect">
            <a:avLst/>
          </a:prstGeom>
          <a:noFill/>
        </p:spPr>
        <p:txBody>
          <a:bodyPr wrap="square" rtlCol="0">
            <a:spAutoFit/>
          </a:bodyPr>
          <a:lstStyle/>
          <a:p>
            <a:pPr algn="ctr"/>
            <a:r>
              <a:rPr lang="en-US" sz="2800" dirty="0">
                <a:solidFill>
                  <a:prstClr val="black"/>
                </a:solidFill>
                <a:latin typeface="Roboto" panose="02000000000000000000" pitchFamily="2" charset="0"/>
              </a:rPr>
              <a:t>“Yet count him not as an enemy, but admonish him as a brother.”</a:t>
            </a:r>
          </a:p>
          <a:p>
            <a:pPr algn="ctr"/>
            <a:r>
              <a:rPr lang="en-US" sz="2800" b="1" dirty="0">
                <a:solidFill>
                  <a:prstClr val="black"/>
                </a:solidFill>
                <a:latin typeface="Roboto" panose="02000000000000000000" pitchFamily="2" charset="0"/>
              </a:rPr>
              <a:t>2 Thessalonians 3:15</a:t>
            </a:r>
          </a:p>
        </p:txBody>
      </p:sp>
      <p:pic>
        <p:nvPicPr>
          <p:cNvPr id="24" name="Picture 23" descr="Holding Bible.jpg"/>
          <p:cNvPicPr>
            <a:picLocks noChangeAspect="1"/>
          </p:cNvPicPr>
          <p:nvPr/>
        </p:nvPicPr>
        <p:blipFill>
          <a:blip r:embed="rId2" cstate="print"/>
          <a:stretch>
            <a:fillRect/>
          </a:stretch>
        </p:blipFill>
        <p:spPr>
          <a:xfrm>
            <a:off x="10209466" y="3971707"/>
            <a:ext cx="1512972" cy="2170247"/>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3953E958-E060-485C-A2D8-041926A95CDF}"/>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2" name="Rectangle 11">
            <a:extLst>
              <a:ext uri="{FF2B5EF4-FFF2-40B4-BE49-F238E27FC236}">
                <a16:creationId xmlns:a16="http://schemas.microsoft.com/office/drawing/2014/main" id="{77CD98FD-F9AB-4A71-BBAD-3E62A0018285}"/>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3" name="Rectangle 12">
            <a:extLst>
              <a:ext uri="{FF2B5EF4-FFF2-40B4-BE49-F238E27FC236}">
                <a16:creationId xmlns:a16="http://schemas.microsoft.com/office/drawing/2014/main" id="{1082BFCA-3E45-4D7C-81AE-428629DE8A92}"/>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4" name="Rectangle 13">
            <a:extLst>
              <a:ext uri="{FF2B5EF4-FFF2-40B4-BE49-F238E27FC236}">
                <a16:creationId xmlns:a16="http://schemas.microsoft.com/office/drawing/2014/main" id="{D383DE91-D929-43BA-847E-085B8D6BFD22}"/>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5" name="TextBox 14">
            <a:extLst>
              <a:ext uri="{FF2B5EF4-FFF2-40B4-BE49-F238E27FC236}">
                <a16:creationId xmlns:a16="http://schemas.microsoft.com/office/drawing/2014/main" id="{53157554-478F-4358-9A8C-9106F5591B6B}"/>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976231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dissolve">
                                      <p:cBhvr>
                                        <p:cTn id="36" dur="500"/>
                                        <p:tgtEl>
                                          <p:spTgt spid="3">
                                            <p:txEl>
                                              <p:pRg st="7" end="7"/>
                                            </p:txEl>
                                          </p:spTgt>
                                        </p:tgtEl>
                                      </p:cBhvr>
                                    </p:animEffect>
                                  </p:childTnLst>
                                </p:cTn>
                              </p:par>
                            </p:childTnLst>
                          </p:cTn>
                        </p:par>
                        <p:par>
                          <p:cTn id="37" fill="hold">
                            <p:stCondLst>
                              <p:cond delay="1000"/>
                            </p:stCondLst>
                            <p:childTnLst>
                              <p:par>
                                <p:cTn id="38" presetID="9" presetClass="entr" presetSubtype="0" fill="hold"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dissolve">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p:cTn id="45" dur="500" fill="hold"/>
                                        <p:tgtEl>
                                          <p:spTgt spid="22"/>
                                        </p:tgtEl>
                                        <p:attrNameLst>
                                          <p:attrName>ppt_w</p:attrName>
                                        </p:attrNameLst>
                                      </p:cBhvr>
                                      <p:tavLst>
                                        <p:tav tm="0">
                                          <p:val>
                                            <p:fltVal val="0"/>
                                          </p:val>
                                        </p:tav>
                                        <p:tav tm="100000">
                                          <p:val>
                                            <p:strVal val="#ppt_w"/>
                                          </p:val>
                                        </p:tav>
                                      </p:tavLst>
                                    </p:anim>
                                    <p:anim calcmode="lin" valueType="num">
                                      <p:cBhvr>
                                        <p:cTn id="46" dur="500" fill="hold"/>
                                        <p:tgtEl>
                                          <p:spTgt spid="22"/>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28" y="155448"/>
            <a:ext cx="11889520" cy="1252728"/>
          </a:xfrm>
        </p:spPr>
        <p:txBody>
          <a:bodyPr>
            <a:normAutofit/>
          </a:bodyPr>
          <a:lstStyle/>
          <a:p>
            <a:pPr algn="ctr"/>
            <a:r>
              <a:rPr lang="en-US" dirty="0">
                <a:latin typeface="Roboto" panose="02000000000000000000" pitchFamily="2" charset="0"/>
              </a:rPr>
              <a:t>Whom We Serve is Our Choice!</a:t>
            </a:r>
          </a:p>
        </p:txBody>
      </p:sp>
      <p:sp>
        <p:nvSpPr>
          <p:cNvPr id="3" name="Content Placeholder 2"/>
          <p:cNvSpPr>
            <a:spLocks noGrp="1"/>
          </p:cNvSpPr>
          <p:nvPr>
            <p:ph idx="1"/>
          </p:nvPr>
        </p:nvSpPr>
        <p:spPr>
          <a:xfrm>
            <a:off x="237325" y="1557085"/>
            <a:ext cx="10202075" cy="3478447"/>
          </a:xfrm>
        </p:spPr>
        <p:txBody>
          <a:bodyPr>
            <a:normAutofit/>
          </a:bodyPr>
          <a:lstStyle/>
          <a:p>
            <a:r>
              <a:rPr lang="en-US" dirty="0">
                <a:latin typeface="Roboto" panose="02000000000000000000" pitchFamily="2" charset="0"/>
              </a:rPr>
              <a:t>God gave us freedom of choice</a:t>
            </a:r>
          </a:p>
          <a:p>
            <a:pPr lvl="1"/>
            <a:r>
              <a:rPr lang="en-US" dirty="0">
                <a:latin typeface="Roboto" panose="02000000000000000000" pitchFamily="2" charset="0"/>
              </a:rPr>
              <a:t>Serve God – or Satan</a:t>
            </a:r>
          </a:p>
          <a:p>
            <a:pPr lvl="1"/>
            <a:r>
              <a:rPr lang="en-US" dirty="0">
                <a:solidFill>
                  <a:srgbClr val="C00000"/>
                </a:solidFill>
                <a:latin typeface="Roboto Medium" panose="02000000000000000000" pitchFamily="2" charset="0"/>
                <a:ea typeface="Roboto Medium" panose="02000000000000000000" pitchFamily="2" charset="0"/>
              </a:rPr>
              <a:t>Matthew 10:32-39</a:t>
            </a:r>
          </a:p>
          <a:p>
            <a:r>
              <a:rPr lang="en-US" dirty="0">
                <a:latin typeface="Roboto" panose="02000000000000000000" pitchFamily="2" charset="0"/>
              </a:rPr>
              <a:t>Determine to serve Christ</a:t>
            </a:r>
          </a:p>
          <a:p>
            <a:r>
              <a:rPr lang="en-US" dirty="0">
                <a:latin typeface="Roboto" panose="02000000000000000000" pitchFamily="2" charset="0"/>
              </a:rPr>
              <a:t>To “Mark” is for our good and the erring brother</a:t>
            </a:r>
          </a:p>
          <a:p>
            <a:pPr lvl="1"/>
            <a:r>
              <a:rPr lang="en-US" dirty="0">
                <a:latin typeface="Roboto Medium" panose="02000000000000000000" pitchFamily="2" charset="0"/>
                <a:ea typeface="Roboto Medium" panose="02000000000000000000" pitchFamily="2" charset="0"/>
              </a:rPr>
              <a:t>Only effective if we obey the teaching of Jesus</a:t>
            </a:r>
          </a:p>
        </p:txBody>
      </p:sp>
      <p:sp>
        <p:nvSpPr>
          <p:cNvPr id="11" name="Rounded Rectangle 10"/>
          <p:cNvSpPr/>
          <p:nvPr/>
        </p:nvSpPr>
        <p:spPr>
          <a:xfrm>
            <a:off x="349008" y="5104240"/>
            <a:ext cx="11433490" cy="1143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prstClr val="white"/>
              </a:solidFill>
              <a:latin typeface="Corbel"/>
            </a:endParaRPr>
          </a:p>
        </p:txBody>
      </p:sp>
      <p:sp>
        <p:nvSpPr>
          <p:cNvPr id="12" name="TextBox 11"/>
          <p:cNvSpPr txBox="1"/>
          <p:nvPr/>
        </p:nvSpPr>
        <p:spPr>
          <a:xfrm>
            <a:off x="409502" y="5339819"/>
            <a:ext cx="11303194" cy="707886"/>
          </a:xfrm>
          <a:prstGeom prst="rect">
            <a:avLst/>
          </a:prstGeom>
          <a:noFill/>
        </p:spPr>
        <p:txBody>
          <a:bodyPr wrap="square" rtlCol="0">
            <a:spAutoFit/>
          </a:bodyPr>
          <a:lstStyle/>
          <a:p>
            <a:pPr algn="ctr"/>
            <a:r>
              <a:rPr lang="en-US" sz="4000" dirty="0">
                <a:solidFill>
                  <a:prstClr val="white"/>
                </a:solidFill>
                <a:effectLst>
                  <a:outerShdw blurRad="38100" dist="38100" dir="2700000" algn="tl">
                    <a:srgbClr val="000000">
                      <a:alpha val="43137"/>
                    </a:srgbClr>
                  </a:outerShdw>
                </a:effectLst>
                <a:latin typeface="Roboto" panose="02000000000000000000" pitchFamily="2" charset="0"/>
              </a:rPr>
              <a:t>Those who don’t discipline – </a:t>
            </a:r>
            <a:r>
              <a:rPr lang="en-US" sz="4000" b="1" dirty="0">
                <a:solidFill>
                  <a:prstClr val="white"/>
                </a:solidFill>
                <a:effectLst>
                  <a:outerShdw blurRad="38100" dist="38100" dir="2700000" algn="tl">
                    <a:srgbClr val="000000">
                      <a:alpha val="43137"/>
                    </a:srgbClr>
                  </a:outerShdw>
                </a:effectLst>
                <a:latin typeface="Roboto" panose="02000000000000000000" pitchFamily="2" charset="0"/>
              </a:rPr>
              <a:t>don’t love</a:t>
            </a:r>
          </a:p>
        </p:txBody>
      </p:sp>
      <p:pic>
        <p:nvPicPr>
          <p:cNvPr id="13" name="Picture 12" descr="BibleOld.jpg"/>
          <p:cNvPicPr>
            <a:picLocks noChangeAspect="1"/>
          </p:cNvPicPr>
          <p:nvPr/>
        </p:nvPicPr>
        <p:blipFill>
          <a:blip r:embed="rId2" cstate="print"/>
          <a:stretch>
            <a:fillRect/>
          </a:stretch>
        </p:blipFill>
        <p:spPr>
          <a:xfrm>
            <a:off x="9269120" y="1557086"/>
            <a:ext cx="2775128" cy="3273180"/>
          </a:xfrm>
          <a:prstGeom prst="rect">
            <a:avLst/>
          </a:prstGeom>
        </p:spPr>
      </p:pic>
      <p:sp>
        <p:nvSpPr>
          <p:cNvPr id="14" name="Rectangle 13">
            <a:extLst>
              <a:ext uri="{FF2B5EF4-FFF2-40B4-BE49-F238E27FC236}">
                <a16:creationId xmlns:a16="http://schemas.microsoft.com/office/drawing/2014/main" id="{EAC76066-53EF-4A66-BE11-5BCE33E13ECA}"/>
              </a:ext>
            </a:extLst>
          </p:cNvPr>
          <p:cNvSpPr/>
          <p:nvPr/>
        </p:nvSpPr>
        <p:spPr>
          <a:xfrm>
            <a:off x="232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5" name="Rectangle 14">
            <a:extLst>
              <a:ext uri="{FF2B5EF4-FFF2-40B4-BE49-F238E27FC236}">
                <a16:creationId xmlns:a16="http://schemas.microsoft.com/office/drawing/2014/main" id="{87BBF86A-C972-4650-B993-0F63661D3954}"/>
              </a:ext>
            </a:extLst>
          </p:cNvPr>
          <p:cNvSpPr/>
          <p:nvPr/>
        </p:nvSpPr>
        <p:spPr>
          <a:xfrm>
            <a:off x="12044248" y="0"/>
            <a:ext cx="152400" cy="6858000"/>
          </a:xfrm>
          <a:prstGeom prst="rect">
            <a:avLst/>
          </a:prstGeom>
          <a:solidFill>
            <a:schemeClr val="bg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solidFill>
                <a:prstClr val="black"/>
              </a:solidFill>
              <a:latin typeface="Corbel"/>
            </a:endParaRPr>
          </a:p>
        </p:txBody>
      </p:sp>
      <p:sp>
        <p:nvSpPr>
          <p:cNvPr id="16" name="Rectangle 15">
            <a:extLst>
              <a:ext uri="{FF2B5EF4-FFF2-40B4-BE49-F238E27FC236}">
                <a16:creationId xmlns:a16="http://schemas.microsoft.com/office/drawing/2014/main" id="{3661419D-4611-4935-A9C8-5CF701F7111D}"/>
              </a:ext>
            </a:extLst>
          </p:cNvPr>
          <p:cNvSpPr/>
          <p:nvPr/>
        </p:nvSpPr>
        <p:spPr>
          <a:xfrm>
            <a:off x="1" y="0"/>
            <a:ext cx="12131504"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7" name="Rectangle 16">
            <a:extLst>
              <a:ext uri="{FF2B5EF4-FFF2-40B4-BE49-F238E27FC236}">
                <a16:creationId xmlns:a16="http://schemas.microsoft.com/office/drawing/2014/main" id="{0C74E7B3-9015-4EBF-B1A1-73CD6BB516DC}"/>
              </a:ext>
            </a:extLst>
          </p:cNvPr>
          <p:cNvSpPr/>
          <p:nvPr/>
        </p:nvSpPr>
        <p:spPr>
          <a:xfrm>
            <a:off x="-1" y="6412431"/>
            <a:ext cx="12191999"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orbel"/>
            </a:endParaRPr>
          </a:p>
        </p:txBody>
      </p:sp>
      <p:sp>
        <p:nvSpPr>
          <p:cNvPr id="18" name="TextBox 17">
            <a:extLst>
              <a:ext uri="{FF2B5EF4-FFF2-40B4-BE49-F238E27FC236}">
                <a16:creationId xmlns:a16="http://schemas.microsoft.com/office/drawing/2014/main" id="{6E8845EA-63FB-4B8E-864D-6E36A04646D8}"/>
              </a:ext>
            </a:extLst>
          </p:cNvPr>
          <p:cNvSpPr txBox="1"/>
          <p:nvPr/>
        </p:nvSpPr>
        <p:spPr>
          <a:xfrm>
            <a:off x="0" y="6561341"/>
            <a:ext cx="12192000" cy="307777"/>
          </a:xfrm>
          <a:prstGeom prst="rect">
            <a:avLst/>
          </a:prstGeom>
          <a:solidFill>
            <a:schemeClr val="tx1"/>
          </a:solidFill>
        </p:spPr>
        <p:txBody>
          <a:bodyPr wrap="square" rtlCol="0">
            <a:spAutoFit/>
          </a:bodyPr>
          <a:lstStyle/>
          <a:p>
            <a:r>
              <a:rPr lang="en-US" sz="1400" dirty="0">
                <a:solidFill>
                  <a:schemeClr val="bg1"/>
                </a:solidFill>
                <a:latin typeface="Roboto" panose="02000000000000000000" pitchFamily="2" charset="0"/>
                <a:ea typeface="Roboto" panose="02000000000000000000" pitchFamily="2" charset="0"/>
              </a:rPr>
              <a:t>Richie Thetford									                 www.thetfordcountry.com</a:t>
            </a:r>
          </a:p>
        </p:txBody>
      </p:sp>
    </p:spTree>
    <p:extLst>
      <p:ext uri="{BB962C8B-B14F-4D97-AF65-F5344CB8AC3E}">
        <p14:creationId xmlns:p14="http://schemas.microsoft.com/office/powerpoint/2010/main" val="3185754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linds(horizontal)">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924</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Corbel</vt:lpstr>
      <vt:lpstr>Roboto</vt:lpstr>
      <vt:lpstr>Roboto Medium</vt:lpstr>
      <vt:lpstr>Wingdings</vt:lpstr>
      <vt:lpstr>Wingdings 2</vt:lpstr>
      <vt:lpstr>Wingdings 3</vt:lpstr>
      <vt:lpstr>Module</vt:lpstr>
      <vt:lpstr>Practicing Church Discipline</vt:lpstr>
      <vt:lpstr>God’s Instruction</vt:lpstr>
      <vt:lpstr>Commanded to Discipline</vt:lpstr>
      <vt:lpstr>Proper Church Discipline</vt:lpstr>
      <vt:lpstr>Paul’s Example of Expediency</vt:lpstr>
      <vt:lpstr>Be Yoked with Believers</vt:lpstr>
      <vt:lpstr>Why is One Handed Over to Satan?</vt:lpstr>
      <vt:lpstr>What is Our Responsibility to the “Marked” Christian?</vt:lpstr>
      <vt:lpstr>Whom We Serve is Our Choice!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5</cp:revision>
  <dcterms:created xsi:type="dcterms:W3CDTF">2022-11-15T22:33:02Z</dcterms:created>
  <dcterms:modified xsi:type="dcterms:W3CDTF">2023-07-09T22:39:07Z</dcterms:modified>
</cp:coreProperties>
</file>