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FFB7"/>
    <a:srgbClr val="7DFF7D"/>
    <a:srgbClr val="002200"/>
    <a:srgbClr val="003300"/>
    <a:srgbClr val="3A100C"/>
    <a:srgbClr val="2A1E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778" y="5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231DA5-1F12-4920-9A0A-22A4ECE891FB}" type="datetimeFigureOut">
              <a:rPr lang="en-US" smtClean="0"/>
              <a:t>12/22/2019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22FBC6-F5D8-4583-88D5-697CEB1257B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D1316BE4-7F95-4055-B166-2768B2BF262B}" type="datetimeFigureOut">
              <a:rPr lang="en-US" smtClean="0"/>
              <a:pPr/>
              <a:t>12/22/2019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CC31792-CC81-4E97-A630-F6780658E60A}" type="slidenum">
              <a:rPr lang="en-US" smtClean="0"/>
              <a:pPr/>
              <a:t>‹#›</a:t>
            </a:fld>
            <a:endParaRPr lang="en-US" dirty="0"/>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316BE4-7F95-4055-B166-2768B2BF262B}" type="datetimeFigureOut">
              <a:rPr lang="en-US" smtClean="0"/>
              <a:pPr/>
              <a:t>12/22/2019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C31792-CC81-4E97-A630-F6780658E60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316BE4-7F95-4055-B166-2768B2BF262B}" type="datetimeFigureOut">
              <a:rPr lang="en-US" smtClean="0"/>
              <a:pPr/>
              <a:t>12/22/2019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C31792-CC81-4E97-A630-F6780658E60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D1316BE4-7F95-4055-B166-2768B2BF262B}" type="datetimeFigureOut">
              <a:rPr lang="en-US" smtClean="0"/>
              <a:pPr/>
              <a:t>12/22/2019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C31792-CC81-4E97-A630-F6780658E60A}" type="slidenum">
              <a:rPr lang="en-US" smtClean="0"/>
              <a:pPr/>
              <a:t>‹#›</a:t>
            </a:fld>
            <a:endParaRPr lang="en-US" dirty="0"/>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1316BE4-7F95-4055-B166-2768B2BF262B}" type="datetimeFigureOut">
              <a:rPr lang="en-US" smtClean="0"/>
              <a:pPr/>
              <a:t>12/22/2019</a:t>
            </a:fld>
            <a:endParaRPr lang="en-US" dirty="0"/>
          </a:p>
        </p:txBody>
      </p:sp>
      <p:sp>
        <p:nvSpPr>
          <p:cNvPr id="5" name="Footer Placeholder 4"/>
          <p:cNvSpPr>
            <a:spLocks noGrp="1"/>
          </p:cNvSpPr>
          <p:nvPr>
            <p:ph type="ftr" sz="quarter" idx="11"/>
          </p:nvPr>
        </p:nvSpPr>
        <p:spPr>
          <a:xfrm>
            <a:off x="1066800" y="6172200"/>
            <a:ext cx="5334000" cy="457200"/>
          </a:xfrm>
        </p:spPr>
        <p:txBody>
          <a:bodyPr/>
          <a:lstStyle/>
          <a:p>
            <a:endParaRPr lang="en-US" dirty="0"/>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6" name="Slide Number Placeholder 5"/>
          <p:cNvSpPr>
            <a:spLocks noGrp="1"/>
          </p:cNvSpPr>
          <p:nvPr>
            <p:ph type="sldNum" sz="quarter" idx="12"/>
          </p:nvPr>
        </p:nvSpPr>
        <p:spPr>
          <a:xfrm>
            <a:off x="195072" y="6208776"/>
            <a:ext cx="609600" cy="457200"/>
          </a:xfrm>
        </p:spPr>
        <p:txBody>
          <a:bodyPr/>
          <a:lstStyle/>
          <a:p>
            <a:fld id="{4CC31792-CC81-4E97-A630-F6780658E60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1316BE4-7F95-4055-B166-2768B2BF262B}" type="datetimeFigureOut">
              <a:rPr lang="en-US" smtClean="0"/>
              <a:pPr/>
              <a:t>12/22/2019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C31792-CC81-4E97-A630-F6780658E60A}" type="slidenum">
              <a:rPr lang="en-US" smtClean="0"/>
              <a:pPr/>
              <a:t>‹#›</a:t>
            </a:fld>
            <a:endParaRPr lang="en-US" dirty="0"/>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D1316BE4-7F95-4055-B166-2768B2BF262B}" type="datetimeFigureOut">
              <a:rPr lang="en-US" smtClean="0"/>
              <a:pPr/>
              <a:t>12/22/2019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C31792-CC81-4E97-A630-F6780658E60A}" type="slidenum">
              <a:rPr lang="en-US" smtClean="0"/>
              <a:pPr/>
              <a:t>‹#›</a:t>
            </a:fld>
            <a:endParaRPr lang="en-US" dirty="0"/>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1316BE4-7F95-4055-B166-2768B2BF262B}" type="datetimeFigureOut">
              <a:rPr lang="en-US" smtClean="0"/>
              <a:pPr/>
              <a:t>12/22/2019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C31792-CC81-4E97-A630-F6780658E60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16BE4-7F95-4055-B166-2768B2BF262B}" type="datetimeFigureOut">
              <a:rPr lang="en-US" smtClean="0"/>
              <a:pPr/>
              <a:t>12/22/2019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CC31792-CC81-4E97-A630-F6780658E60A}"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1316BE4-7F95-4055-B166-2768B2BF262B}" type="datetimeFigureOut">
              <a:rPr lang="en-US" smtClean="0"/>
              <a:pPr/>
              <a:t>12/22/2019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C31792-CC81-4E97-A630-F6780658E60A}" type="slidenum">
              <a:rPr lang="en-US" smtClean="0"/>
              <a:pPr/>
              <a:t>‹#›</a:t>
            </a:fld>
            <a:endParaRPr lang="en-US" dirty="0"/>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1316BE4-7F95-4055-B166-2768B2BF262B}" type="datetimeFigureOut">
              <a:rPr lang="en-US" smtClean="0"/>
              <a:pPr/>
              <a:t>12/22/2019</a:t>
            </a:fld>
            <a:endParaRPr lang="en-US" dirty="0"/>
          </a:p>
        </p:txBody>
      </p:sp>
      <p:sp>
        <p:nvSpPr>
          <p:cNvPr id="6" name="Footer Placeholder 5"/>
          <p:cNvSpPr>
            <a:spLocks noGrp="1"/>
          </p:cNvSpPr>
          <p:nvPr>
            <p:ph type="ftr" sz="quarter" idx="11"/>
          </p:nvPr>
        </p:nvSpPr>
        <p:spPr>
          <a:xfrm>
            <a:off x="1219200" y="6172200"/>
            <a:ext cx="5181600" cy="457200"/>
          </a:xfrm>
        </p:spPr>
        <p:txBody>
          <a:bodyPr/>
          <a:lstStyle/>
          <a:p>
            <a:endParaRPr lang="en-US" dirty="0"/>
          </a:p>
        </p:txBody>
      </p:sp>
      <p:sp>
        <p:nvSpPr>
          <p:cNvPr id="7" name="Slide Number Placeholder 6"/>
          <p:cNvSpPr>
            <a:spLocks noGrp="1"/>
          </p:cNvSpPr>
          <p:nvPr>
            <p:ph type="sldNum" sz="quarter" idx="12"/>
          </p:nvPr>
        </p:nvSpPr>
        <p:spPr>
          <a:xfrm>
            <a:off x="195072" y="6208776"/>
            <a:ext cx="609600" cy="457200"/>
          </a:xfrm>
        </p:spPr>
        <p:txBody>
          <a:bodyPr/>
          <a:lstStyle/>
          <a:p>
            <a:fld id="{4CC31792-CC81-4E97-A630-F6780658E60A}" type="slidenum">
              <a:rPr lang="en-US" smtClean="0"/>
              <a:pPr/>
              <a:t>‹#›</a:t>
            </a:fld>
            <a:endParaRPr lang="en-US" dirty="0"/>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200"/>
        </a:solidFill>
        <a:effectLst/>
      </p:bgPr>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D1316BE4-7F95-4055-B166-2768B2BF262B}" type="datetimeFigureOut">
              <a:rPr lang="en-US" smtClean="0"/>
              <a:pPr/>
              <a:t>12/22/2019</a:t>
            </a:fld>
            <a:endParaRPr lang="en-US" dirty="0"/>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CC31792-CC81-4E97-A630-F6780658E60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495800" y="4419600"/>
            <a:ext cx="4648200" cy="1600200"/>
          </a:xfrm>
        </p:spPr>
        <p:txBody>
          <a:bodyPr>
            <a:normAutofit/>
          </a:bodyPr>
          <a:lstStyle/>
          <a:p>
            <a:r>
              <a:rPr lang="en-US" sz="4800" dirty="0">
                <a:solidFill>
                  <a:schemeClr val="bg1"/>
                </a:solidFill>
                <a:latin typeface="Calibri" panose="020F0502020204030204" pitchFamily="34" charset="0"/>
              </a:rPr>
              <a:t>1 Peter 5:5-14</a:t>
            </a:r>
          </a:p>
        </p:txBody>
      </p:sp>
      <p:sp>
        <p:nvSpPr>
          <p:cNvPr id="2" name="Title 1"/>
          <p:cNvSpPr>
            <a:spLocks noGrp="1"/>
          </p:cNvSpPr>
          <p:nvPr>
            <p:ph type="ctrTitle"/>
          </p:nvPr>
        </p:nvSpPr>
        <p:spPr/>
        <p:txBody>
          <a:bodyPr/>
          <a:lstStyle/>
          <a:p>
            <a:endParaRPr lang="en-US" dirty="0"/>
          </a:p>
        </p:txBody>
      </p:sp>
      <p:sp>
        <p:nvSpPr>
          <p:cNvPr id="4" name="Rectangle 3"/>
          <p:cNvSpPr/>
          <p:nvPr/>
        </p:nvSpPr>
        <p:spPr>
          <a:xfrm>
            <a:off x="1524000" y="1371600"/>
            <a:ext cx="9144000" cy="1752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rgbClr val="002200"/>
                </a:solidFill>
                <a:effectLst>
                  <a:outerShdw blurRad="38100" dist="38100" dir="2700000" algn="tl">
                    <a:srgbClr val="000000">
                      <a:alpha val="43137"/>
                    </a:srgbClr>
                  </a:outerShdw>
                </a:effectLst>
                <a:latin typeface="Calibri" panose="020F0502020204030204" pitchFamily="34" charset="0"/>
              </a:rPr>
              <a:t>Placing Ourselves Under</a:t>
            </a:r>
            <a:br>
              <a:rPr lang="en-US" sz="5400" b="1" dirty="0">
                <a:solidFill>
                  <a:srgbClr val="002200"/>
                </a:solidFill>
                <a:effectLst>
                  <a:outerShdw blurRad="38100" dist="38100" dir="2700000" algn="tl">
                    <a:srgbClr val="000000">
                      <a:alpha val="43137"/>
                    </a:srgbClr>
                  </a:outerShdw>
                </a:effectLst>
                <a:latin typeface="Calibri" panose="020F0502020204030204" pitchFamily="34" charset="0"/>
              </a:rPr>
            </a:br>
            <a:r>
              <a:rPr lang="en-US" sz="5400" b="1" dirty="0">
                <a:solidFill>
                  <a:srgbClr val="002200"/>
                </a:solidFill>
                <a:effectLst>
                  <a:outerShdw blurRad="38100" dist="38100" dir="2700000" algn="tl">
                    <a:srgbClr val="000000">
                      <a:alpha val="43137"/>
                    </a:srgbClr>
                  </a:outerShdw>
                </a:effectLst>
                <a:latin typeface="Calibri" panose="020F0502020204030204" pitchFamily="34" charset="0"/>
              </a:rPr>
              <a:t>the Mighty Hand of God</a:t>
            </a:r>
          </a:p>
        </p:txBody>
      </p:sp>
      <p:pic>
        <p:nvPicPr>
          <p:cNvPr id="5" name="Picture 4" descr="bible_heaven.jpg"/>
          <p:cNvPicPr>
            <a:picLocks noChangeAspect="1"/>
          </p:cNvPicPr>
          <p:nvPr/>
        </p:nvPicPr>
        <p:blipFill>
          <a:blip r:embed="rId2" cstate="print"/>
          <a:stretch>
            <a:fillRect/>
          </a:stretch>
        </p:blipFill>
        <p:spPr>
          <a:xfrm>
            <a:off x="1828800" y="3248989"/>
            <a:ext cx="2782310" cy="345661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753600" cy="1143000"/>
          </a:xfrm>
        </p:spPr>
        <p:txBody>
          <a:bodyPr/>
          <a:lstStyle/>
          <a:p>
            <a:r>
              <a:rPr lang="en-US"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Be Clothed with Humility </a:t>
            </a:r>
            <a:r>
              <a:rPr lang="en-US" dirty="0">
                <a:solidFill>
                  <a:schemeClr val="bg1"/>
                </a:solidFill>
                <a:latin typeface="Calibri" panose="020F0502020204030204" pitchFamily="34" charset="0"/>
                <a:cs typeface="Calibri" panose="020F0502020204030204" pitchFamily="34" charset="0"/>
              </a:rPr>
              <a:t>(V5)</a:t>
            </a:r>
          </a:p>
        </p:txBody>
      </p:sp>
      <p:sp>
        <p:nvSpPr>
          <p:cNvPr id="3" name="Content Placeholder 2"/>
          <p:cNvSpPr>
            <a:spLocks noGrp="1"/>
          </p:cNvSpPr>
          <p:nvPr>
            <p:ph sz="quarter" idx="1"/>
          </p:nvPr>
        </p:nvSpPr>
        <p:spPr>
          <a:xfrm>
            <a:off x="457200" y="1447800"/>
            <a:ext cx="11277600" cy="5181600"/>
          </a:xfrm>
        </p:spPr>
        <p:txBody>
          <a:bodyPr/>
          <a:lstStyle/>
          <a:p>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Be dressed for the work of a Christian</a:t>
            </a:r>
          </a:p>
          <a:p>
            <a:pPr lvl="1"/>
            <a:r>
              <a:rPr lang="en-US" sz="3400" dirty="0">
                <a:solidFill>
                  <a:schemeClr val="bg1"/>
                </a:solidFill>
                <a:effectLst>
                  <a:outerShdw blurRad="38100" dist="38100" dir="2700000" algn="tl">
                    <a:srgbClr val="000000">
                      <a:alpha val="43137"/>
                    </a:srgbClr>
                  </a:outerShdw>
                </a:effectLst>
                <a:latin typeface="Calibri" panose="020F0502020204030204" pitchFamily="34" charset="0"/>
              </a:rPr>
              <a:t>Colossians 3:12-14</a:t>
            </a:r>
          </a:p>
          <a:p>
            <a:pPr lvl="1"/>
            <a:r>
              <a:rPr lang="en-US" sz="3400" dirty="0">
                <a:solidFill>
                  <a:srgbClr val="B7FFB7"/>
                </a:solidFill>
                <a:effectLst>
                  <a:outerShdw blurRad="38100" dist="38100" dir="2700000" algn="tl">
                    <a:srgbClr val="000000">
                      <a:alpha val="43137"/>
                    </a:srgbClr>
                  </a:outerShdw>
                </a:effectLst>
                <a:latin typeface="Calibri" panose="020F0502020204030204" pitchFamily="34" charset="0"/>
              </a:rPr>
              <a:t>Be clothed with humility</a:t>
            </a:r>
          </a:p>
          <a:p>
            <a:pPr lvl="1"/>
            <a:r>
              <a:rPr lang="en-US" sz="3400" dirty="0">
                <a:solidFill>
                  <a:srgbClr val="B7FFB7"/>
                </a:solidFill>
                <a:effectLst>
                  <a:outerShdw blurRad="38100" dist="38100" dir="2700000" algn="tl">
                    <a:srgbClr val="000000">
                      <a:alpha val="43137"/>
                    </a:srgbClr>
                  </a:outerShdw>
                </a:effectLst>
                <a:latin typeface="Calibri" panose="020F0502020204030204" pitchFamily="34" charset="0"/>
              </a:rPr>
              <a:t>Humility is true – an honest view of who and what we are</a:t>
            </a:r>
          </a:p>
          <a:p>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If one will humble himself,</a:t>
            </a:r>
            <a:b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br>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then he will be exalted</a:t>
            </a:r>
          </a:p>
          <a:p>
            <a:pPr lvl="1"/>
            <a:r>
              <a:rPr lang="en-US" sz="3400" dirty="0">
                <a:solidFill>
                  <a:schemeClr val="bg1"/>
                </a:solidFill>
                <a:effectLst>
                  <a:outerShdw blurRad="38100" dist="38100" dir="2700000" algn="tl">
                    <a:srgbClr val="000000">
                      <a:alpha val="43137"/>
                    </a:srgbClr>
                  </a:outerShdw>
                </a:effectLst>
                <a:latin typeface="Calibri" panose="020F0502020204030204" pitchFamily="34" charset="0"/>
              </a:rPr>
              <a:t>Matthew 23:12</a:t>
            </a:r>
          </a:p>
          <a:p>
            <a:endParaRPr lang="en-US" dirty="0"/>
          </a:p>
        </p:txBody>
      </p:sp>
      <p:cxnSp>
        <p:nvCxnSpPr>
          <p:cNvPr id="5" name="Straight Connector 4"/>
          <p:cNvCxnSpPr>
            <a:cxnSpLocks/>
          </p:cNvCxnSpPr>
          <p:nvPr/>
        </p:nvCxnSpPr>
        <p:spPr>
          <a:xfrm>
            <a:off x="609600" y="1295400"/>
            <a:ext cx="109728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6" descr="200162017-001.jpg"/>
          <p:cNvPicPr>
            <a:picLocks noChangeAspect="1"/>
          </p:cNvPicPr>
          <p:nvPr/>
        </p:nvPicPr>
        <p:blipFill>
          <a:blip r:embed="rId2" cstate="print"/>
          <a:stretch>
            <a:fillRect/>
          </a:stretch>
        </p:blipFill>
        <p:spPr>
          <a:xfrm>
            <a:off x="8991600" y="3723940"/>
            <a:ext cx="2743200" cy="290546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par>
                          <p:cTn id="24" fill="hold">
                            <p:stCondLst>
                              <p:cond delay="500"/>
                            </p:stCondLst>
                            <p:childTnLst>
                              <p:par>
                                <p:cTn id="25" presetID="53" presetClass="entr" presetSubtype="16"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753600" cy="1143000"/>
          </a:xfrm>
        </p:spPr>
        <p:txBody>
          <a:bodyPr>
            <a:normAutofit/>
          </a:bodyPr>
          <a:lstStyle/>
          <a:p>
            <a:r>
              <a:rPr lang="en-US" b="1" dirty="0">
                <a:solidFill>
                  <a:schemeClr val="bg1"/>
                </a:solidFill>
                <a:effectLst>
                  <a:outerShdw blurRad="38100" dist="38100" dir="2700000" algn="tl">
                    <a:srgbClr val="000000">
                      <a:alpha val="43137"/>
                    </a:srgbClr>
                  </a:outerShdw>
                </a:effectLst>
                <a:latin typeface="Calibri" panose="020F0502020204030204" pitchFamily="34" charset="0"/>
              </a:rPr>
              <a:t>Cast All Your Care Upon Him </a:t>
            </a:r>
            <a:r>
              <a:rPr lang="en-US" dirty="0">
                <a:solidFill>
                  <a:schemeClr val="bg1"/>
                </a:solidFill>
                <a:latin typeface="Calibri" panose="020F0502020204030204" pitchFamily="34" charset="0"/>
              </a:rPr>
              <a:t>(V7)</a:t>
            </a:r>
          </a:p>
        </p:txBody>
      </p:sp>
      <p:sp>
        <p:nvSpPr>
          <p:cNvPr id="3" name="Content Placeholder 2"/>
          <p:cNvSpPr>
            <a:spLocks noGrp="1"/>
          </p:cNvSpPr>
          <p:nvPr>
            <p:ph sz="quarter" idx="1"/>
          </p:nvPr>
        </p:nvSpPr>
        <p:spPr>
          <a:xfrm>
            <a:off x="609600" y="1447800"/>
            <a:ext cx="11049000" cy="5181600"/>
          </a:xfrm>
        </p:spPr>
        <p:txBody>
          <a:bodyPr>
            <a:normAutofit/>
          </a:bodyPr>
          <a:lstStyle/>
          <a:p>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Can’t escape sickness, disappointment, and distress</a:t>
            </a:r>
            <a:endParaRPr lang="en-US" sz="3200" b="1" dirty="0">
              <a:solidFill>
                <a:srgbClr val="B7FFB7"/>
              </a:solidFill>
              <a:effectLst>
                <a:outerShdw blurRad="38100" dist="38100" dir="2700000" algn="tl">
                  <a:srgbClr val="000000">
                    <a:alpha val="43137"/>
                  </a:srgbClr>
                </a:outerShdw>
              </a:effectLst>
              <a:latin typeface="Calibri" panose="020F0502020204030204" pitchFamily="34" charset="0"/>
            </a:endParaRPr>
          </a:p>
          <a:p>
            <a:pPr lvl="1"/>
            <a:r>
              <a:rPr lang="en-US" sz="3400" dirty="0">
                <a:solidFill>
                  <a:srgbClr val="B7FFB7"/>
                </a:solidFill>
                <a:effectLst>
                  <a:outerShdw blurRad="38100" dist="38100" dir="2700000" algn="tl">
                    <a:srgbClr val="000000">
                      <a:alpha val="43137"/>
                    </a:srgbClr>
                  </a:outerShdw>
                </a:effectLst>
                <a:latin typeface="Calibri" panose="020F0502020204030204" pitchFamily="34" charset="0"/>
              </a:rPr>
              <a:t>We can turn our cares over to our Father</a:t>
            </a:r>
          </a:p>
          <a:p>
            <a:pPr lvl="1"/>
            <a:r>
              <a:rPr lang="en-US" sz="3400" dirty="0">
                <a:solidFill>
                  <a:schemeClr val="bg1"/>
                </a:solidFill>
                <a:effectLst>
                  <a:outerShdw blurRad="38100" dist="38100" dir="2700000" algn="tl">
                    <a:srgbClr val="000000">
                      <a:alpha val="43137"/>
                    </a:srgbClr>
                  </a:outerShdw>
                </a:effectLst>
                <a:latin typeface="Calibri" panose="020F0502020204030204" pitchFamily="34" charset="0"/>
              </a:rPr>
              <a:t>Matthew 7:11</a:t>
            </a:r>
          </a:p>
          <a:p>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Place our life under His mighty hand!</a:t>
            </a:r>
          </a:p>
          <a:p>
            <a:pPr lvl="1"/>
            <a:r>
              <a:rPr lang="en-US" sz="3400" dirty="0">
                <a:solidFill>
                  <a:schemeClr val="bg1"/>
                </a:solidFill>
                <a:effectLst>
                  <a:outerShdw blurRad="38100" dist="38100" dir="2700000" algn="tl">
                    <a:srgbClr val="000000">
                      <a:alpha val="43137"/>
                    </a:srgbClr>
                  </a:outerShdw>
                </a:effectLst>
                <a:latin typeface="Calibri" panose="020F0502020204030204" pitchFamily="34" charset="0"/>
              </a:rPr>
              <a:t>Romans 8:18</a:t>
            </a:r>
            <a:endParaRPr lang="en-US" sz="3400" dirty="0">
              <a:solidFill>
                <a:schemeClr val="bg1"/>
              </a:solidFill>
            </a:endParaRPr>
          </a:p>
        </p:txBody>
      </p:sp>
      <p:pic>
        <p:nvPicPr>
          <p:cNvPr id="8" name="Picture 7" descr="praying-hands1.jpg"/>
          <p:cNvPicPr>
            <a:picLocks noChangeAspect="1"/>
          </p:cNvPicPr>
          <p:nvPr/>
        </p:nvPicPr>
        <p:blipFill>
          <a:blip r:embed="rId2" cstate="print"/>
          <a:stretch>
            <a:fillRect/>
          </a:stretch>
        </p:blipFill>
        <p:spPr>
          <a:xfrm>
            <a:off x="8534400" y="2134685"/>
            <a:ext cx="3370108" cy="446276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cxnSp>
        <p:nvCxnSpPr>
          <p:cNvPr id="6" name="Straight Connector 5">
            <a:extLst>
              <a:ext uri="{FF2B5EF4-FFF2-40B4-BE49-F238E27FC236}">
                <a16:creationId xmlns:a16="http://schemas.microsoft.com/office/drawing/2014/main" id="{A7230982-A849-4C2C-B521-9BACB582DC42}"/>
              </a:ext>
            </a:extLst>
          </p:cNvPr>
          <p:cNvCxnSpPr>
            <a:cxnSpLocks/>
          </p:cNvCxnSpPr>
          <p:nvPr/>
        </p:nvCxnSpPr>
        <p:spPr>
          <a:xfrm>
            <a:off x="609600" y="1295400"/>
            <a:ext cx="109728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2" dur="500"/>
                                        <p:tgtEl>
                                          <p:spTgt spid="3">
                                            <p:txEl>
                                              <p:pRg st="3" end="3"/>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753600" cy="1143000"/>
          </a:xfrm>
        </p:spPr>
        <p:txBody>
          <a:bodyPr>
            <a:normAutofit/>
          </a:bodyPr>
          <a:lstStyle/>
          <a:p>
            <a:r>
              <a:rPr lang="en-US" b="1" dirty="0">
                <a:solidFill>
                  <a:schemeClr val="bg1"/>
                </a:solidFill>
                <a:effectLst>
                  <a:outerShdw blurRad="38100" dist="38100" dir="2700000" algn="tl">
                    <a:srgbClr val="000000">
                      <a:alpha val="43137"/>
                    </a:srgbClr>
                  </a:outerShdw>
                </a:effectLst>
                <a:latin typeface="Calibri" panose="020F0502020204030204" pitchFamily="34" charset="0"/>
              </a:rPr>
              <a:t>Being Sober and Vigilant </a:t>
            </a:r>
            <a:r>
              <a:rPr lang="en-US" dirty="0">
                <a:solidFill>
                  <a:schemeClr val="bg1"/>
                </a:solidFill>
                <a:latin typeface="Calibri" panose="020F0502020204030204" pitchFamily="34" charset="0"/>
              </a:rPr>
              <a:t>(V8)</a:t>
            </a:r>
          </a:p>
        </p:txBody>
      </p:sp>
      <p:sp>
        <p:nvSpPr>
          <p:cNvPr id="3" name="Content Placeholder 2"/>
          <p:cNvSpPr>
            <a:spLocks noGrp="1"/>
          </p:cNvSpPr>
          <p:nvPr>
            <p:ph sz="quarter" idx="1"/>
          </p:nvPr>
        </p:nvSpPr>
        <p:spPr>
          <a:xfrm>
            <a:off x="609600" y="2895600"/>
            <a:ext cx="9753600" cy="3733800"/>
          </a:xfrm>
        </p:spPr>
        <p:txBody>
          <a:bodyPr>
            <a:normAutofit/>
          </a:bodyPr>
          <a:lstStyle/>
          <a:p>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Be watchful</a:t>
            </a:r>
          </a:p>
          <a:p>
            <a:pPr lvl="1"/>
            <a:r>
              <a:rPr lang="en-US" sz="3400" dirty="0">
                <a:solidFill>
                  <a:srgbClr val="B7FFB7"/>
                </a:solidFill>
                <a:effectLst>
                  <a:outerShdw blurRad="38100" dist="38100" dir="2700000" algn="tl">
                    <a:srgbClr val="000000">
                      <a:alpha val="43137"/>
                    </a:srgbClr>
                  </a:outerShdw>
                </a:effectLst>
                <a:latin typeface="Calibri" panose="020F0502020204030204" pitchFamily="34" charset="0"/>
              </a:rPr>
              <a:t>To be </a:t>
            </a:r>
            <a:r>
              <a:rPr lang="en-US" sz="3400" b="1" dirty="0">
                <a:solidFill>
                  <a:schemeClr val="accent1">
                    <a:lumMod val="40000"/>
                    <a:lumOff val="60000"/>
                  </a:schemeClr>
                </a:solidFill>
                <a:latin typeface="Calibri" panose="020F0502020204030204" pitchFamily="34" charset="0"/>
              </a:rPr>
              <a:t>sober</a:t>
            </a:r>
            <a:r>
              <a:rPr lang="en-US" sz="3400" dirty="0">
                <a:solidFill>
                  <a:schemeClr val="accent1">
                    <a:lumMod val="40000"/>
                    <a:lumOff val="60000"/>
                  </a:schemeClr>
                </a:solidFill>
                <a:effectLst>
                  <a:outerShdw blurRad="38100" dist="38100" dir="2700000" algn="tl">
                    <a:srgbClr val="000000">
                      <a:alpha val="43137"/>
                    </a:srgbClr>
                  </a:outerShdw>
                </a:effectLst>
                <a:latin typeface="Calibri" panose="020F0502020204030204" pitchFamily="34" charset="0"/>
              </a:rPr>
              <a:t> </a:t>
            </a:r>
            <a:r>
              <a:rPr lang="en-US" sz="3400" dirty="0">
                <a:solidFill>
                  <a:srgbClr val="B7FFB7"/>
                </a:solidFill>
                <a:effectLst>
                  <a:outerShdw blurRad="38100" dist="38100" dir="2700000" algn="tl">
                    <a:srgbClr val="000000">
                      <a:alpha val="43137"/>
                    </a:srgbClr>
                  </a:outerShdw>
                </a:effectLst>
                <a:latin typeface="Calibri" panose="020F0502020204030204" pitchFamily="34" charset="0"/>
              </a:rPr>
              <a:t>is to be mentally under</a:t>
            </a:r>
            <a:br>
              <a:rPr lang="en-US" sz="3400" dirty="0">
                <a:solidFill>
                  <a:srgbClr val="B7FFB7"/>
                </a:solidFill>
                <a:effectLst>
                  <a:outerShdw blurRad="38100" dist="38100" dir="2700000" algn="tl">
                    <a:srgbClr val="000000">
                      <a:alpha val="43137"/>
                    </a:srgbClr>
                  </a:outerShdw>
                </a:effectLst>
                <a:latin typeface="Calibri" panose="020F0502020204030204" pitchFamily="34" charset="0"/>
              </a:rPr>
            </a:br>
            <a:r>
              <a:rPr lang="en-US" sz="3400" dirty="0">
                <a:solidFill>
                  <a:srgbClr val="B7FFB7"/>
                </a:solidFill>
                <a:effectLst>
                  <a:outerShdw blurRad="38100" dist="38100" dir="2700000" algn="tl">
                    <a:srgbClr val="000000">
                      <a:alpha val="43137"/>
                    </a:srgbClr>
                  </a:outerShdw>
                </a:effectLst>
                <a:latin typeface="Calibri" panose="020F0502020204030204" pitchFamily="34" charset="0"/>
              </a:rPr>
              <a:t>control at all times</a:t>
            </a:r>
          </a:p>
          <a:p>
            <a:pPr lvl="1"/>
            <a:r>
              <a:rPr lang="en-US" sz="3400" dirty="0">
                <a:solidFill>
                  <a:srgbClr val="B7FFB7"/>
                </a:solidFill>
                <a:latin typeface="Calibri" panose="020F0502020204030204" pitchFamily="34" charset="0"/>
              </a:rPr>
              <a:t>To be </a:t>
            </a:r>
            <a:r>
              <a:rPr lang="en-US" sz="3400" b="1" dirty="0">
                <a:solidFill>
                  <a:schemeClr val="accent1">
                    <a:lumMod val="40000"/>
                    <a:lumOff val="60000"/>
                  </a:schemeClr>
                </a:solidFill>
                <a:latin typeface="Calibri" panose="020F0502020204030204" pitchFamily="34" charset="0"/>
              </a:rPr>
              <a:t>vigilant</a:t>
            </a:r>
            <a:r>
              <a:rPr lang="en-US" sz="3400" dirty="0">
                <a:solidFill>
                  <a:srgbClr val="B7FFB7"/>
                </a:solidFill>
                <a:latin typeface="Calibri" panose="020F0502020204030204" pitchFamily="34" charset="0"/>
              </a:rPr>
              <a:t> is to be alert; watchful</a:t>
            </a:r>
          </a:p>
          <a:p>
            <a:pPr lvl="2"/>
            <a:r>
              <a:rPr lang="en-US" sz="3200" dirty="0">
                <a:solidFill>
                  <a:schemeClr val="bg1"/>
                </a:solidFill>
                <a:latin typeface="Calibri" panose="020F0502020204030204" pitchFamily="34" charset="0"/>
              </a:rPr>
              <a:t>1 John 3:8-9 </a:t>
            </a:r>
            <a:endParaRPr lang="en-US" sz="3200" dirty="0">
              <a:solidFill>
                <a:schemeClr val="bg1"/>
              </a:solidFill>
            </a:endParaRPr>
          </a:p>
        </p:txBody>
      </p:sp>
      <p:sp>
        <p:nvSpPr>
          <p:cNvPr id="6" name="Rounded Rectangle 5"/>
          <p:cNvSpPr/>
          <p:nvPr/>
        </p:nvSpPr>
        <p:spPr>
          <a:xfrm>
            <a:off x="609600" y="1466673"/>
            <a:ext cx="10972800" cy="13849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685800" y="1447800"/>
            <a:ext cx="10820400" cy="1384995"/>
          </a:xfrm>
          <a:prstGeom prst="rect">
            <a:avLst/>
          </a:prstGeom>
          <a:noFill/>
        </p:spPr>
        <p:txBody>
          <a:bodyPr wrap="square" rtlCol="0">
            <a:spAutoFit/>
          </a:bodyPr>
          <a:lstStyle/>
          <a:p>
            <a:pPr algn="ctr"/>
            <a:r>
              <a:rPr lang="en-US" sz="2800" dirty="0">
                <a:solidFill>
                  <a:schemeClr val="bg1"/>
                </a:solidFill>
                <a:latin typeface="Calibri" panose="020F0502020204030204" pitchFamily="34" charset="0"/>
              </a:rPr>
              <a:t>“Be sober, be vigilant; because your adversary the devil walks about</a:t>
            </a:r>
            <a:br>
              <a:rPr lang="en-US" sz="2800" dirty="0">
                <a:solidFill>
                  <a:schemeClr val="bg1"/>
                </a:solidFill>
                <a:latin typeface="Calibri" panose="020F0502020204030204" pitchFamily="34" charset="0"/>
              </a:rPr>
            </a:br>
            <a:r>
              <a:rPr lang="en-US" sz="2800" dirty="0">
                <a:solidFill>
                  <a:schemeClr val="bg1"/>
                </a:solidFill>
                <a:latin typeface="Calibri" panose="020F0502020204030204" pitchFamily="34" charset="0"/>
              </a:rPr>
              <a:t>like a roaring lion, seeking whom he may devour.”</a:t>
            </a:r>
          </a:p>
          <a:p>
            <a:pPr algn="ctr"/>
            <a:r>
              <a:rPr lang="en-US" sz="2800" b="1" dirty="0">
                <a:solidFill>
                  <a:schemeClr val="bg1"/>
                </a:solidFill>
                <a:latin typeface="Calibri" panose="020F0502020204030204" pitchFamily="34" charset="0"/>
              </a:rPr>
              <a:t>1 Peter 5:8 </a:t>
            </a:r>
            <a:endParaRPr lang="en-US" sz="2800" dirty="0">
              <a:solidFill>
                <a:schemeClr val="bg1"/>
              </a:solidFill>
              <a:latin typeface="Calibri" panose="020F0502020204030204" pitchFamily="34" charset="0"/>
            </a:endParaRPr>
          </a:p>
        </p:txBody>
      </p:sp>
      <p:pic>
        <p:nvPicPr>
          <p:cNvPr id="9" name="Picture 8" descr="man%20reading%20bible.jpg"/>
          <p:cNvPicPr>
            <a:picLocks noChangeAspect="1"/>
          </p:cNvPicPr>
          <p:nvPr/>
        </p:nvPicPr>
        <p:blipFill>
          <a:blip r:embed="rId2" cstate="print"/>
          <a:stretch>
            <a:fillRect/>
          </a:stretch>
        </p:blipFill>
        <p:spPr>
          <a:xfrm>
            <a:off x="8001000" y="2819400"/>
            <a:ext cx="3733800" cy="37338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cxnSp>
        <p:nvCxnSpPr>
          <p:cNvPr id="8" name="Straight Connector 7">
            <a:extLst>
              <a:ext uri="{FF2B5EF4-FFF2-40B4-BE49-F238E27FC236}">
                <a16:creationId xmlns:a16="http://schemas.microsoft.com/office/drawing/2014/main" id="{DAEECD1F-E9A0-4BB2-A64F-DBE00AA4805B}"/>
              </a:ext>
            </a:extLst>
          </p:cNvPr>
          <p:cNvCxnSpPr>
            <a:cxnSpLocks/>
          </p:cNvCxnSpPr>
          <p:nvPr/>
        </p:nvCxnSpPr>
        <p:spPr>
          <a:xfrm>
            <a:off x="609600" y="1295400"/>
            <a:ext cx="109728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
                                            <p:txEl>
                                              <p:pRg st="2" end="2"/>
                                            </p:txEl>
                                          </p:spTgt>
                                        </p:tgtEl>
                                      </p:cBhvr>
                                    </p:animEffect>
                                  </p:childTnLst>
                                </p:cTn>
                              </p:par>
                            </p:childTnLst>
                          </p:cTn>
                        </p:par>
                        <p:par>
                          <p:cTn id="23" fill="hold">
                            <p:stCondLst>
                              <p:cond delay="1000"/>
                            </p:stCondLst>
                            <p:childTnLst>
                              <p:par>
                                <p:cTn id="24" presetID="53" presetClass="entr" presetSubtype="16"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753600" cy="1143000"/>
          </a:xfrm>
        </p:spPr>
        <p:txBody>
          <a:bodyPr>
            <a:normAutofit/>
          </a:bodyPr>
          <a:lstStyle/>
          <a:p>
            <a:r>
              <a:rPr lang="en-US" b="1" dirty="0">
                <a:solidFill>
                  <a:schemeClr val="bg1"/>
                </a:solidFill>
                <a:effectLst>
                  <a:outerShdw blurRad="38100" dist="38100" dir="2700000" algn="tl">
                    <a:srgbClr val="000000">
                      <a:alpha val="43137"/>
                    </a:srgbClr>
                  </a:outerShdw>
                </a:effectLst>
                <a:latin typeface="Calibri" panose="020F0502020204030204" pitchFamily="34" charset="0"/>
              </a:rPr>
              <a:t>Resist the Devil </a:t>
            </a:r>
            <a:r>
              <a:rPr lang="en-US" dirty="0">
                <a:solidFill>
                  <a:schemeClr val="bg1"/>
                </a:solidFill>
                <a:latin typeface="Calibri" panose="020F0502020204030204" pitchFamily="34" charset="0"/>
              </a:rPr>
              <a:t>(V9)</a:t>
            </a:r>
          </a:p>
        </p:txBody>
      </p:sp>
      <p:sp>
        <p:nvSpPr>
          <p:cNvPr id="3" name="Content Placeholder 2"/>
          <p:cNvSpPr>
            <a:spLocks noGrp="1"/>
          </p:cNvSpPr>
          <p:nvPr>
            <p:ph sz="quarter" idx="1"/>
          </p:nvPr>
        </p:nvSpPr>
        <p:spPr>
          <a:xfrm>
            <a:off x="4038600" y="1447800"/>
            <a:ext cx="7620000" cy="5181600"/>
          </a:xfrm>
        </p:spPr>
        <p:txBody>
          <a:bodyPr>
            <a:normAutofit/>
          </a:bodyPr>
          <a:lstStyle/>
          <a:p>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The enemy must be resisted</a:t>
            </a:r>
          </a:p>
          <a:p>
            <a:pPr lvl="1"/>
            <a:r>
              <a:rPr lang="en-US" sz="3400" dirty="0">
                <a:solidFill>
                  <a:schemeClr val="bg1"/>
                </a:solidFill>
                <a:effectLst>
                  <a:outerShdw blurRad="38100" dist="38100" dir="2700000" algn="tl">
                    <a:srgbClr val="000000">
                      <a:alpha val="43137"/>
                    </a:srgbClr>
                  </a:outerShdw>
                </a:effectLst>
                <a:latin typeface="Calibri" panose="020F0502020204030204" pitchFamily="34" charset="0"/>
              </a:rPr>
              <a:t>1 Peter 5:9</a:t>
            </a:r>
          </a:p>
          <a:p>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Satan seeks to lead us astray</a:t>
            </a:r>
          </a:p>
          <a:p>
            <a:pPr lvl="1"/>
            <a:r>
              <a:rPr lang="en-US" sz="3400" dirty="0">
                <a:solidFill>
                  <a:schemeClr val="bg1"/>
                </a:solidFill>
                <a:effectLst>
                  <a:outerShdw blurRad="38100" dist="38100" dir="2700000" algn="tl">
                    <a:srgbClr val="000000">
                      <a:alpha val="43137"/>
                    </a:srgbClr>
                  </a:outerShdw>
                </a:effectLst>
                <a:latin typeface="Calibri" panose="020F0502020204030204" pitchFamily="34" charset="0"/>
              </a:rPr>
              <a:t>James 4:7</a:t>
            </a:r>
            <a:endParaRPr lang="en-US" sz="3400" dirty="0">
              <a:solidFill>
                <a:schemeClr val="bg1"/>
              </a:solidFill>
            </a:endParaRPr>
          </a:p>
        </p:txBody>
      </p:sp>
      <p:pic>
        <p:nvPicPr>
          <p:cNvPr id="8" name="Picture 7" descr="Heleen2.jpg"/>
          <p:cNvPicPr>
            <a:picLocks noChangeAspect="1"/>
          </p:cNvPicPr>
          <p:nvPr/>
        </p:nvPicPr>
        <p:blipFill>
          <a:blip r:embed="rId2" cstate="print"/>
          <a:stretch>
            <a:fillRect/>
          </a:stretch>
        </p:blipFill>
        <p:spPr>
          <a:xfrm>
            <a:off x="533400" y="1600200"/>
            <a:ext cx="3306128" cy="4953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cxnSp>
        <p:nvCxnSpPr>
          <p:cNvPr id="6" name="Straight Connector 5">
            <a:extLst>
              <a:ext uri="{FF2B5EF4-FFF2-40B4-BE49-F238E27FC236}">
                <a16:creationId xmlns:a16="http://schemas.microsoft.com/office/drawing/2014/main" id="{4D2311A4-3823-476B-81DE-93FB7510208A}"/>
              </a:ext>
            </a:extLst>
          </p:cNvPr>
          <p:cNvCxnSpPr>
            <a:cxnSpLocks/>
          </p:cNvCxnSpPr>
          <p:nvPr/>
        </p:nvCxnSpPr>
        <p:spPr>
          <a:xfrm>
            <a:off x="609600" y="1295400"/>
            <a:ext cx="109728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753600" cy="1143000"/>
          </a:xfrm>
        </p:spPr>
        <p:txBody>
          <a:bodyPr>
            <a:normAutofit/>
          </a:bodyPr>
          <a:lstStyle/>
          <a:p>
            <a:r>
              <a:rPr lang="en-US" b="1" dirty="0">
                <a:solidFill>
                  <a:schemeClr val="bg1"/>
                </a:solidFill>
                <a:effectLst>
                  <a:outerShdw blurRad="38100" dist="38100" dir="2700000" algn="tl">
                    <a:srgbClr val="000000">
                      <a:alpha val="43137"/>
                    </a:srgbClr>
                  </a:outerShdw>
                </a:effectLst>
                <a:latin typeface="Calibri" panose="020F0502020204030204" pitchFamily="34" charset="0"/>
              </a:rPr>
              <a:t>Stand in the Grace of God </a:t>
            </a:r>
            <a:r>
              <a:rPr lang="en-US" dirty="0">
                <a:solidFill>
                  <a:schemeClr val="bg1"/>
                </a:solidFill>
                <a:latin typeface="Calibri" panose="020F0502020204030204" pitchFamily="34" charset="0"/>
              </a:rPr>
              <a:t>(V12)</a:t>
            </a:r>
          </a:p>
        </p:txBody>
      </p:sp>
      <p:sp>
        <p:nvSpPr>
          <p:cNvPr id="3" name="Content Placeholder 2"/>
          <p:cNvSpPr>
            <a:spLocks noGrp="1"/>
          </p:cNvSpPr>
          <p:nvPr>
            <p:ph sz="quarter" idx="1"/>
          </p:nvPr>
        </p:nvSpPr>
        <p:spPr>
          <a:xfrm>
            <a:off x="609600" y="1447800"/>
            <a:ext cx="10972800" cy="2362200"/>
          </a:xfrm>
        </p:spPr>
        <p:txBody>
          <a:bodyPr>
            <a:normAutofit/>
          </a:bodyPr>
          <a:lstStyle/>
          <a:p>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God affords us resources for every need</a:t>
            </a:r>
          </a:p>
          <a:p>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God of all grace</a:t>
            </a:r>
          </a:p>
          <a:p>
            <a:pPr lvl="1"/>
            <a:r>
              <a:rPr lang="en-US" sz="3400" dirty="0">
                <a:solidFill>
                  <a:srgbClr val="B7FFB7"/>
                </a:solidFill>
                <a:effectLst>
                  <a:outerShdw blurRad="38100" dist="38100" dir="2700000" algn="tl">
                    <a:srgbClr val="000000">
                      <a:alpha val="43137"/>
                    </a:srgbClr>
                  </a:outerShdw>
                </a:effectLst>
                <a:latin typeface="Calibri" panose="020F0502020204030204" pitchFamily="34" charset="0"/>
              </a:rPr>
              <a:t>To stand in His grace means to learn, rely upon and live as one dependent on His grace.</a:t>
            </a:r>
            <a:endParaRPr lang="en-US" sz="3400" dirty="0">
              <a:solidFill>
                <a:schemeClr val="bg1"/>
              </a:solidFill>
            </a:endParaRPr>
          </a:p>
        </p:txBody>
      </p:sp>
      <p:sp>
        <p:nvSpPr>
          <p:cNvPr id="6" name="Rounded Rectangle 5"/>
          <p:cNvSpPr/>
          <p:nvPr/>
        </p:nvSpPr>
        <p:spPr>
          <a:xfrm>
            <a:off x="304800" y="3875542"/>
            <a:ext cx="11582400" cy="26776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81000" y="3875544"/>
            <a:ext cx="11430000" cy="2677656"/>
          </a:xfrm>
          <a:prstGeom prst="rect">
            <a:avLst/>
          </a:prstGeom>
          <a:noFill/>
        </p:spPr>
        <p:txBody>
          <a:bodyPr wrap="square" rtlCol="0">
            <a:spAutoFit/>
          </a:bodyPr>
          <a:lstStyle/>
          <a:p>
            <a:pPr algn="ctr"/>
            <a:r>
              <a:rPr lang="en-US" sz="2800" dirty="0">
                <a:solidFill>
                  <a:schemeClr val="bg1"/>
                </a:solidFill>
                <a:latin typeface="Calibri" panose="020F0502020204030204" pitchFamily="34" charset="0"/>
              </a:rPr>
              <a:t>“that the genuineness of your faith, </a:t>
            </a:r>
            <a:r>
              <a:rPr lang="en-US" sz="2800" i="1" dirty="0">
                <a:solidFill>
                  <a:schemeClr val="bg1"/>
                </a:solidFill>
                <a:latin typeface="Calibri" panose="020F0502020204030204" pitchFamily="34" charset="0"/>
              </a:rPr>
              <a:t>being</a:t>
            </a:r>
            <a:r>
              <a:rPr lang="en-US" sz="2800" dirty="0">
                <a:solidFill>
                  <a:schemeClr val="bg1"/>
                </a:solidFill>
                <a:latin typeface="Calibri" panose="020F0502020204030204" pitchFamily="34" charset="0"/>
              </a:rPr>
              <a:t> much more precious than gold that perishes, though it is tested by fire, may be found to praise, honor, and glory at the revelation of Jesus Christ, whom having not seen you love. Though now you do not see </a:t>
            </a:r>
            <a:r>
              <a:rPr lang="en-US" sz="2800" i="1" dirty="0">
                <a:solidFill>
                  <a:schemeClr val="bg1"/>
                </a:solidFill>
                <a:latin typeface="Calibri" panose="020F0502020204030204" pitchFamily="34" charset="0"/>
              </a:rPr>
              <a:t>Him,</a:t>
            </a:r>
            <a:r>
              <a:rPr lang="en-US" sz="2800" dirty="0">
                <a:solidFill>
                  <a:schemeClr val="bg1"/>
                </a:solidFill>
                <a:latin typeface="Calibri" panose="020F0502020204030204" pitchFamily="34" charset="0"/>
              </a:rPr>
              <a:t> yet believing, you rejoice with joy inexpressible and full of glory, receiving the end of your faith--the salvation of </a:t>
            </a:r>
            <a:r>
              <a:rPr lang="en-US" sz="2800" i="1" dirty="0">
                <a:solidFill>
                  <a:schemeClr val="bg1"/>
                </a:solidFill>
                <a:latin typeface="Calibri" panose="020F0502020204030204" pitchFamily="34" charset="0"/>
              </a:rPr>
              <a:t>your</a:t>
            </a:r>
            <a:r>
              <a:rPr lang="en-US" sz="2800" dirty="0">
                <a:solidFill>
                  <a:schemeClr val="bg1"/>
                </a:solidFill>
                <a:latin typeface="Calibri" panose="020F0502020204030204" pitchFamily="34" charset="0"/>
              </a:rPr>
              <a:t> souls.”</a:t>
            </a:r>
            <a:br>
              <a:rPr lang="en-US" sz="2800" dirty="0">
                <a:solidFill>
                  <a:schemeClr val="bg1"/>
                </a:solidFill>
                <a:latin typeface="Calibri" panose="020F0502020204030204" pitchFamily="34" charset="0"/>
              </a:rPr>
            </a:br>
            <a:r>
              <a:rPr lang="en-US" sz="2800" b="1" dirty="0">
                <a:solidFill>
                  <a:schemeClr val="bg1"/>
                </a:solidFill>
                <a:latin typeface="Calibri" panose="020F0502020204030204" pitchFamily="34" charset="0"/>
              </a:rPr>
              <a:t>1 Peter 1:7-9</a:t>
            </a:r>
          </a:p>
        </p:txBody>
      </p:sp>
      <p:cxnSp>
        <p:nvCxnSpPr>
          <p:cNvPr id="8" name="Straight Connector 7">
            <a:extLst>
              <a:ext uri="{FF2B5EF4-FFF2-40B4-BE49-F238E27FC236}">
                <a16:creationId xmlns:a16="http://schemas.microsoft.com/office/drawing/2014/main" id="{AD848186-40C7-4CCA-A669-EB7FE24A2901}"/>
              </a:ext>
            </a:extLst>
          </p:cNvPr>
          <p:cNvCxnSpPr>
            <a:cxnSpLocks/>
          </p:cNvCxnSpPr>
          <p:nvPr/>
        </p:nvCxnSpPr>
        <p:spPr>
          <a:xfrm>
            <a:off x="609600" y="1295400"/>
            <a:ext cx="109728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753600" cy="1143000"/>
          </a:xfrm>
        </p:spPr>
        <p:txBody>
          <a:bodyPr>
            <a:normAutofit/>
          </a:bodyPr>
          <a:lstStyle/>
          <a:p>
            <a:r>
              <a:rPr lang="en-US" b="1" dirty="0">
                <a:solidFill>
                  <a:schemeClr val="bg1"/>
                </a:solidFill>
                <a:effectLst>
                  <a:outerShdw blurRad="38100" dist="38100" dir="2700000" algn="tl">
                    <a:srgbClr val="000000">
                      <a:alpha val="43137"/>
                    </a:srgbClr>
                  </a:outerShdw>
                </a:effectLst>
                <a:latin typeface="Calibri" panose="020F0502020204030204" pitchFamily="34" charset="0"/>
              </a:rPr>
              <a:t>CONCLUSION</a:t>
            </a:r>
            <a:endParaRPr lang="en-US" dirty="0">
              <a:solidFill>
                <a:schemeClr val="bg1"/>
              </a:solidFill>
              <a:latin typeface="Calibri" panose="020F0502020204030204" pitchFamily="34" charset="0"/>
            </a:endParaRPr>
          </a:p>
        </p:txBody>
      </p:sp>
      <p:sp>
        <p:nvSpPr>
          <p:cNvPr id="3" name="Content Placeholder 2"/>
          <p:cNvSpPr>
            <a:spLocks noGrp="1"/>
          </p:cNvSpPr>
          <p:nvPr>
            <p:ph sz="quarter" idx="1"/>
          </p:nvPr>
        </p:nvSpPr>
        <p:spPr>
          <a:xfrm>
            <a:off x="609600" y="1447800"/>
            <a:ext cx="10972800" cy="5181600"/>
          </a:xfrm>
        </p:spPr>
        <p:txBody>
          <a:bodyPr>
            <a:normAutofit/>
          </a:bodyPr>
          <a:lstStyle/>
          <a:p>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A promise awaits those who adapt these concepts</a:t>
            </a:r>
            <a:b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br>
            <a:r>
              <a:rPr lang="en-US" sz="3600" b="1" dirty="0">
                <a:solidFill>
                  <a:srgbClr val="B7FFB7"/>
                </a:solidFill>
                <a:effectLst>
                  <a:outerShdw blurRad="38100" dist="38100" dir="2700000" algn="tl">
                    <a:srgbClr val="000000">
                      <a:alpha val="43137"/>
                    </a:srgbClr>
                  </a:outerShdw>
                </a:effectLst>
                <a:latin typeface="Calibri" panose="020F0502020204030204" pitchFamily="34" charset="0"/>
              </a:rPr>
              <a:t>of God’s Word</a:t>
            </a:r>
          </a:p>
          <a:p>
            <a:pPr lvl="1"/>
            <a:r>
              <a:rPr lang="en-US" sz="3400" dirty="0">
                <a:solidFill>
                  <a:schemeClr val="bg1"/>
                </a:solidFill>
                <a:effectLst>
                  <a:outerShdw blurRad="38100" dist="38100" dir="2700000" algn="tl">
                    <a:srgbClr val="000000">
                      <a:alpha val="43137"/>
                    </a:srgbClr>
                  </a:outerShdw>
                </a:effectLst>
                <a:latin typeface="Calibri" panose="020F0502020204030204" pitchFamily="34" charset="0"/>
              </a:rPr>
              <a:t>1 Peter 5:6</a:t>
            </a:r>
          </a:p>
          <a:p>
            <a:pPr lvl="1"/>
            <a:r>
              <a:rPr lang="en-US" sz="3400" dirty="0">
                <a:solidFill>
                  <a:schemeClr val="bg1"/>
                </a:solidFill>
                <a:effectLst>
                  <a:outerShdw blurRad="38100" dist="38100" dir="2700000" algn="tl">
                    <a:srgbClr val="000000">
                      <a:alpha val="43137"/>
                    </a:srgbClr>
                  </a:outerShdw>
                </a:effectLst>
                <a:latin typeface="Calibri" panose="020F0502020204030204" pitchFamily="34" charset="0"/>
              </a:rPr>
              <a:t>Acts 20:32</a:t>
            </a:r>
          </a:p>
          <a:p>
            <a:r>
              <a:rPr lang="en-US" sz="3000" b="1" dirty="0">
                <a:solidFill>
                  <a:srgbClr val="B7FFB7"/>
                </a:solidFill>
                <a:effectLst>
                  <a:outerShdw blurRad="38100" dist="38100" dir="2700000" algn="tl">
                    <a:srgbClr val="000000">
                      <a:alpha val="43137"/>
                    </a:srgbClr>
                  </a:outerShdw>
                </a:effectLst>
                <a:latin typeface="Calibri" panose="020F0502020204030204" pitchFamily="34" charset="0"/>
              </a:rPr>
              <a:t>SANCTIFIED:</a:t>
            </a:r>
          </a:p>
          <a:p>
            <a:pPr lvl="1"/>
            <a:r>
              <a:rPr lang="en-US" sz="3400" dirty="0">
                <a:solidFill>
                  <a:srgbClr val="B7FFB7"/>
                </a:solidFill>
                <a:effectLst>
                  <a:outerShdw blurRad="38100" dist="38100" dir="2700000" algn="tl">
                    <a:srgbClr val="000000">
                      <a:alpha val="43137"/>
                    </a:srgbClr>
                  </a:outerShdw>
                </a:effectLst>
                <a:latin typeface="Calibri" panose="020F0502020204030204" pitchFamily="34" charset="0"/>
              </a:rPr>
              <a:t>To be set apart for God’s</a:t>
            </a:r>
            <a:br>
              <a:rPr lang="en-US" sz="3400" dirty="0">
                <a:solidFill>
                  <a:srgbClr val="B7FFB7"/>
                </a:solidFill>
                <a:effectLst>
                  <a:outerShdw blurRad="38100" dist="38100" dir="2700000" algn="tl">
                    <a:srgbClr val="000000">
                      <a:alpha val="43137"/>
                    </a:srgbClr>
                  </a:outerShdw>
                </a:effectLst>
                <a:latin typeface="Calibri" panose="020F0502020204030204" pitchFamily="34" charset="0"/>
              </a:rPr>
            </a:br>
            <a:r>
              <a:rPr lang="en-US" sz="3400" dirty="0">
                <a:solidFill>
                  <a:srgbClr val="B7FFB7"/>
                </a:solidFill>
                <a:effectLst>
                  <a:outerShdw blurRad="38100" dist="38100" dir="2700000" algn="tl">
                    <a:srgbClr val="000000">
                      <a:alpha val="43137"/>
                    </a:srgbClr>
                  </a:outerShdw>
                </a:effectLst>
                <a:latin typeface="Calibri" panose="020F0502020204030204" pitchFamily="34" charset="0"/>
              </a:rPr>
              <a:t>service and made free</a:t>
            </a:r>
            <a:br>
              <a:rPr lang="en-US" sz="3400" dirty="0">
                <a:solidFill>
                  <a:srgbClr val="B7FFB7"/>
                </a:solidFill>
                <a:effectLst>
                  <a:outerShdw blurRad="38100" dist="38100" dir="2700000" algn="tl">
                    <a:srgbClr val="000000">
                      <a:alpha val="43137"/>
                    </a:srgbClr>
                  </a:outerShdw>
                </a:effectLst>
                <a:latin typeface="Calibri" panose="020F0502020204030204" pitchFamily="34" charset="0"/>
              </a:rPr>
            </a:br>
            <a:r>
              <a:rPr lang="en-US" sz="3400" dirty="0">
                <a:solidFill>
                  <a:srgbClr val="B7FFB7"/>
                </a:solidFill>
                <a:effectLst>
                  <a:outerShdw blurRad="38100" dist="38100" dir="2700000" algn="tl">
                    <a:srgbClr val="000000">
                      <a:alpha val="43137"/>
                    </a:srgbClr>
                  </a:outerShdw>
                </a:effectLst>
                <a:latin typeface="Calibri" panose="020F0502020204030204" pitchFamily="34" charset="0"/>
              </a:rPr>
              <a:t>from sin!</a:t>
            </a:r>
          </a:p>
          <a:p>
            <a:endParaRPr lang="en-US" sz="3000" dirty="0">
              <a:solidFill>
                <a:schemeClr val="bg1"/>
              </a:solidFill>
            </a:endParaRPr>
          </a:p>
        </p:txBody>
      </p:sp>
      <p:pic>
        <p:nvPicPr>
          <p:cNvPr id="10" name="Picture 9" descr="141628.jpg"/>
          <p:cNvPicPr>
            <a:picLocks noChangeAspect="1"/>
          </p:cNvPicPr>
          <p:nvPr/>
        </p:nvPicPr>
        <p:blipFill>
          <a:blip r:embed="rId2" cstate="print"/>
          <a:stretch>
            <a:fillRect/>
          </a:stretch>
        </p:blipFill>
        <p:spPr>
          <a:xfrm>
            <a:off x="6324602" y="2183184"/>
            <a:ext cx="5562598" cy="437001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1" name="Picture 10" descr="Bible01.jpg"/>
          <p:cNvPicPr>
            <a:picLocks noChangeAspect="1"/>
          </p:cNvPicPr>
          <p:nvPr/>
        </p:nvPicPr>
        <p:blipFill>
          <a:blip r:embed="rId3" cstate="print"/>
          <a:stretch>
            <a:fillRect/>
          </a:stretch>
        </p:blipFill>
        <p:spPr>
          <a:xfrm>
            <a:off x="6400800" y="2209800"/>
            <a:ext cx="1279848" cy="1600200"/>
          </a:xfrm>
          <a:prstGeom prst="ellipse">
            <a:avLst/>
          </a:prstGeom>
          <a:ln>
            <a:noFill/>
          </a:ln>
          <a:effectLst>
            <a:softEdge rad="112500"/>
          </a:effectLst>
        </p:spPr>
      </p:pic>
      <p:cxnSp>
        <p:nvCxnSpPr>
          <p:cNvPr id="7" name="Straight Connector 6">
            <a:extLst>
              <a:ext uri="{FF2B5EF4-FFF2-40B4-BE49-F238E27FC236}">
                <a16:creationId xmlns:a16="http://schemas.microsoft.com/office/drawing/2014/main" id="{7E597BC5-9BA2-4034-8BE7-13545A37B338}"/>
              </a:ext>
            </a:extLst>
          </p:cNvPr>
          <p:cNvCxnSpPr>
            <a:cxnSpLocks/>
          </p:cNvCxnSpPr>
          <p:nvPr/>
        </p:nvCxnSpPr>
        <p:spPr>
          <a:xfrm>
            <a:off x="609600" y="1295400"/>
            <a:ext cx="109728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165</TotalTime>
  <Words>344</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Franklin Gothic Book</vt:lpstr>
      <vt:lpstr>Perpetua</vt:lpstr>
      <vt:lpstr>Wingdings 2</vt:lpstr>
      <vt:lpstr>Equity</vt:lpstr>
      <vt:lpstr>PowerPoint Presentation</vt:lpstr>
      <vt:lpstr>Be Clothed with Humility (V5)</vt:lpstr>
      <vt:lpstr>Cast All Your Care Upon Him (V7)</vt:lpstr>
      <vt:lpstr>Being Sober and Vigilant (V8)</vt:lpstr>
      <vt:lpstr>Resist the Devil (V9)</vt:lpstr>
      <vt:lpstr>Stand in the Grace of God (V12)</vt:lpstr>
      <vt:lpstr>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Thetford</dc:creator>
  <cp:lastModifiedBy>Richard Thetford</cp:lastModifiedBy>
  <cp:revision>24</cp:revision>
  <dcterms:created xsi:type="dcterms:W3CDTF">2010-07-15T21:31:28Z</dcterms:created>
  <dcterms:modified xsi:type="dcterms:W3CDTF">2019-12-22T19:16:13Z</dcterms:modified>
</cp:coreProperties>
</file>