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257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704" autoAdjust="0"/>
  </p:normalViewPr>
  <p:slideViewPr>
    <p:cSldViewPr snapToGrid="0">
      <p:cViewPr varScale="1">
        <p:scale>
          <a:sx n="88" d="100"/>
          <a:sy n="88" d="100"/>
        </p:scale>
        <p:origin x="8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9" d="100"/>
          <a:sy n="79" d="100"/>
        </p:scale>
        <p:origin x="234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C2751-278C-4682-9C3F-0FF7B4FCFAE7}" type="datetimeFigureOut">
              <a:rPr lang="en-US" smtClean="0"/>
              <a:t>2/20/2022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86890-466E-41CD-A28A-B1EBDF22CA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294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F0845-D09E-4AF9-9623-EA7EA0297EF3}" type="datetimeFigureOut">
              <a:rPr lang="en-US" smtClean="0"/>
              <a:t>2/20/2022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CD11A-EED3-40CE-98A3-28FEE84867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7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160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693A-2307-4FDC-9539-08DC9083DDED}" type="datetime1">
              <a:rPr lang="en-US" smtClean="0"/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40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1EA7-B10E-4739-92FE-8993461CC0B7}" type="datetime1">
              <a:rPr lang="en-US" smtClean="0"/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54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91661"/>
            <a:ext cx="2628900" cy="49090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91661"/>
            <a:ext cx="7734300" cy="49090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DC13F-2D2A-49BA-966D-6530A12E7C15}" type="datetime1">
              <a:rPr lang="en-US" smtClean="0"/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5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0E1C1-C26F-4479-A8BD-144B4C139DA5}" type="datetime1">
              <a:rPr lang="en-US" smtClean="0"/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94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9738"/>
            <a:ext cx="10515600" cy="2862262"/>
          </a:xfrm>
        </p:spPr>
        <p:txBody>
          <a:bodyPr anchor="b"/>
          <a:lstStyle>
            <a:lvl1pPr>
              <a:lnSpc>
                <a:spcPct val="100000"/>
              </a:lnSpc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105156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19E61-C2D6-49AB-83F2-8FC9FEFBDAFD}" type="datetime1">
              <a:rPr lang="en-US" smtClean="0"/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27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825625"/>
            <a:ext cx="489204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baseline="0" noProof="0" dirty="0" smtClean="0">
                <a:solidFill>
                  <a:schemeClr val="bg1"/>
                </a:solidFill>
              </a:defRPr>
            </a:lvl1pPr>
            <a:lvl2pPr>
              <a:defRPr lang="en-US" baseline="0" noProof="0" dirty="0" smtClean="0">
                <a:solidFill>
                  <a:schemeClr val="bg1"/>
                </a:solidFill>
              </a:defRPr>
            </a:lvl2pPr>
            <a:lvl3pPr>
              <a:defRPr lang="en-US" baseline="0" noProof="0" dirty="0" smtClean="0">
                <a:solidFill>
                  <a:schemeClr val="bg1"/>
                </a:solidFill>
              </a:defRPr>
            </a:lvl3pPr>
            <a:lvl4pPr>
              <a:defRPr lang="en-US" baseline="0" noProof="0" dirty="0" smtClean="0">
                <a:solidFill>
                  <a:schemeClr val="bg1"/>
                </a:solidFill>
              </a:defRPr>
            </a:lvl4pPr>
            <a:lvl5pPr>
              <a:defRPr lang="en-US" baseline="0" noProof="0" dirty="0" smtClean="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650524" y="1825625"/>
            <a:ext cx="489204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noProof="0" dirty="0" smtClean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BE74F-367A-4D3C-8AA7-FA60CCA05EAE}" type="datetime1">
              <a:rPr lang="en-US" smtClean="0"/>
              <a:t>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93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9150"/>
            <a:ext cx="10094976" cy="11521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89204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498723"/>
            <a:ext cx="4892040" cy="310197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noProof="0" dirty="0" smtClean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753" y="1828800"/>
            <a:ext cx="489204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656753" y="2498723"/>
            <a:ext cx="4892040" cy="310197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noProof="0" dirty="0" smtClean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3F9C-6465-4987-8E4E-615CFD4753AA}" type="datetime1">
              <a:rPr lang="en-US" smtClean="0"/>
              <a:t>2/20/2022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66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EFD6-3C20-43C6-9E75-1A9D48D9576F}" type="datetime1">
              <a:rPr lang="en-US" smtClean="0"/>
              <a:t>2/20/2022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85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93D5A-A484-46EE-9DC8-9A16BFF8327E}" type="datetime1">
              <a:rPr lang="en-US" smtClean="0"/>
              <a:t>2/20/2022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60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599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00600" y="987425"/>
            <a:ext cx="5753100" cy="4613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noProof="0" dirty="0" smtClean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54249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87BC8-78D1-4FEB-9D4F-E22E45CC04F7}" type="datetime1">
              <a:rPr lang="en-US" smtClean="0"/>
              <a:t>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72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599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800600" y="987425"/>
            <a:ext cx="5753100" cy="46132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54249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8210-870C-4A62-9D1B-4B25162550AB}" type="datetime1">
              <a:rPr lang="en-US" smtClean="0"/>
              <a:t>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57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39793"/>
            <a:ext cx="10096500" cy="1150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0096500" cy="3778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0CABDA2-EB00-4A4D-86B7-63E286A484E5}" type="datetime1">
              <a:rPr lang="en-US" smtClean="0"/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E5B29C50-D6F1-4DB6-9B68-F4CD3996E9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48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000" b="1" kern="1200" cap="none" spc="0">
          <a:ln w="12700" cmpd="sng">
            <a:noFill/>
            <a:prstDash val="solid"/>
          </a:ln>
          <a:solidFill>
            <a:schemeClr val="accent4">
              <a:lumMod val="50000"/>
            </a:schemeClr>
          </a:solidFill>
          <a:effectLst>
            <a:outerShdw blurRad="38100" dist="38100" dir="2700000" algn="tl">
              <a:srgbClr val="000000">
                <a:alpha val="43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288" userDrawn="1">
          <p15:clr>
            <a:srgbClr val="F26B43"/>
          </p15:clr>
        </p15:guide>
        <p15:guide id="3" pos="6648" userDrawn="1">
          <p15:clr>
            <a:srgbClr val="F26B43"/>
          </p15:clr>
        </p15:guide>
        <p15:guide id="4" orient="horz" pos="3528" userDrawn="1">
          <p15:clr>
            <a:srgbClr val="F26B43"/>
          </p15:clr>
        </p15:guide>
        <p15:guide id="5" orient="horz" pos="1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</a:rPr>
              <a:t>The Philippian Jailer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Segoe UI Semibold" panose="020B0702040204020203" pitchFamily="34" charset="0"/>
              </a:rPr>
              <a:t>Acts 16:16-24</a:t>
            </a:r>
          </a:p>
          <a:p>
            <a:r>
              <a:rPr lang="en-US" sz="3600" dirty="0">
                <a:solidFill>
                  <a:srgbClr val="FFC000"/>
                </a:solidFill>
                <a:latin typeface="Segoe UI Semibold" panose="020B0702040204020203" pitchFamily="34" charset="0"/>
              </a:rPr>
              <a:t>Acts 16:25-30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4CF82F-01C2-4A32-BA71-6120B5AFC23E}"/>
              </a:ext>
            </a:extLst>
          </p:cNvPr>
          <p:cNvSpPr txBox="1"/>
          <p:nvPr/>
        </p:nvSpPr>
        <p:spPr>
          <a:xfrm>
            <a:off x="0" y="6550090"/>
            <a:ext cx="12192000" cy="3077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</a:rPr>
              <a:t>Richie Thetford									                 www.thetfordcountry.com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C652DF-0EE6-41E9-9823-96C81FDCEB1D}"/>
              </a:ext>
            </a:extLst>
          </p:cNvPr>
          <p:cNvSpPr txBox="1"/>
          <p:nvPr/>
        </p:nvSpPr>
        <p:spPr>
          <a:xfrm>
            <a:off x="0" y="5421086"/>
            <a:ext cx="12192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</a:rPr>
              <a:t>What must I do to be saved?</a:t>
            </a:r>
          </a:p>
        </p:txBody>
      </p:sp>
    </p:spTree>
    <p:extLst>
      <p:ext uri="{BB962C8B-B14F-4D97-AF65-F5344CB8AC3E}">
        <p14:creationId xmlns:p14="http://schemas.microsoft.com/office/powerpoint/2010/main" val="199088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602469"/>
            <a:ext cx="10096500" cy="927751"/>
          </a:xfrm>
        </p:spPr>
        <p:txBody>
          <a:bodyPr>
            <a:normAutofit/>
          </a:bodyPr>
          <a:lstStyle/>
          <a:p>
            <a:r>
              <a:rPr lang="en-US" sz="4400" dirty="0">
                <a:effectLst/>
                <a:latin typeface="Segoe UI" panose="020B0502040204020203" pitchFamily="34" charset="0"/>
              </a:rPr>
              <a:t>The Jailer and You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1555029"/>
            <a:ext cx="10096500" cy="45098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In the same situation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</a:rPr>
              <a:t>James 4:14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Do we not prepare for death?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</a:rPr>
              <a:t>Hebrews 9:27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Conduct of our life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</a:rPr>
              <a:t>2 Corinthians 5:10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Continuing in rebellion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</a:rPr>
              <a:t>Revelation 21:8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endParaRPr lang="en-US" sz="2800" dirty="0">
              <a:latin typeface="Segoe UI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9396B4-051A-46CB-BABA-A2BEB89D3CFE}"/>
              </a:ext>
            </a:extLst>
          </p:cNvPr>
          <p:cNvSpPr txBox="1"/>
          <p:nvPr/>
        </p:nvSpPr>
        <p:spPr>
          <a:xfrm>
            <a:off x="0" y="6550090"/>
            <a:ext cx="12192000" cy="3077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</a:rPr>
              <a:t>Richie Thetford									                 www.thetfordcountry.com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AC76184-79FB-4FB9-84E8-0851220608A9}"/>
              </a:ext>
            </a:extLst>
          </p:cNvPr>
          <p:cNvCxnSpPr/>
          <p:nvPr/>
        </p:nvCxnSpPr>
        <p:spPr>
          <a:xfrm>
            <a:off x="289249" y="1455576"/>
            <a:ext cx="8854751" cy="0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B2BC835E-B5CA-4B9C-A982-03EE9715A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479" y="1763226"/>
            <a:ext cx="4997321" cy="333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8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602469"/>
            <a:ext cx="10096500" cy="927751"/>
          </a:xfrm>
        </p:spPr>
        <p:txBody>
          <a:bodyPr>
            <a:normAutofit/>
          </a:bodyPr>
          <a:lstStyle/>
          <a:p>
            <a:r>
              <a:rPr lang="en-US" sz="4400" dirty="0">
                <a:effectLst/>
                <a:latin typeface="Segoe UI" panose="020B0502040204020203" pitchFamily="34" charset="0"/>
              </a:rPr>
              <a:t>Paul’s Answer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1555029"/>
            <a:ext cx="10096500" cy="45098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“What must I do?”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</a:rPr>
              <a:t>Matthew 23:33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</a:rPr>
              <a:t>Acts 16:31-32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The barrier of sin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</a:rPr>
              <a:t>Isaiah 59:1-2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</a:rPr>
              <a:t>Romans 1:16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</a:rPr>
              <a:t>Jeremiah 10:23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9396B4-051A-46CB-BABA-A2BEB89D3CFE}"/>
              </a:ext>
            </a:extLst>
          </p:cNvPr>
          <p:cNvSpPr txBox="1"/>
          <p:nvPr/>
        </p:nvSpPr>
        <p:spPr>
          <a:xfrm>
            <a:off x="0" y="6550090"/>
            <a:ext cx="12192000" cy="3077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</a:rPr>
              <a:t>Richie Thetford									                 www.thetfordcountry.com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AC76184-79FB-4FB9-84E8-0851220608A9}"/>
              </a:ext>
            </a:extLst>
          </p:cNvPr>
          <p:cNvCxnSpPr/>
          <p:nvPr/>
        </p:nvCxnSpPr>
        <p:spPr>
          <a:xfrm>
            <a:off x="289249" y="1455576"/>
            <a:ext cx="8854751" cy="0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Picture 4" descr="A sign on a wall&#10;&#10;Description automatically generated with low confidence">
            <a:extLst>
              <a:ext uri="{FF2B5EF4-FFF2-40B4-BE49-F238E27FC236}">
                <a16:creationId xmlns:a16="http://schemas.microsoft.com/office/drawing/2014/main" id="{54B49102-5795-43CB-BC8E-DFD92D0B1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913" y="1710146"/>
            <a:ext cx="5647307" cy="365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88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602469"/>
            <a:ext cx="10096500" cy="927751"/>
          </a:xfrm>
        </p:spPr>
        <p:txBody>
          <a:bodyPr>
            <a:normAutofit/>
          </a:bodyPr>
          <a:lstStyle/>
          <a:p>
            <a:r>
              <a:rPr lang="en-US" sz="4400" dirty="0">
                <a:effectLst/>
                <a:latin typeface="Segoe UI" panose="020B0502040204020203" pitchFamily="34" charset="0"/>
              </a:rPr>
              <a:t>The “Word of the Lord”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1555029"/>
            <a:ext cx="10096500" cy="45098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God’s plan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</a:rPr>
              <a:t>Hebrews 11:6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</a:rPr>
              <a:t>James 2:19-20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</a:rPr>
              <a:t>James 2:24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9396B4-051A-46CB-BABA-A2BEB89D3CFE}"/>
              </a:ext>
            </a:extLst>
          </p:cNvPr>
          <p:cNvSpPr txBox="1"/>
          <p:nvPr/>
        </p:nvSpPr>
        <p:spPr>
          <a:xfrm>
            <a:off x="0" y="6550090"/>
            <a:ext cx="12192000" cy="3077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</a:rPr>
              <a:t>Richie Thetford									                 www.thetfordcountry.com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AC76184-79FB-4FB9-84E8-0851220608A9}"/>
              </a:ext>
            </a:extLst>
          </p:cNvPr>
          <p:cNvCxnSpPr/>
          <p:nvPr/>
        </p:nvCxnSpPr>
        <p:spPr>
          <a:xfrm>
            <a:off x="289249" y="1455576"/>
            <a:ext cx="8854751" cy="0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41DD5C6B-F4FE-46F9-A0B2-786D04BDD1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949" y="1670179"/>
            <a:ext cx="5097388" cy="407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84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602469"/>
            <a:ext cx="10096500" cy="927751"/>
          </a:xfrm>
        </p:spPr>
        <p:txBody>
          <a:bodyPr>
            <a:normAutofit/>
          </a:bodyPr>
          <a:lstStyle/>
          <a:p>
            <a:r>
              <a:rPr lang="en-US" sz="4400" dirty="0">
                <a:effectLst/>
                <a:latin typeface="Segoe UI" panose="020B0502040204020203" pitchFamily="34" charset="0"/>
              </a:rPr>
              <a:t>His Faith Was Not Dead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1555029"/>
            <a:ext cx="10096500" cy="45098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A living faith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</a:rPr>
              <a:t>Acts 16:33-34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</a:rPr>
              <a:t>Ephesians 2:8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9396B4-051A-46CB-BABA-A2BEB89D3CFE}"/>
              </a:ext>
            </a:extLst>
          </p:cNvPr>
          <p:cNvSpPr txBox="1"/>
          <p:nvPr/>
        </p:nvSpPr>
        <p:spPr>
          <a:xfrm>
            <a:off x="0" y="6550090"/>
            <a:ext cx="12192000" cy="3077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</a:rPr>
              <a:t>Richie Thetford									                 www.thetfordcountry.com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AC76184-79FB-4FB9-84E8-0851220608A9}"/>
              </a:ext>
            </a:extLst>
          </p:cNvPr>
          <p:cNvCxnSpPr/>
          <p:nvPr/>
        </p:nvCxnSpPr>
        <p:spPr>
          <a:xfrm>
            <a:off x="289249" y="1455576"/>
            <a:ext cx="8854751" cy="0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 descr="A picture containing text, plant, maple&#10;&#10;Description automatically generated">
            <a:extLst>
              <a:ext uri="{FF2B5EF4-FFF2-40B4-BE49-F238E27FC236}">
                <a16:creationId xmlns:a16="http://schemas.microsoft.com/office/drawing/2014/main" id="{6357F4C1-33A2-46F1-A02A-54498CB092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209" y="1670179"/>
            <a:ext cx="5631058" cy="403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13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602469"/>
            <a:ext cx="10096500" cy="927751"/>
          </a:xfrm>
        </p:spPr>
        <p:txBody>
          <a:bodyPr>
            <a:normAutofit/>
          </a:bodyPr>
          <a:lstStyle/>
          <a:p>
            <a:r>
              <a:rPr lang="en-US" sz="4400" dirty="0">
                <a:effectLst/>
                <a:latin typeface="Segoe UI" panose="020B0502040204020203" pitchFamily="34" charset="0"/>
              </a:rPr>
              <a:t>The Jailer Did Not Wait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1555029"/>
            <a:ext cx="10096500" cy="45098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He obeyed the gospel of Christ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</a:rPr>
              <a:t>Acts 16:33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</a:rPr>
              <a:t>John 3:16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9396B4-051A-46CB-BABA-A2BEB89D3CFE}"/>
              </a:ext>
            </a:extLst>
          </p:cNvPr>
          <p:cNvSpPr txBox="1"/>
          <p:nvPr/>
        </p:nvSpPr>
        <p:spPr>
          <a:xfrm>
            <a:off x="0" y="6550090"/>
            <a:ext cx="12192000" cy="3077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</a:rPr>
              <a:t>Richie Thetford									                 www.thetfordcountry.com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AC76184-79FB-4FB9-84E8-0851220608A9}"/>
              </a:ext>
            </a:extLst>
          </p:cNvPr>
          <p:cNvCxnSpPr/>
          <p:nvPr/>
        </p:nvCxnSpPr>
        <p:spPr>
          <a:xfrm>
            <a:off x="289249" y="1455576"/>
            <a:ext cx="8854751" cy="0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Picture 4" descr="A person and person in the water&#10;&#10;Description automatically generated with medium confidence">
            <a:extLst>
              <a:ext uri="{FF2B5EF4-FFF2-40B4-BE49-F238E27FC236}">
                <a16:creationId xmlns:a16="http://schemas.microsoft.com/office/drawing/2014/main" id="{691F9A49-080E-450B-B23B-107ED4F526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957" y="2197373"/>
            <a:ext cx="5540085" cy="368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36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Vertical Lexicon design templat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tx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Vertical lexicon design slides.potx" id="{49C7086D-B6BF-42C9-B2E9-7A6F5A963EAA}" vid="{839E83B1-FF0C-49E8-8563-59D864F05AE3}"/>
    </a:ext>
  </a:extLst>
</a:theme>
</file>

<file path=ppt/theme/theme2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4BEBB951-DE64-4CB8-9E1C-184A357AD7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5EEE0F9-7BC9-4998-8617-7CC115AD97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1BD8E5-A18E-435C-B431-90A6B59F4B6F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Vertical lexicon design slides</Template>
  <TotalTime>66</TotalTime>
  <Words>213</Words>
  <Application>Microsoft Office PowerPoint</Application>
  <PresentationFormat>Widescreen</PresentationFormat>
  <Paragraphs>41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Segoe UI</vt:lpstr>
      <vt:lpstr>Segoe UI Semibold</vt:lpstr>
      <vt:lpstr>Vertical Lexicon design template</vt:lpstr>
      <vt:lpstr>The Philippian Jailer</vt:lpstr>
      <vt:lpstr>The Jailer and You</vt:lpstr>
      <vt:lpstr>Paul’s Answer</vt:lpstr>
      <vt:lpstr>The “Word of the Lord”</vt:lpstr>
      <vt:lpstr>His Faith Was Not Dead</vt:lpstr>
      <vt:lpstr>The Jailer Did Not Wait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Philippian Jailer</dc:title>
  <dc:creator>Richard Thetford</dc:creator>
  <cp:lastModifiedBy>Richard Thetford</cp:lastModifiedBy>
  <cp:revision>8</cp:revision>
  <dcterms:created xsi:type="dcterms:W3CDTF">2021-08-26T22:38:47Z</dcterms:created>
  <dcterms:modified xsi:type="dcterms:W3CDTF">2022-02-20T22:13:09Z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