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397D68E-1D30-4189-9FB8-F759374AA485}" type="datetimeFigureOut">
              <a:rPr lang="en-US" smtClean="0"/>
              <a:t>7/13/2013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43FF837-2EFA-4752-B679-2104B202A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7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7D68E-1D30-4189-9FB8-F759374AA485}" type="datetimeFigureOut">
              <a:rPr lang="en-US" smtClean="0"/>
              <a:t>7/13/2013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FF837-2EFA-4752-B679-2104B202A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117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397D68E-1D30-4189-9FB8-F759374AA485}" type="datetimeFigureOut">
              <a:rPr lang="en-US" smtClean="0"/>
              <a:t>7/13/2013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43FF837-2EFA-4752-B679-2104B202A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33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7D68E-1D30-4189-9FB8-F759374AA485}" type="datetimeFigureOut">
              <a:rPr lang="en-US" smtClean="0"/>
              <a:t>7/13/2013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FF837-2EFA-4752-B679-2104B202A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66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397D68E-1D30-4189-9FB8-F759374AA485}" type="datetimeFigureOut">
              <a:rPr lang="en-US" smtClean="0"/>
              <a:t>7/13/2013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43FF837-2EFA-4752-B679-2104B202A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4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7D68E-1D30-4189-9FB8-F759374AA485}" type="datetimeFigureOut">
              <a:rPr lang="en-US" smtClean="0"/>
              <a:t>7/13/2013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FF837-2EFA-4752-B679-2104B202A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552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7D68E-1D30-4189-9FB8-F759374AA485}" type="datetimeFigureOut">
              <a:rPr lang="en-US" smtClean="0"/>
              <a:t>7/13/2013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FF837-2EFA-4752-B679-2104B202A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106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7D68E-1D30-4189-9FB8-F759374AA485}" type="datetimeFigureOut">
              <a:rPr lang="en-US" smtClean="0"/>
              <a:t>7/13/2013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FF837-2EFA-4752-B679-2104B202A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44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7D68E-1D30-4189-9FB8-F759374AA485}" type="datetimeFigureOut">
              <a:rPr lang="en-US" smtClean="0"/>
              <a:t>7/13/2013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FF837-2EFA-4752-B679-2104B202A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60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397D68E-1D30-4189-9FB8-F759374AA485}" type="datetimeFigureOut">
              <a:rPr lang="en-US" smtClean="0"/>
              <a:t>7/13/2013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43FF837-2EFA-4752-B679-2104B202A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12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7D68E-1D30-4189-9FB8-F759374AA485}" type="datetimeFigureOut">
              <a:rPr lang="en-US" smtClean="0"/>
              <a:t>7/13/2013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FF837-2EFA-4752-B679-2104B202A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027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397D68E-1D30-4189-9FB8-F759374AA485}" type="datetimeFigureOut">
              <a:rPr lang="en-US" smtClean="0"/>
              <a:t>7/13/2013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43FF837-2EFA-4752-B679-2104B202A64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6848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757" y="551924"/>
            <a:ext cx="8814486" cy="60961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  <a:t>PAUL’S FOUR MAJOR ACCOMPLISHMENTS</a:t>
            </a:r>
            <a:endParaRPr 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venir Lt BT" panose="02080503040505020303" pitchFamily="18" charset="0"/>
              <a:cs typeface="Segoe UI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385" y="1177378"/>
            <a:ext cx="8233296" cy="1903573"/>
          </a:xfrm>
        </p:spPr>
        <p:txBody>
          <a:bodyPr>
            <a:noAutofit/>
          </a:bodyPr>
          <a:lstStyle/>
          <a:p>
            <a:pPr algn="ctr"/>
            <a:r>
              <a:rPr lang="en-US" sz="2200" b="1" dirty="0" smtClean="0">
                <a:latin typeface="Souvenir Lt BT" panose="02080503040505020303" pitchFamily="18" charset="0"/>
                <a:cs typeface="Segoe UI" panose="020B0502040204020203" pitchFamily="34" charset="0"/>
              </a:rPr>
              <a:t>Fought the good fight</a:t>
            </a:r>
          </a:p>
          <a:p>
            <a:pPr algn="ctr"/>
            <a:r>
              <a:rPr lang="en-US" sz="2200" b="1" dirty="0" smtClean="0">
                <a:latin typeface="Souvenir Lt BT" panose="02080503040505020303" pitchFamily="18" charset="0"/>
                <a:cs typeface="Segoe UI" panose="020B0502040204020203" pitchFamily="34" charset="0"/>
              </a:rPr>
              <a:t>Finished the RACE</a:t>
            </a:r>
          </a:p>
          <a:p>
            <a:pPr algn="ctr"/>
            <a:r>
              <a:rPr lang="en-US" sz="2200" b="1" dirty="0" smtClean="0">
                <a:latin typeface="Souvenir Lt BT" panose="02080503040505020303" pitchFamily="18" charset="0"/>
                <a:cs typeface="Segoe UI" panose="020B0502040204020203" pitchFamily="34" charset="0"/>
              </a:rPr>
              <a:t>Kept the faith</a:t>
            </a:r>
          </a:p>
          <a:p>
            <a:pPr algn="ctr"/>
            <a:r>
              <a:rPr lang="en-US" sz="2200" b="1" dirty="0" smtClean="0">
                <a:latin typeface="Souvenir Lt BT" panose="02080503040505020303" pitchFamily="18" charset="0"/>
                <a:cs typeface="Segoe UI" panose="020B0502040204020203" pitchFamily="34" charset="0"/>
              </a:rPr>
              <a:t>Gained the crown of righteousness</a:t>
            </a:r>
            <a:endParaRPr lang="en-US" sz="2200" b="1" dirty="0">
              <a:latin typeface="Souvenir Lt BT" panose="02080503040505020303" pitchFamily="18" charset="0"/>
              <a:cs typeface="Segoe UI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64757" cy="654908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79243" y="-1"/>
            <a:ext cx="164757" cy="654908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1565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396681"/>
            <a:ext cx="9144000" cy="1565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6553197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Richard Thetford			</a:t>
            </a:r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		</a:t>
            </a:r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2422" y="6128951"/>
            <a:ext cx="8699156" cy="2512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49385" y="3097425"/>
            <a:ext cx="823329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bg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For </a:t>
            </a:r>
            <a:r>
              <a:rPr lang="en-US" sz="2600" dirty="0">
                <a:solidFill>
                  <a:schemeClr val="bg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I am already being poured out as a drink offering, and the time of my departure is at </a:t>
            </a:r>
            <a:r>
              <a:rPr lang="en-US" sz="2600" dirty="0" smtClean="0">
                <a:solidFill>
                  <a:schemeClr val="bg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hand. I </a:t>
            </a:r>
            <a:r>
              <a:rPr lang="en-US" sz="2600" dirty="0">
                <a:solidFill>
                  <a:schemeClr val="bg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have </a:t>
            </a:r>
            <a:r>
              <a:rPr lang="en-US" sz="2600" dirty="0">
                <a:solidFill>
                  <a:srgbClr val="FFFF00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fought the good fight</a:t>
            </a:r>
            <a:r>
              <a:rPr lang="en-US" sz="2600" dirty="0">
                <a:solidFill>
                  <a:schemeClr val="bg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, I have </a:t>
            </a:r>
            <a:r>
              <a:rPr lang="en-US" sz="2600" dirty="0">
                <a:solidFill>
                  <a:srgbClr val="FFFF00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finished the race</a:t>
            </a:r>
            <a:r>
              <a:rPr lang="en-US" sz="2600" dirty="0">
                <a:solidFill>
                  <a:schemeClr val="bg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, I have </a:t>
            </a:r>
            <a:r>
              <a:rPr lang="en-US" sz="2600" dirty="0">
                <a:solidFill>
                  <a:srgbClr val="FFFF00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kept the </a:t>
            </a:r>
            <a:r>
              <a:rPr lang="en-US" sz="2600" dirty="0" smtClean="0">
                <a:solidFill>
                  <a:srgbClr val="FFFF00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faith</a:t>
            </a:r>
            <a:r>
              <a:rPr lang="en-US" sz="2600" dirty="0" smtClean="0">
                <a:solidFill>
                  <a:schemeClr val="bg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. Finally</a:t>
            </a:r>
            <a:r>
              <a:rPr lang="en-US" sz="2600" dirty="0">
                <a:solidFill>
                  <a:schemeClr val="bg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, there is laid up for me </a:t>
            </a:r>
            <a:r>
              <a:rPr lang="en-US" sz="2600" dirty="0">
                <a:solidFill>
                  <a:srgbClr val="FFFF00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the crown of righteousness</a:t>
            </a:r>
            <a:r>
              <a:rPr lang="en-US" sz="2600" dirty="0">
                <a:solidFill>
                  <a:schemeClr val="bg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, which the Lord, the righteous Judge, will give to me on that Day, and not to me only but also to all who have loved His appearing</a:t>
            </a:r>
            <a:r>
              <a:rPr lang="en-US" sz="2600" dirty="0" smtClean="0">
                <a:solidFill>
                  <a:schemeClr val="bg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. </a:t>
            </a:r>
            <a:r>
              <a:rPr lang="en-US" sz="2600" b="1" dirty="0" smtClean="0">
                <a:solidFill>
                  <a:schemeClr val="bg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2 Timothy 4:6-8</a:t>
            </a:r>
            <a:endParaRPr lang="en-US" sz="2600" b="1" dirty="0">
              <a:solidFill>
                <a:schemeClr val="bg1"/>
              </a:solidFill>
              <a:latin typeface="Souvenir Lt BT" panose="02080503040505020303" pitchFamily="18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861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757" y="551924"/>
            <a:ext cx="8814486" cy="60961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  <a:t>PAUL’S FOUR MAJOR ACCOMPLISHMENTS</a:t>
            </a:r>
            <a:endParaRPr 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venir Lt BT" panose="02080503040505020303" pitchFamily="18" charset="0"/>
              <a:cs typeface="Segoe UI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385" y="1317425"/>
            <a:ext cx="8233296" cy="1541108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  <a:t>These Four accomplishments</a:t>
            </a:r>
            <a:b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</a:b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  <a:t>should serve as an inspiration</a:t>
            </a:r>
            <a:b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</a:b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  <a:t>for each one of us</a:t>
            </a:r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venir Lt BT" panose="02080503040505020303" pitchFamily="18" charset="0"/>
              <a:cs typeface="Segoe UI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64757" cy="654908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79243" y="-1"/>
            <a:ext cx="164757" cy="654908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1565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396681"/>
            <a:ext cx="9144000" cy="1565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6553197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Richard Thetford			</a:t>
            </a:r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		</a:t>
            </a:r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2422" y="6128951"/>
            <a:ext cx="8699156" cy="2512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49385" y="3179805"/>
            <a:ext cx="82332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ü"/>
            </a:pP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  <a:t>Fight the good fight</a:t>
            </a:r>
          </a:p>
          <a:p>
            <a:pPr marL="571500" indent="-571500" algn="ctr">
              <a:buFont typeface="Wingdings" panose="05000000000000000000" pitchFamily="2" charset="2"/>
              <a:buChar char="ü"/>
            </a:pP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  <a:t>Finish the race</a:t>
            </a:r>
          </a:p>
          <a:p>
            <a:pPr marL="571500" indent="-571500" algn="ctr">
              <a:buFont typeface="Wingdings" panose="05000000000000000000" pitchFamily="2" charset="2"/>
              <a:buChar char="ü"/>
            </a:pP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  <a:t>Keep the faith</a:t>
            </a:r>
          </a:p>
          <a:p>
            <a:pPr marL="571500" indent="-571500" algn="ctr">
              <a:buFont typeface="Wingdings" panose="05000000000000000000" pitchFamily="2" charset="2"/>
              <a:buChar char="ü"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  <a:t>Look forward to the</a:t>
            </a:r>
            <a:b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</a:b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  <a:t>crown of righteousness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venir Lt BT" panose="02080503040505020303" pitchFamily="18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499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  <a:t>Fought the 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  <a:t>good fight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venir Lt BT" panose="02080503040505020303" pitchFamily="18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319" y="1869653"/>
            <a:ext cx="8213124" cy="2636443"/>
          </a:xfrm>
        </p:spPr>
        <p:txBody>
          <a:bodyPr>
            <a:normAutofit/>
          </a:bodyPr>
          <a:lstStyle/>
          <a:p>
            <a:r>
              <a:rPr lang="en-US" sz="3400" b="1" dirty="0" smtClean="0">
                <a:solidFill>
                  <a:schemeClr val="tx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“War the good warfare”</a:t>
            </a:r>
          </a:p>
          <a:p>
            <a:r>
              <a:rPr lang="en-US" sz="3400" b="1" dirty="0" smtClean="0">
                <a:solidFill>
                  <a:schemeClr val="tx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Not a carnal war – a spiritual one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2 Corinthians 10:4-5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Ephesians 6:11-18</a:t>
            </a:r>
            <a:endParaRPr lang="en-US" sz="3200" dirty="0">
              <a:solidFill>
                <a:srgbClr val="C00000"/>
              </a:solidFill>
              <a:latin typeface="Souvenir Lt BT" panose="02080503040505020303" pitchFamily="18" charset="0"/>
              <a:cs typeface="Segoe UI" panose="020B05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53197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Richard Thetford			</a:t>
            </a:r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		</a:t>
            </a:r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72893" cy="654495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979243" y="0"/>
            <a:ext cx="164757" cy="65449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565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396681"/>
            <a:ext cx="9144000" cy="1565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884" y="3286897"/>
            <a:ext cx="3951435" cy="29817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67431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  <a:t>Fought the 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  <a:t>good fight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venir Lt BT" panose="02080503040505020303" pitchFamily="18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319" y="1869988"/>
            <a:ext cx="8213124" cy="4341342"/>
          </a:xfrm>
        </p:spPr>
        <p:txBody>
          <a:bodyPr>
            <a:normAutofit fontScale="92500" lnSpcReduction="10000"/>
          </a:bodyPr>
          <a:lstStyle/>
          <a:p>
            <a:r>
              <a:rPr lang="en-US" sz="3700" b="1" dirty="0" smtClean="0">
                <a:solidFill>
                  <a:schemeClr val="tx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The Christian’s armor:</a:t>
            </a:r>
          </a:p>
          <a:p>
            <a:pPr lvl="1"/>
            <a:r>
              <a:rPr lang="en-US" sz="3500" b="1" dirty="0" smtClean="0">
                <a:solidFill>
                  <a:schemeClr val="accent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Truth</a:t>
            </a:r>
          </a:p>
          <a:p>
            <a:pPr lvl="2"/>
            <a:r>
              <a:rPr lang="en-US" sz="3200" dirty="0" smtClean="0">
                <a:solidFill>
                  <a:srgbClr val="C00000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John 8:32</a:t>
            </a:r>
          </a:p>
          <a:p>
            <a:pPr lvl="1"/>
            <a:r>
              <a:rPr lang="en-US" sz="3500" b="1" dirty="0" smtClean="0">
                <a:solidFill>
                  <a:schemeClr val="accent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Righteousness</a:t>
            </a:r>
          </a:p>
          <a:p>
            <a:pPr lvl="2"/>
            <a:r>
              <a:rPr lang="en-US" sz="3200" dirty="0" smtClean="0">
                <a:solidFill>
                  <a:srgbClr val="C00000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Philippians 3:9</a:t>
            </a:r>
          </a:p>
          <a:p>
            <a:pPr lvl="1"/>
            <a:r>
              <a:rPr lang="en-US" sz="3500" b="1" dirty="0" smtClean="0">
                <a:solidFill>
                  <a:schemeClr val="accent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Peace</a:t>
            </a:r>
          </a:p>
          <a:p>
            <a:pPr lvl="2"/>
            <a:r>
              <a:rPr lang="en-US" sz="3200" dirty="0" smtClean="0">
                <a:solidFill>
                  <a:srgbClr val="C00000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Philippians 4:4-7</a:t>
            </a:r>
            <a:endParaRPr lang="en-US" sz="3200" dirty="0">
              <a:solidFill>
                <a:srgbClr val="C00000"/>
              </a:solidFill>
              <a:latin typeface="Souvenir Lt BT" panose="02080503040505020303" pitchFamily="18" charset="0"/>
              <a:cs typeface="Segoe UI" panose="020B05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53197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Richard Thetford			</a:t>
            </a:r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		</a:t>
            </a:r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72893" cy="654495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979243" y="0"/>
            <a:ext cx="164757" cy="65449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565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396681"/>
            <a:ext cx="9144000" cy="1565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1814" y="1982091"/>
            <a:ext cx="2879125" cy="42972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10812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  <a:t>Fought the 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  <a:t>good fight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venir Lt BT" panose="02080503040505020303" pitchFamily="18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319" y="1869984"/>
            <a:ext cx="8213124" cy="4271320"/>
          </a:xfrm>
        </p:spPr>
        <p:txBody>
          <a:bodyPr>
            <a:normAutofit fontScale="92500" lnSpcReduction="10000"/>
          </a:bodyPr>
          <a:lstStyle/>
          <a:p>
            <a:r>
              <a:rPr lang="en-US" sz="3700" b="1" dirty="0" smtClean="0">
                <a:solidFill>
                  <a:schemeClr val="tx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The Christian’s armor:</a:t>
            </a:r>
          </a:p>
          <a:p>
            <a:pPr lvl="1"/>
            <a:r>
              <a:rPr lang="en-US" sz="3500" b="1" dirty="0" smtClean="0">
                <a:solidFill>
                  <a:schemeClr val="accent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Faith</a:t>
            </a:r>
          </a:p>
          <a:p>
            <a:pPr lvl="2"/>
            <a:r>
              <a:rPr lang="en-US" sz="3200" dirty="0" smtClean="0">
                <a:solidFill>
                  <a:srgbClr val="C00000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Romans 10:17</a:t>
            </a:r>
          </a:p>
          <a:p>
            <a:pPr lvl="1"/>
            <a:r>
              <a:rPr lang="en-US" sz="3500" b="1" dirty="0" smtClean="0">
                <a:solidFill>
                  <a:schemeClr val="accent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Salvation</a:t>
            </a:r>
          </a:p>
          <a:p>
            <a:pPr lvl="2"/>
            <a:r>
              <a:rPr lang="en-US" sz="3200" dirty="0" smtClean="0">
                <a:solidFill>
                  <a:srgbClr val="C00000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Acts 2:38</a:t>
            </a:r>
          </a:p>
          <a:p>
            <a:pPr lvl="1"/>
            <a:r>
              <a:rPr lang="en-US" sz="3500" b="1" dirty="0" smtClean="0">
                <a:solidFill>
                  <a:schemeClr val="accent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Word of God</a:t>
            </a:r>
          </a:p>
          <a:p>
            <a:pPr lvl="2"/>
            <a:r>
              <a:rPr lang="en-US" sz="3200" dirty="0" smtClean="0">
                <a:solidFill>
                  <a:srgbClr val="C00000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2 Timothy 3:16; Matthew 4:3-4</a:t>
            </a:r>
            <a:endParaRPr lang="en-US" sz="3200" dirty="0">
              <a:solidFill>
                <a:srgbClr val="C00000"/>
              </a:solidFill>
              <a:latin typeface="Souvenir Lt BT" panose="02080503040505020303" pitchFamily="18" charset="0"/>
              <a:cs typeface="Segoe UI" panose="020B05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53197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Richard Thetford			</a:t>
            </a:r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		</a:t>
            </a:r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72893" cy="654495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979243" y="0"/>
            <a:ext cx="164757" cy="65449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565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396681"/>
            <a:ext cx="9144000" cy="1565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320" y="2467618"/>
            <a:ext cx="4377123" cy="29364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7353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  <a:t>Fought the 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  <a:t>good fight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venir Lt BT" panose="02080503040505020303" pitchFamily="18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319" y="1869984"/>
            <a:ext cx="8213124" cy="2059465"/>
          </a:xfrm>
        </p:spPr>
        <p:txBody>
          <a:bodyPr>
            <a:normAutofit/>
          </a:bodyPr>
          <a:lstStyle/>
          <a:p>
            <a:r>
              <a:rPr lang="en-US" sz="3700" b="1" dirty="0" smtClean="0">
                <a:solidFill>
                  <a:schemeClr val="tx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The Christian’s armor:</a:t>
            </a:r>
          </a:p>
          <a:p>
            <a:pPr lvl="1"/>
            <a:r>
              <a:rPr lang="en-US" sz="3500" b="1" dirty="0" smtClean="0">
                <a:solidFill>
                  <a:schemeClr val="accent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Prayer</a:t>
            </a:r>
          </a:p>
          <a:p>
            <a:pPr lvl="2"/>
            <a:r>
              <a:rPr lang="en-US" sz="3200" dirty="0" smtClean="0">
                <a:solidFill>
                  <a:srgbClr val="C00000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James 5:16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3197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Richard Thetford			</a:t>
            </a:r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		</a:t>
            </a:r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72893" cy="654495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979243" y="0"/>
            <a:ext cx="164757" cy="65449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565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396681"/>
            <a:ext cx="9144000" cy="1565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03680" y="4238035"/>
            <a:ext cx="7957225" cy="19434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91978" y="4234246"/>
            <a:ext cx="77353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Paul’s warfare that he fought was both defensive and offensive</a:t>
            </a:r>
          </a:p>
          <a:p>
            <a:pPr algn="ctr"/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  <a:t>Philippians 1:17</a:t>
            </a:r>
          </a:p>
          <a:p>
            <a:pPr algn="ctr"/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  <a:t>Acts 20:20</a:t>
            </a:r>
            <a:endParaRPr 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venir Lt BT" panose="02080503040505020303" pitchFamily="18" charset="0"/>
              <a:cs typeface="Segoe UI" panose="020B0502040204020203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724" y="2084173"/>
            <a:ext cx="2899719" cy="19246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43286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  <a:t>Fought the 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  <a:t>good fight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venir Lt BT" panose="02080503040505020303" pitchFamily="18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319" y="1977078"/>
            <a:ext cx="8204886" cy="3748221"/>
          </a:xfrm>
        </p:spPr>
        <p:txBody>
          <a:bodyPr>
            <a:normAutofit fontScale="92500"/>
          </a:bodyPr>
          <a:lstStyle/>
          <a:p>
            <a:r>
              <a:rPr lang="en-US" sz="3700" b="1" dirty="0" smtClean="0">
                <a:solidFill>
                  <a:schemeClr val="tx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Paul was a good soldier of Christ</a:t>
            </a:r>
          </a:p>
          <a:p>
            <a:pPr lvl="1"/>
            <a:r>
              <a:rPr lang="en-US" sz="3500" b="1" dirty="0" smtClean="0">
                <a:solidFill>
                  <a:schemeClr val="accent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Well disciplined – </a:t>
            </a:r>
            <a:r>
              <a:rPr lang="en-US" sz="3500" dirty="0" smtClean="0">
                <a:solidFill>
                  <a:srgbClr val="C00000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Hebrews 5:8-9</a:t>
            </a:r>
          </a:p>
          <a:p>
            <a:pPr lvl="1"/>
            <a:r>
              <a:rPr lang="en-US" sz="3500" b="1" dirty="0" smtClean="0">
                <a:solidFill>
                  <a:schemeClr val="accent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Willing to sacrifice – </a:t>
            </a:r>
            <a:r>
              <a:rPr lang="en-US" sz="3500" dirty="0" smtClean="0">
                <a:solidFill>
                  <a:srgbClr val="C00000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2 </a:t>
            </a:r>
            <a:r>
              <a:rPr lang="en-US" sz="3500" dirty="0" err="1" smtClean="0">
                <a:solidFill>
                  <a:srgbClr val="C00000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Cor</a:t>
            </a:r>
            <a:r>
              <a:rPr lang="en-US" sz="3500" dirty="0" smtClean="0">
                <a:solidFill>
                  <a:srgbClr val="C00000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 11:23-28</a:t>
            </a:r>
          </a:p>
          <a:p>
            <a:pPr lvl="1"/>
            <a:r>
              <a:rPr lang="en-US" sz="3500" b="1" dirty="0" smtClean="0">
                <a:solidFill>
                  <a:schemeClr val="accent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Steadfast – </a:t>
            </a:r>
            <a:r>
              <a:rPr lang="en-US" sz="3500" dirty="0" smtClean="0">
                <a:solidFill>
                  <a:srgbClr val="C00000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1 Corinthians 15:58</a:t>
            </a:r>
          </a:p>
          <a:p>
            <a:pPr lvl="1"/>
            <a:r>
              <a:rPr lang="en-US" sz="3500" b="1" dirty="0" smtClean="0">
                <a:solidFill>
                  <a:schemeClr val="accent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Faithful unto death – </a:t>
            </a:r>
            <a:r>
              <a:rPr lang="en-US" sz="3500" dirty="0" smtClean="0">
                <a:solidFill>
                  <a:srgbClr val="C00000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Revelation 2:10</a:t>
            </a:r>
          </a:p>
          <a:p>
            <a:pPr lvl="1"/>
            <a:endParaRPr lang="en-US" sz="3500" dirty="0" smtClean="0">
              <a:solidFill>
                <a:srgbClr val="C00000"/>
              </a:solidFill>
              <a:latin typeface="Souvenir Lt BT" panose="02080503040505020303" pitchFamily="18" charset="0"/>
              <a:cs typeface="Segoe UI" panose="020B05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53197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Richard Thetford			</a:t>
            </a:r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		</a:t>
            </a:r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72893" cy="654495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979243" y="0"/>
            <a:ext cx="164757" cy="65449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565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396681"/>
            <a:ext cx="9144000" cy="1565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154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  <a:t>Finished the 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  <a:t>race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venir Lt BT" panose="02080503040505020303" pitchFamily="18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319" y="1977078"/>
            <a:ext cx="8204886" cy="2965625"/>
          </a:xfrm>
        </p:spPr>
        <p:txBody>
          <a:bodyPr>
            <a:normAutofit fontScale="92500" lnSpcReduction="10000"/>
          </a:bodyPr>
          <a:lstStyle/>
          <a:p>
            <a:r>
              <a:rPr lang="en-US" sz="3700" b="1" dirty="0" smtClean="0">
                <a:solidFill>
                  <a:schemeClr val="tx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Paul finished!</a:t>
            </a:r>
          </a:p>
          <a:p>
            <a:pPr lvl="1"/>
            <a:r>
              <a:rPr lang="en-US" sz="3500" b="1" dirty="0" smtClean="0">
                <a:solidFill>
                  <a:schemeClr val="accent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The Christian’s race:</a:t>
            </a:r>
          </a:p>
          <a:p>
            <a:pPr lvl="2"/>
            <a:r>
              <a:rPr lang="en-US" sz="3200" dirty="0" smtClean="0">
                <a:solidFill>
                  <a:srgbClr val="C00000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1 Corinthians 9:24-27</a:t>
            </a:r>
          </a:p>
          <a:p>
            <a:pPr lvl="2"/>
            <a:r>
              <a:rPr lang="en-US" sz="3200" dirty="0" smtClean="0">
                <a:solidFill>
                  <a:srgbClr val="C00000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2 Timothy 2:5</a:t>
            </a:r>
          </a:p>
          <a:p>
            <a:pPr lvl="2"/>
            <a:r>
              <a:rPr lang="en-US" sz="3200" dirty="0" smtClean="0">
                <a:solidFill>
                  <a:srgbClr val="C00000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Hebrews 12:1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3197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Richard Thetford			</a:t>
            </a:r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		</a:t>
            </a:r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72893" cy="654495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979243" y="0"/>
            <a:ext cx="164757" cy="65449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565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396681"/>
            <a:ext cx="9144000" cy="1565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5313404" y="2059458"/>
            <a:ext cx="3410465" cy="41518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552303" y="2339545"/>
            <a:ext cx="311390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Exercise</a:t>
            </a:r>
            <a:br>
              <a:rPr lang="en-US" sz="2800" dirty="0" smtClean="0">
                <a:solidFill>
                  <a:schemeClr val="bg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</a:br>
            <a:r>
              <a:rPr lang="en-US" sz="2800" dirty="0" smtClean="0">
                <a:solidFill>
                  <a:schemeClr val="bg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self-control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Contend according</a:t>
            </a:r>
            <a:br>
              <a:rPr lang="en-US" sz="2800" dirty="0" smtClean="0">
                <a:solidFill>
                  <a:schemeClr val="bg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</a:br>
            <a:r>
              <a:rPr lang="en-US" sz="2800" dirty="0" smtClean="0">
                <a:solidFill>
                  <a:schemeClr val="bg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to the rules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Lay aside hindrances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Finish the race</a:t>
            </a:r>
            <a:endParaRPr lang="en-US" sz="2800" dirty="0">
              <a:solidFill>
                <a:schemeClr val="bg1"/>
              </a:solidFill>
              <a:latin typeface="Souvenir Lt BT" panose="02080503040505020303" pitchFamily="18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828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  <a:t>Kept the 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  <a:t>faith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venir Lt BT" panose="02080503040505020303" pitchFamily="18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319" y="3566645"/>
            <a:ext cx="8204886" cy="2830036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Organized body of truth called “the faith”</a:t>
            </a:r>
          </a:p>
          <a:p>
            <a:r>
              <a:rPr lang="en-US" sz="2800" b="1" dirty="0" smtClean="0">
                <a:solidFill>
                  <a:schemeClr val="tx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“the faith” is complete</a:t>
            </a:r>
          </a:p>
          <a:p>
            <a:pPr lvl="1"/>
            <a:r>
              <a:rPr lang="en-US" sz="2600" b="1" dirty="0" smtClean="0">
                <a:solidFill>
                  <a:schemeClr val="tx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  </a:t>
            </a:r>
            <a:r>
              <a:rPr lang="en-US" sz="2600" dirty="0" smtClean="0">
                <a:solidFill>
                  <a:srgbClr val="C00000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Galatians 1:7-9</a:t>
            </a:r>
          </a:p>
          <a:p>
            <a:r>
              <a:rPr lang="en-US" sz="2800" b="1" dirty="0" smtClean="0">
                <a:solidFill>
                  <a:schemeClr val="tx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“the faith” is the authority of God to men</a:t>
            </a:r>
          </a:p>
          <a:p>
            <a:pPr lvl="1"/>
            <a:r>
              <a:rPr lang="en-US" sz="2600" dirty="0" smtClean="0">
                <a:solidFill>
                  <a:srgbClr val="C00000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1 Corinthians 1:21; Romans 1:16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3197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Richard Thetford			</a:t>
            </a:r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		</a:t>
            </a:r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72893" cy="654495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979243" y="0"/>
            <a:ext cx="164757" cy="65449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565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396681"/>
            <a:ext cx="9144000" cy="1565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03653" y="1977075"/>
            <a:ext cx="8262551" cy="15696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81191" y="1977075"/>
            <a:ext cx="80850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  <a:t>Beloved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  <a:t>, while I was very diligent to write to you concerning our common salvation, I found it necessary to write to you exhorting you to contend earnestly for the faith which was once for all delivered to the saints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  <a:t>.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  <a:t>Jude 3</a:t>
            </a:r>
            <a:endParaRPr lang="en-US" dirty="0">
              <a:latin typeface="Souvenir Lt BT" panose="0208050304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808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  <a:t>Gained the</a:t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</a:b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Segoe UI" panose="020B0502040204020203" pitchFamily="34" charset="0"/>
              </a:rPr>
              <a:t>crown of righteousness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venir Lt BT" panose="02080503040505020303" pitchFamily="18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319" y="1869643"/>
            <a:ext cx="8204886" cy="2998919"/>
          </a:xfrm>
        </p:spPr>
        <p:txBody>
          <a:bodyPr>
            <a:normAutofit lnSpcReduction="10000"/>
          </a:bodyPr>
          <a:lstStyle/>
          <a:p>
            <a:r>
              <a:rPr lang="en-US" sz="3400" b="1" dirty="0" smtClean="0">
                <a:solidFill>
                  <a:schemeClr val="tx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The Lord promises the </a:t>
            </a:r>
            <a:r>
              <a:rPr lang="en-US" sz="3400" b="1" dirty="0" smtClean="0">
                <a:solidFill>
                  <a:srgbClr val="C00000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crown of life</a:t>
            </a:r>
            <a:r>
              <a:rPr lang="en-US" sz="3400" b="1" dirty="0" smtClean="0">
                <a:solidFill>
                  <a:schemeClr val="tx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/>
            </a:r>
            <a:br>
              <a:rPr lang="en-US" sz="3400" b="1" dirty="0" smtClean="0">
                <a:solidFill>
                  <a:schemeClr val="tx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</a:br>
            <a:r>
              <a:rPr lang="en-US" sz="3400" b="1" dirty="0" smtClean="0">
                <a:solidFill>
                  <a:schemeClr val="tx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to the faithful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Revelation 2:10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1 John 2:25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1 Timothy 6:12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3197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Richard Thetford			</a:t>
            </a:r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		</a:t>
            </a:r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72893" cy="654495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979243" y="0"/>
            <a:ext cx="164757" cy="65449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565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396681"/>
            <a:ext cx="9144000" cy="1565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61319" y="4950941"/>
            <a:ext cx="8287265" cy="1227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85932" y="5033319"/>
            <a:ext cx="8262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This crown was not promised to Paul only, but</a:t>
            </a:r>
          </a:p>
          <a:p>
            <a:pPr algn="ctr"/>
            <a:r>
              <a:rPr lang="en-US" sz="3000" b="1" i="1" dirty="0" smtClean="0">
                <a:solidFill>
                  <a:srgbClr val="FFFF00"/>
                </a:solidFill>
                <a:latin typeface="Souvenir Lt BT" panose="02080503040505020303" pitchFamily="18" charset="0"/>
                <a:cs typeface="Segoe UI" panose="020B0502040204020203" pitchFamily="34" charset="0"/>
              </a:rPr>
              <a:t>“also to all who have loved His appearing.”</a:t>
            </a:r>
            <a:endParaRPr lang="en-US" sz="3000" b="1" i="1" dirty="0">
              <a:solidFill>
                <a:srgbClr val="FFFF00"/>
              </a:solidFill>
              <a:latin typeface="Souvenir Lt BT" panose="02080503040505020303" pitchFamily="18" charset="0"/>
              <a:cs typeface="Segoe UI" panose="020B0502040204020203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0434" y="2446810"/>
            <a:ext cx="4618150" cy="23949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99066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</p:bld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TC103457464[[fn=Dividend]]</Template>
  <TotalTime>250</TotalTime>
  <Words>410</Words>
  <Application>Microsoft Office PowerPoint</Application>
  <PresentationFormat>On-screen Show (4:3)</PresentationFormat>
  <Paragraphs>80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Gill Sans MT</vt:lpstr>
      <vt:lpstr>Segoe UI</vt:lpstr>
      <vt:lpstr>Souvenir Lt BT</vt:lpstr>
      <vt:lpstr>Wingdings</vt:lpstr>
      <vt:lpstr>Wingdings 2</vt:lpstr>
      <vt:lpstr>Dividend</vt:lpstr>
      <vt:lpstr>PAUL’S FOUR MAJOR ACCOMPLISHMENTS</vt:lpstr>
      <vt:lpstr>Fought the good fight</vt:lpstr>
      <vt:lpstr>Fought the good fight</vt:lpstr>
      <vt:lpstr>Fought the good fight</vt:lpstr>
      <vt:lpstr>Fought the good fight</vt:lpstr>
      <vt:lpstr>Fought the good fight</vt:lpstr>
      <vt:lpstr>Finished the race</vt:lpstr>
      <vt:lpstr>Kept the faith</vt:lpstr>
      <vt:lpstr>Gained the crown of righteousness</vt:lpstr>
      <vt:lpstr>PAUL’S FOUR MAJOR ACCOMPLISHMENTS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PAUL’S FOUR MAJOR ACCOMPLISHMENTS</dc:title>
  <dc:creator>Richard Thetford</dc:creator>
  <cp:lastModifiedBy>Richard Thetford</cp:lastModifiedBy>
  <cp:revision>17</cp:revision>
  <dcterms:created xsi:type="dcterms:W3CDTF">2013-04-18T18:56:31Z</dcterms:created>
  <dcterms:modified xsi:type="dcterms:W3CDTF">2013-07-13T22:07:35Z</dcterms:modified>
</cp:coreProperties>
</file>