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F3A39-FCD4-4AB5-87DB-620CDDC9A8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2"/>
                </a:solidFill>
                <a:latin typeface="Roboto" panose="02000000000000000000" pitchFamily="2" charset="0"/>
              </a:rPr>
              <a:t>Paul as a preacher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73F578-0CBC-4081-958D-51E965B059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Roboto Medium" panose="02000000000000000000" pitchFamily="2" charset="0"/>
              </a:rPr>
              <a:t>1 Corinthians 9:16</a:t>
            </a:r>
          </a:p>
          <a:p>
            <a:r>
              <a:rPr lang="en-US" sz="3200" dirty="0">
                <a:latin typeface="Roboto Medium" panose="02000000000000000000" pitchFamily="2" charset="0"/>
              </a:rPr>
              <a:t>2 Corinthians 11:23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8276A2-C616-4C3C-A1DA-8CFC47365D00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Roboto" panose="02000000000000000000" pitchFamily="2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25832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AF07-4267-4A1B-BEC8-F145A2A1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35" y="261257"/>
            <a:ext cx="10795518" cy="1892155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Roboto" panose="02000000000000000000" pitchFamily="2" charset="0"/>
              </a:rPr>
              <a:t>Be like paul in</a:t>
            </a:r>
            <a:br>
              <a:rPr lang="en-US" sz="4000" b="1" dirty="0">
                <a:latin typeface="Roboto" panose="02000000000000000000" pitchFamily="2" charset="0"/>
              </a:rPr>
            </a:br>
            <a:r>
              <a:rPr lang="en-US" sz="4000" b="1" dirty="0">
                <a:solidFill>
                  <a:srgbClr val="C00000"/>
                </a:solidFill>
                <a:latin typeface="Roboto" panose="02000000000000000000" pitchFamily="2" charset="0"/>
              </a:rPr>
              <a:t>character and attitude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F8310C-7E83-4737-A348-ED75720CC0CA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</a:rPr>
              <a:t>Richie Thetford																			       www.thetfordcountry.com</a:t>
            </a:r>
          </a:p>
        </p:txBody>
      </p:sp>
      <p:pic>
        <p:nvPicPr>
          <p:cNvPr id="11" name="Picture 10" descr="A pile of books&#10;&#10;Description automatically generated with low confidence">
            <a:extLst>
              <a:ext uri="{FF2B5EF4-FFF2-40B4-BE49-F238E27FC236}">
                <a16:creationId xmlns:a16="http://schemas.microsoft.com/office/drawing/2014/main" id="{7C03B56B-4272-4FBE-9183-AD1D1F71A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135" y="2286000"/>
            <a:ext cx="10795518" cy="417078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8687B06-9A61-4C29-BB52-91FA8CD1E422}"/>
              </a:ext>
            </a:extLst>
          </p:cNvPr>
          <p:cNvSpPr txBox="1"/>
          <p:nvPr/>
        </p:nvSpPr>
        <p:spPr>
          <a:xfrm>
            <a:off x="681135" y="3833198"/>
            <a:ext cx="107955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latin typeface="Roboto" panose="02000000000000000000" pitchFamily="2" charset="0"/>
              </a:rPr>
              <a:t>“Imitate me, just as I also imitate Christ” </a:t>
            </a:r>
            <a:r>
              <a:rPr lang="en-US" sz="2800" dirty="0">
                <a:latin typeface="Roboto" panose="02000000000000000000" pitchFamily="2" charset="0"/>
              </a:rPr>
              <a:t>1 Corinthians 11:1</a:t>
            </a:r>
          </a:p>
        </p:txBody>
      </p:sp>
    </p:spTree>
    <p:extLst>
      <p:ext uri="{BB962C8B-B14F-4D97-AF65-F5344CB8AC3E}">
        <p14:creationId xmlns:p14="http://schemas.microsoft.com/office/powerpoint/2010/main" val="137868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AF07-4267-4A1B-BEC8-F145A2A1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35" y="964692"/>
            <a:ext cx="10795518" cy="118872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Roboto" panose="02000000000000000000" pitchFamily="2" charset="0"/>
              </a:rPr>
              <a:t>Paul’s selection as a preacher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2ABA1-243C-48EE-8D26-68F53526E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2470089"/>
            <a:ext cx="10795518" cy="3912050"/>
          </a:xfrm>
        </p:spPr>
        <p:txBody>
          <a:bodyPr/>
          <a:lstStyle/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“chosen vessel”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Acts 9:15-16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“called of God”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Romans 1:1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“sent to preach”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Acts 26:16-18</a:t>
            </a:r>
          </a:p>
          <a:p>
            <a:pPr marL="228600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F8310C-7E83-4737-A348-ED75720CC0CA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</a:rPr>
              <a:t>Richie Thetford																			       www.thetfordcountry.com</a:t>
            </a:r>
          </a:p>
        </p:txBody>
      </p:sp>
      <p:pic>
        <p:nvPicPr>
          <p:cNvPr id="9" name="Picture 8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F5CDB05E-9BFF-4F09-BE92-E856CBD6F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2302" y="2292804"/>
            <a:ext cx="5654351" cy="417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98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AF07-4267-4A1B-BEC8-F145A2A1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35" y="964692"/>
            <a:ext cx="10795518" cy="118872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Roboto" panose="02000000000000000000" pitchFamily="2" charset="0"/>
              </a:rPr>
              <a:t>Paul’s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2ABA1-243C-48EE-8D26-68F53526E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2470089"/>
            <a:ext cx="10795518" cy="3912050"/>
          </a:xfrm>
        </p:spPr>
        <p:txBody>
          <a:bodyPr/>
          <a:lstStyle/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Born in Tarsus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Acts 21:39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Taught by Gamaliel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Acts 22:3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Received revelation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Galatians 1:11-12; Ephesians 3:3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F8310C-7E83-4737-A348-ED75720CC0CA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</a:rPr>
              <a:t>Richie Thetford																			       www.thetfordcountry.com</a:t>
            </a: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EDD99A74-F8F5-4E1D-A6A1-35C995E11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3614" y="2258008"/>
            <a:ext cx="2306820" cy="419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9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AF07-4267-4A1B-BEC8-F145A2A1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35" y="964692"/>
            <a:ext cx="10795518" cy="118872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Roboto" panose="02000000000000000000" pitchFamily="2" charset="0"/>
              </a:rPr>
              <a:t>Paul’s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2ABA1-243C-48EE-8D26-68F53526E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2470089"/>
            <a:ext cx="10795518" cy="3912050"/>
          </a:xfrm>
        </p:spPr>
        <p:txBody>
          <a:bodyPr/>
          <a:lstStyle/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Conscientious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Acts 23:1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Acts 24:16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Zealous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2 Timothy 4:6-8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F8310C-7E83-4737-A348-ED75720CC0CA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</a:rPr>
              <a:t>Richie Thetford																			       www.thetfordcountry.com</a:t>
            </a:r>
          </a:p>
        </p:txBody>
      </p:sp>
      <p:pic>
        <p:nvPicPr>
          <p:cNvPr id="5" name="Picture 4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7F078825-0D17-4AF9-8D2B-54F46318F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2302" y="2292804"/>
            <a:ext cx="5654351" cy="417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3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AF07-4267-4A1B-BEC8-F145A2A1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35" y="964692"/>
            <a:ext cx="10795518" cy="118872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Roboto" panose="02000000000000000000" pitchFamily="2" charset="0"/>
              </a:rPr>
              <a:t>Paul’s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2ABA1-243C-48EE-8D26-68F53526E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2470089"/>
            <a:ext cx="10795518" cy="3912050"/>
          </a:xfrm>
        </p:spPr>
        <p:txBody>
          <a:bodyPr/>
          <a:lstStyle/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Bold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Acts 9:26-27; Ephesians 6:19-20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Unselfish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Philippians 3:8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Patient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2 Corinthians 6:4; 12:12; Hebrews 10:36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F8310C-7E83-4737-A348-ED75720CC0CA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</a:rPr>
              <a:t>Richie Thetford																			       www.thetfordcountry.com</a:t>
            </a: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6142C835-6A11-4210-8401-BD711A8C3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3614" y="2258008"/>
            <a:ext cx="2306820" cy="419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91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AF07-4267-4A1B-BEC8-F145A2A1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35" y="964692"/>
            <a:ext cx="10795518" cy="118872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Roboto" panose="02000000000000000000" pitchFamily="2" charset="0"/>
              </a:rPr>
              <a:t>Paul’s 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2ABA1-243C-48EE-8D26-68F53526E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2470089"/>
            <a:ext cx="10795518" cy="3912050"/>
          </a:xfrm>
        </p:spPr>
        <p:txBody>
          <a:bodyPr>
            <a:normAutofit/>
          </a:bodyPr>
          <a:lstStyle/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Toward sin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Romans 6:23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Romans 6:17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Romans 6:1-2, 11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Romans 6:16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F8310C-7E83-4737-A348-ED75720CC0CA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</a:rPr>
              <a:t>Richie Thetford																			       www.thetfordcountry.com</a:t>
            </a:r>
          </a:p>
        </p:txBody>
      </p:sp>
      <p:pic>
        <p:nvPicPr>
          <p:cNvPr id="5" name="Picture 4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B2777762-086F-4418-AA86-72A1EB5C0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2302" y="2292804"/>
            <a:ext cx="5654351" cy="417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64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AF07-4267-4A1B-BEC8-F145A2A1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35" y="964692"/>
            <a:ext cx="10795518" cy="118872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Roboto" panose="02000000000000000000" pitchFamily="2" charset="0"/>
              </a:rPr>
              <a:t>Paul’s 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2ABA1-243C-48EE-8D26-68F53526E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2470089"/>
            <a:ext cx="10795518" cy="3912050"/>
          </a:xfrm>
        </p:spPr>
        <p:txBody>
          <a:bodyPr>
            <a:normAutofit/>
          </a:bodyPr>
          <a:lstStyle/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Toward the Gospel of Christ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Romans 1:16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2 Timothy 1:8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John 8:32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2 Thessalonians 1:7-9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Hebrews 5:9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F8310C-7E83-4737-A348-ED75720CC0CA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</a:rPr>
              <a:t>Richie Thetford																			       www.thetfordcountry.com</a:t>
            </a: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0499D798-41C8-459F-8E6D-CACDF1F96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3614" y="2258008"/>
            <a:ext cx="2306820" cy="419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71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AF07-4267-4A1B-BEC8-F145A2A1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35" y="964692"/>
            <a:ext cx="10795518" cy="118872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Roboto" panose="02000000000000000000" pitchFamily="2" charset="0"/>
              </a:rPr>
              <a:t>Paul’s 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2ABA1-243C-48EE-8D26-68F53526E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2470089"/>
            <a:ext cx="10795518" cy="3912050"/>
          </a:xfrm>
        </p:spPr>
        <p:txBody>
          <a:bodyPr>
            <a:normAutofit/>
          </a:bodyPr>
          <a:lstStyle/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Toward preaching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2 Timothy 4:1-4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Acts 20:26-27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F8310C-7E83-4737-A348-ED75720CC0CA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</a:rPr>
              <a:t>Richie Thetford																			       www.thetfordcountry.com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E476ED1D-22B7-4C0E-8FFC-48B01CEEBC88}"/>
              </a:ext>
            </a:extLst>
          </p:cNvPr>
          <p:cNvSpPr/>
          <p:nvPr/>
        </p:nvSpPr>
        <p:spPr>
          <a:xfrm rot="5400000">
            <a:off x="7127956" y="2098757"/>
            <a:ext cx="4161453" cy="4535939"/>
          </a:xfrm>
          <a:prstGeom prst="wedgeRectCallout">
            <a:avLst>
              <a:gd name="adj1" fmla="val -37910"/>
              <a:gd name="adj2" fmla="val 92533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3EBCEF-CDE8-4C4E-ACCD-9E1E06445E6E}"/>
              </a:ext>
            </a:extLst>
          </p:cNvPr>
          <p:cNvSpPr txBox="1"/>
          <p:nvPr/>
        </p:nvSpPr>
        <p:spPr>
          <a:xfrm>
            <a:off x="7035282" y="2360645"/>
            <a:ext cx="431074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600" b="1" dirty="0">
                <a:solidFill>
                  <a:schemeClr val="bg1"/>
                </a:solidFill>
                <a:latin typeface="Roboto" panose="02000000000000000000" pitchFamily="2" charset="0"/>
              </a:rPr>
              <a:t>Synagogues</a:t>
            </a:r>
          </a:p>
          <a:p>
            <a:pPr algn="ctr"/>
            <a:r>
              <a:rPr lang="en-US" sz="2400" dirty="0">
                <a:solidFill>
                  <a:srgbClr val="FFFF00"/>
                </a:solidFill>
                <a:latin typeface="Roboto Medium" panose="02000000000000000000" pitchFamily="2" charset="0"/>
              </a:rPr>
              <a:t>Acts 13:14-16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600" b="1" dirty="0">
                <a:solidFill>
                  <a:schemeClr val="bg1"/>
                </a:solidFill>
                <a:latin typeface="Roboto" panose="02000000000000000000" pitchFamily="2" charset="0"/>
              </a:rPr>
              <a:t>Market Place</a:t>
            </a:r>
          </a:p>
          <a:p>
            <a:pPr algn="ctr"/>
            <a:r>
              <a:rPr lang="en-US" sz="2400" dirty="0">
                <a:solidFill>
                  <a:srgbClr val="FFFF00"/>
                </a:solidFill>
                <a:latin typeface="Roboto Medium" panose="02000000000000000000" pitchFamily="2" charset="0"/>
              </a:rPr>
              <a:t>Acts 17:17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600" b="1" dirty="0">
                <a:solidFill>
                  <a:schemeClr val="bg1"/>
                </a:solidFill>
                <a:latin typeface="Roboto" panose="02000000000000000000" pitchFamily="2" charset="0"/>
              </a:rPr>
              <a:t>Riverside</a:t>
            </a:r>
          </a:p>
          <a:p>
            <a:pPr algn="ctr"/>
            <a:r>
              <a:rPr lang="en-US" sz="2400" dirty="0">
                <a:solidFill>
                  <a:srgbClr val="FFFF00"/>
                </a:solidFill>
                <a:latin typeface="Roboto Medium" panose="02000000000000000000" pitchFamily="2" charset="0"/>
              </a:rPr>
              <a:t>Acts 16:13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600" b="1" dirty="0">
                <a:solidFill>
                  <a:schemeClr val="bg1"/>
                </a:solidFill>
                <a:latin typeface="Roboto" panose="02000000000000000000" pitchFamily="2" charset="0"/>
              </a:rPr>
              <a:t>Prison</a:t>
            </a:r>
          </a:p>
          <a:p>
            <a:pPr algn="ctr"/>
            <a:r>
              <a:rPr lang="en-US" sz="2400" dirty="0">
                <a:solidFill>
                  <a:srgbClr val="FFFF00"/>
                </a:solidFill>
                <a:latin typeface="Roboto Medium" panose="02000000000000000000" pitchFamily="2" charset="0"/>
              </a:rPr>
              <a:t>Acts 24:24-25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600" b="1" dirty="0">
                <a:solidFill>
                  <a:schemeClr val="bg1"/>
                </a:solidFill>
                <a:latin typeface="Roboto" panose="02000000000000000000" pitchFamily="2" charset="0"/>
              </a:rPr>
              <a:t>Publicly</a:t>
            </a:r>
          </a:p>
          <a:p>
            <a:pPr algn="ctr"/>
            <a:r>
              <a:rPr lang="en-US" sz="2400" dirty="0">
                <a:solidFill>
                  <a:srgbClr val="FFFF00"/>
                </a:solidFill>
                <a:latin typeface="Roboto Medium" panose="02000000000000000000" pitchFamily="2" charset="0"/>
              </a:rPr>
              <a:t>Acts 20:20</a:t>
            </a:r>
          </a:p>
        </p:txBody>
      </p:sp>
    </p:spTree>
    <p:extLst>
      <p:ext uri="{BB962C8B-B14F-4D97-AF65-F5344CB8AC3E}">
        <p14:creationId xmlns:p14="http://schemas.microsoft.com/office/powerpoint/2010/main" val="66688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AF07-4267-4A1B-BEC8-F145A2A1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35" y="964692"/>
            <a:ext cx="10795518" cy="118872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Roboto" panose="02000000000000000000" pitchFamily="2" charset="0"/>
              </a:rPr>
              <a:t>How Paul was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2ABA1-243C-48EE-8D26-68F53526E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2470089"/>
            <a:ext cx="10795518" cy="3912050"/>
          </a:xfrm>
        </p:spPr>
        <p:txBody>
          <a:bodyPr>
            <a:normAutofit/>
          </a:bodyPr>
          <a:lstStyle/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 Favorably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Galatians 4:13-15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400" dirty="0">
                <a:solidFill>
                  <a:schemeClr val="bg1"/>
                </a:solidFill>
                <a:latin typeface="Roboto Medium" panose="02000000000000000000" pitchFamily="2" charset="0"/>
              </a:rPr>
              <a:t> </a:t>
            </a: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</a:rPr>
              <a:t>Unfavorably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Acts 17:5</a:t>
            </a:r>
          </a:p>
          <a:p>
            <a:pPr lvl="1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  <a:latin typeface="Roboto Medium" panose="02000000000000000000" pitchFamily="2" charset="0"/>
              </a:rPr>
              <a:t> Acts 21:30-31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F8310C-7E83-4737-A348-ED75720CC0CA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</a:rPr>
              <a:t>Richie Thetford																			       www.thetfordcountry.com</a:t>
            </a:r>
          </a:p>
        </p:txBody>
      </p:sp>
      <p:pic>
        <p:nvPicPr>
          <p:cNvPr id="7" name="Picture 6" descr="A close up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952E7401-5ED6-42F0-AAF1-49ED787AD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2302" y="2292804"/>
            <a:ext cx="5654351" cy="417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69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117</TotalTime>
  <Words>489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Gill Sans MT</vt:lpstr>
      <vt:lpstr>Roboto</vt:lpstr>
      <vt:lpstr>Roboto Medium</vt:lpstr>
      <vt:lpstr>Wingdings</vt:lpstr>
      <vt:lpstr>Parcel</vt:lpstr>
      <vt:lpstr>Paul as a preacher</vt:lpstr>
      <vt:lpstr>Paul’s selection as a preacher</vt:lpstr>
      <vt:lpstr>Paul’s preparation</vt:lpstr>
      <vt:lpstr>Paul’s Characteristics</vt:lpstr>
      <vt:lpstr>Paul’s Characteristics</vt:lpstr>
      <vt:lpstr>Paul’s attitude</vt:lpstr>
      <vt:lpstr>Paul’s attitude</vt:lpstr>
      <vt:lpstr>Paul’s attitude</vt:lpstr>
      <vt:lpstr>How Paul was received</vt:lpstr>
      <vt:lpstr>Be like paul in character and attitude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 as a preacher</dc:title>
  <dc:creator>Richard Thetford</dc:creator>
  <cp:lastModifiedBy>Richard Thetford</cp:lastModifiedBy>
  <cp:revision>9</cp:revision>
  <dcterms:created xsi:type="dcterms:W3CDTF">2021-08-26T19:46:20Z</dcterms:created>
  <dcterms:modified xsi:type="dcterms:W3CDTF">2022-02-13T21:20:22Z</dcterms:modified>
</cp:coreProperties>
</file>