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7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ard Thetford" initials="RT" lastIdx="1" clrIdx="0">
    <p:extLst>
      <p:ext uri="{19B8F6BF-5375-455C-9EA6-DF929625EA0E}">
        <p15:presenceInfo xmlns:p15="http://schemas.microsoft.com/office/powerpoint/2012/main" userId="04d471ff02d6eed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8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016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33C458B-9E59-FC4E-9DD6-66B83748EC02}" type="datetimeFigureOut">
              <a:rPr lang="en-US" smtClean="0"/>
              <a:pPr/>
              <a:t>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4DE4D05-5517-E145-9F27-F6AE726842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9844" y="2478421"/>
            <a:ext cx="4932453" cy="1702160"/>
          </a:xfrm>
        </p:spPr>
        <p:txBody>
          <a:bodyPr>
            <a:noAutofit/>
          </a:bodyPr>
          <a:lstStyle/>
          <a:p>
            <a:pPr algn="ctr"/>
            <a:r>
              <a:rPr lang="en-US" sz="3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  <a:cs typeface="Arial"/>
              </a:rPr>
              <a:t>The Parable</a:t>
            </a:r>
            <a:br>
              <a:rPr lang="en-US" sz="3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  <a:cs typeface="Arial"/>
              </a:rPr>
            </a:br>
            <a:r>
              <a:rPr lang="en-US" sz="3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  <a:cs typeface="Arial"/>
              </a:rPr>
              <a:t>of the</a:t>
            </a:r>
            <a:br>
              <a:rPr lang="en-US" sz="3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  <a:cs typeface="Arial"/>
              </a:rPr>
            </a:br>
            <a:r>
              <a:rPr lang="en-US" sz="3800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  <a:cs typeface="Arial"/>
              </a:rPr>
              <a:t>Hidden Treasure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9844" y="4460555"/>
            <a:ext cx="4932453" cy="1576456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The Preciousness</a:t>
            </a:r>
            <a:br>
              <a:rPr lang="en-US" sz="32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</a:br>
            <a:r>
              <a:rPr lang="en-US" sz="32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and Value</a:t>
            </a:r>
            <a:br>
              <a:rPr lang="en-US" sz="32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</a:br>
            <a:r>
              <a:rPr lang="en-US" sz="32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of the Kingdom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257366" y="4386811"/>
            <a:ext cx="3309803" cy="1443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HiddenTreas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2142" y="71018"/>
            <a:ext cx="4404851" cy="2109491"/>
          </a:xfrm>
          <a:prstGeom prst="rect">
            <a:avLst/>
          </a:prstGeom>
        </p:spPr>
      </p:pic>
      <p:pic>
        <p:nvPicPr>
          <p:cNvPr id="7" name="Picture 6" descr="bible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465" y="1104436"/>
            <a:ext cx="5453981" cy="43579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9D27348-41B6-44A6-BA4D-F668B19CA759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187358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587" y="1732022"/>
            <a:ext cx="10726994" cy="4703894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Our Lord Jesus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Philippians 2:5-8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64440" y="1572904"/>
            <a:ext cx="768740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1850059" y="3044794"/>
            <a:ext cx="8491883" cy="3217957"/>
          </a:xfrm>
          <a:prstGeom prst="roundRect">
            <a:avLst/>
          </a:prstGeom>
          <a:solidFill>
            <a:srgbClr val="6285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05317" y="3559986"/>
            <a:ext cx="776087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cs typeface="Arial"/>
              </a:rPr>
              <a:t>Our response to the gospel, and how we live our lives as Christians, demonstrate our true estimation of the </a:t>
            </a:r>
            <a:r>
              <a:rPr 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cs typeface="Arial"/>
              </a:rPr>
              <a:t>“treasure” </a:t>
            </a:r>
            <a:r>
              <a:rPr lang="en-US" sz="3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  <a:cs typeface="Arial"/>
              </a:rPr>
              <a:t>of the kingdom of heaven!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1200" y="2004558"/>
            <a:ext cx="42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Roboto" panose="02000000000000000000" pitchFamily="2" charset="0"/>
                <a:cs typeface="Arial" pitchFamily="34" charset="0"/>
              </a:rPr>
              <a:t>“It is worth it all!”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AE2562-3CB3-4C6E-827E-350B43EEAA6B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D8D6B48-FB29-47AF-8D41-19BC49948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54" y="606088"/>
            <a:ext cx="10756492" cy="79978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</a:rPr>
              <a:t>What is the value of the Kingdom?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89EED6-2F4A-48FA-AA45-AA6EC0999064}"/>
              </a:ext>
            </a:extLst>
          </p:cNvPr>
          <p:cNvSpPr txBox="1"/>
          <p:nvPr/>
        </p:nvSpPr>
        <p:spPr>
          <a:xfrm>
            <a:off x="6315176" y="-14426"/>
            <a:ext cx="3277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Roboto" panose="02000000000000000000" pitchFamily="2" charset="0"/>
                <a:cs typeface="Arial"/>
              </a:rPr>
              <a:t>Hidden Treasure</a:t>
            </a:r>
          </a:p>
        </p:txBody>
      </p:sp>
    </p:spTree>
    <p:extLst>
      <p:ext uri="{BB962C8B-B14F-4D97-AF65-F5344CB8AC3E}">
        <p14:creationId xmlns:p14="http://schemas.microsoft.com/office/powerpoint/2010/main" val="163610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418" y="1775313"/>
            <a:ext cx="10697497" cy="4559591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Details of the Parable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Finds a treasure and hides it</a:t>
            </a:r>
          </a:p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Meaning of the Parable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Describes the value</a:t>
            </a:r>
            <a:br>
              <a:rPr lang="en-US" sz="3200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</a:br>
            <a:r>
              <a:rPr lang="en-US" sz="3200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of the kingdom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64440" y="1572904"/>
            <a:ext cx="768740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536187561_901c5161d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2414" y="3016009"/>
            <a:ext cx="4604160" cy="34354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DECF2C9-AF92-4266-A0DE-9080DDC28B28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6E1D2CA-F1DC-4F70-ABCE-3F071780B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4439" y="606088"/>
            <a:ext cx="7687409" cy="79978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</a:rPr>
              <a:t>Explanation of the Parable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BB8218-D2E3-4871-9C72-A36AA335A543}"/>
              </a:ext>
            </a:extLst>
          </p:cNvPr>
          <p:cNvSpPr txBox="1"/>
          <p:nvPr/>
        </p:nvSpPr>
        <p:spPr>
          <a:xfrm>
            <a:off x="6231751" y="-14426"/>
            <a:ext cx="46411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Roboto" panose="02000000000000000000" pitchFamily="2" charset="0"/>
                <a:cs typeface="Arial"/>
              </a:rPr>
              <a:t>Hidden Treasure</a:t>
            </a:r>
          </a:p>
        </p:txBody>
      </p:sp>
    </p:spTree>
    <p:extLst>
      <p:ext uri="{BB962C8B-B14F-4D97-AF65-F5344CB8AC3E}">
        <p14:creationId xmlns:p14="http://schemas.microsoft.com/office/powerpoint/2010/main" val="316088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4439" y="606088"/>
            <a:ext cx="7687409" cy="79978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</a:rPr>
              <a:t>Explanation of the Parable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587" y="1732022"/>
            <a:ext cx="10726994" cy="4703894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Apostle Paul as an Example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Discovered the “treasure” unexpectedly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Acts 9:1-2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Acts 26:9-11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Acts 26:19-23</a:t>
            </a:r>
          </a:p>
          <a:p>
            <a:endParaRPr lang="en-US" sz="3200" dirty="0">
              <a:latin typeface="Roboto" panose="02000000000000000000" pitchFamily="2" charset="0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31751" y="-14426"/>
            <a:ext cx="46411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Roboto" panose="02000000000000000000" pitchFamily="2" charset="0"/>
                <a:cs typeface="Arial"/>
              </a:rPr>
              <a:t>Hidden Treasure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64440" y="1572904"/>
            <a:ext cx="768740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brain-religion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087" y="2952307"/>
            <a:ext cx="4818822" cy="34836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4C5E7F5-DA09-4CBA-9C93-7A1790BE38D9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3158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419" y="1732022"/>
            <a:ext cx="10736826" cy="4703894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Apostle Paul as an Example</a:t>
            </a:r>
          </a:p>
          <a:p>
            <a:pPr lvl="1"/>
            <a:r>
              <a:rPr lang="en-US" sz="3000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Estimation of what he found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Philippians 3:4-11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2 Corinthians 4:7</a:t>
            </a:r>
          </a:p>
          <a:p>
            <a:pPr lvl="2"/>
            <a:r>
              <a:rPr lang="en-US" sz="30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Colossians 2:1-2</a:t>
            </a:r>
          </a:p>
          <a:p>
            <a:pPr lvl="2"/>
            <a:endParaRPr lang="en-US" sz="2800" dirty="0">
              <a:solidFill>
                <a:srgbClr val="FF0000"/>
              </a:solidFill>
              <a:latin typeface="Roboto" panose="02000000000000000000" pitchFamily="2" charset="0"/>
              <a:cs typeface="Arial"/>
            </a:endParaRPr>
          </a:p>
          <a:p>
            <a:endParaRPr lang="en-US" sz="3200" dirty="0">
              <a:latin typeface="Roboto" panose="02000000000000000000" pitchFamily="2" charset="0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264440" y="1572904"/>
            <a:ext cx="768740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ul-on-damascus-r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214" y="2281085"/>
            <a:ext cx="4353538" cy="41537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86B0EC-ACA0-428C-800B-8C931CF06F90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355C802-A101-4730-8BF9-A4D25D529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4439" y="606088"/>
            <a:ext cx="7687409" cy="79978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</a:rPr>
              <a:t>Explanation of the Parable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46220C-FFC5-4651-B003-815EF1B0774E}"/>
              </a:ext>
            </a:extLst>
          </p:cNvPr>
          <p:cNvSpPr txBox="1"/>
          <p:nvPr/>
        </p:nvSpPr>
        <p:spPr>
          <a:xfrm>
            <a:off x="6231751" y="-14426"/>
            <a:ext cx="46411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Roboto" panose="02000000000000000000" pitchFamily="2" charset="0"/>
                <a:cs typeface="Arial"/>
              </a:rPr>
              <a:t>Hidden Treasure</a:t>
            </a:r>
          </a:p>
        </p:txBody>
      </p:sp>
    </p:spTree>
    <p:extLst>
      <p:ext uri="{BB962C8B-B14F-4D97-AF65-F5344CB8AC3E}">
        <p14:creationId xmlns:p14="http://schemas.microsoft.com/office/powerpoint/2010/main" val="33158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586" y="1732022"/>
            <a:ext cx="10785987" cy="4703894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Refuge from powers of darkness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Colossians 1:13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Ephesians 2:1-3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Romans 6:17-18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1 Corinthians 10:13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64440" y="1572904"/>
            <a:ext cx="768740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romans6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1105" y="2343704"/>
            <a:ext cx="4302468" cy="40922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9F16648-9C4C-438F-A727-A2D3C3D09467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3A069A5-CF64-4AAC-B8A0-E9D66BEFE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6218" y="606088"/>
            <a:ext cx="7735631" cy="79978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</a:rPr>
              <a:t>Kingdom of Exceeding Value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3DD9D6-A797-4EB5-8786-67A4CE68786D}"/>
              </a:ext>
            </a:extLst>
          </p:cNvPr>
          <p:cNvSpPr txBox="1"/>
          <p:nvPr/>
        </p:nvSpPr>
        <p:spPr>
          <a:xfrm>
            <a:off x="6315176" y="-14426"/>
            <a:ext cx="3277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Roboto" panose="02000000000000000000" pitchFamily="2" charset="0"/>
                <a:cs typeface="Arial"/>
              </a:rPr>
              <a:t>Hidden Treasure</a:t>
            </a:r>
          </a:p>
        </p:txBody>
      </p:sp>
    </p:spTree>
    <p:extLst>
      <p:ext uri="{BB962C8B-B14F-4D97-AF65-F5344CB8AC3E}">
        <p14:creationId xmlns:p14="http://schemas.microsoft.com/office/powerpoint/2010/main" val="365008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755" y="1732022"/>
            <a:ext cx="10766322" cy="4703894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Domain of righteousness, Peace, Joy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Romans 14:17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Philippians 3:8-9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Philippians 4:6-7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Philippians 4:4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Philippians 2:17-18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64440" y="1572904"/>
            <a:ext cx="768740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Happy-Easter1-225x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1637" y="2448234"/>
            <a:ext cx="4015725" cy="39947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89BD211-28E5-4D5F-9C2D-5BA2B33FD3CA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800BE48-BC1E-4706-9554-9F0EB33ED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6218" y="606088"/>
            <a:ext cx="7735631" cy="79978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</a:rPr>
              <a:t>Kingdom of Exceeding Value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B96FE2-819D-42D3-8A2E-0D549D1679C6}"/>
              </a:ext>
            </a:extLst>
          </p:cNvPr>
          <p:cNvSpPr txBox="1"/>
          <p:nvPr/>
        </p:nvSpPr>
        <p:spPr>
          <a:xfrm>
            <a:off x="6315176" y="-14426"/>
            <a:ext cx="3277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Roboto" panose="02000000000000000000" pitchFamily="2" charset="0"/>
                <a:cs typeface="Arial"/>
              </a:rPr>
              <a:t>Hidden Treasure</a:t>
            </a:r>
          </a:p>
        </p:txBody>
      </p:sp>
    </p:spTree>
    <p:extLst>
      <p:ext uri="{BB962C8B-B14F-4D97-AF65-F5344CB8AC3E}">
        <p14:creationId xmlns:p14="http://schemas.microsoft.com/office/powerpoint/2010/main" val="278142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754" y="1732022"/>
            <a:ext cx="10785987" cy="4703894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Unshakeable kingdom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Hebrews 12:25-29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Daniel 2:44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2 Peter 1:10-11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64440" y="1572904"/>
            <a:ext cx="768740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35615F0-5837-40A8-A9B4-96CB4D3CD772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  <p:pic>
        <p:nvPicPr>
          <p:cNvPr id="9" name="Picture 8" descr="A picture containing text, nature, sign&#10;&#10;Description automatically generated">
            <a:extLst>
              <a:ext uri="{FF2B5EF4-FFF2-40B4-BE49-F238E27FC236}">
                <a16:creationId xmlns:a16="http://schemas.microsoft.com/office/drawing/2014/main" id="{E0F56F2C-D452-4C0F-BFA0-DF861F747D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363" y="2330245"/>
            <a:ext cx="6232716" cy="411550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03319F4-86D2-456A-BE4B-CFA103F8F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6218" y="606088"/>
            <a:ext cx="7735631" cy="79978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</a:rPr>
              <a:t>Kingdom of Exceeding Value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7C5AA4-A062-4D53-BC05-28BA620C7469}"/>
              </a:ext>
            </a:extLst>
          </p:cNvPr>
          <p:cNvSpPr txBox="1"/>
          <p:nvPr/>
        </p:nvSpPr>
        <p:spPr>
          <a:xfrm>
            <a:off x="6315176" y="-14426"/>
            <a:ext cx="3277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Roboto" panose="02000000000000000000" pitchFamily="2" charset="0"/>
                <a:cs typeface="Arial"/>
              </a:rPr>
              <a:t>Hidden Treasure</a:t>
            </a:r>
          </a:p>
        </p:txBody>
      </p:sp>
    </p:spTree>
    <p:extLst>
      <p:ext uri="{BB962C8B-B14F-4D97-AF65-F5344CB8AC3E}">
        <p14:creationId xmlns:p14="http://schemas.microsoft.com/office/powerpoint/2010/main" val="381483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090" y="1732022"/>
            <a:ext cx="10766323" cy="4703894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Destined for Glory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1 Corinthians 15:21-26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Matthew 13:41-43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Revelation 21:1-5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Revelation 21:9-12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Revelation 21:22-27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64440" y="1572904"/>
            <a:ext cx="768740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300_131690 - 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0311" y="1739935"/>
            <a:ext cx="5383599" cy="46959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17847D4-6F2D-48D9-90D6-15EFDA7A3A99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8343B55-5F2C-47DA-A7D8-E3CD5B6F5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6218" y="606088"/>
            <a:ext cx="7735631" cy="79978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</a:rPr>
              <a:t>Kingdom of Exceeding Value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8A7A37-2AE1-423D-BE13-56AE4ABCA3B0}"/>
              </a:ext>
            </a:extLst>
          </p:cNvPr>
          <p:cNvSpPr txBox="1"/>
          <p:nvPr/>
        </p:nvSpPr>
        <p:spPr>
          <a:xfrm>
            <a:off x="6315176" y="-14426"/>
            <a:ext cx="3277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Roboto" panose="02000000000000000000" pitchFamily="2" charset="0"/>
                <a:cs typeface="Arial"/>
              </a:rPr>
              <a:t>Hidden Treasure</a:t>
            </a:r>
          </a:p>
        </p:txBody>
      </p:sp>
    </p:spTree>
    <p:extLst>
      <p:ext uri="{BB962C8B-B14F-4D97-AF65-F5344CB8AC3E}">
        <p14:creationId xmlns:p14="http://schemas.microsoft.com/office/powerpoint/2010/main" val="381483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754" y="606088"/>
            <a:ext cx="10756492" cy="799786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Roboto Black" panose="02000000000000000000" pitchFamily="2" charset="0"/>
                <a:ea typeface="Roboto Black" panose="02000000000000000000" pitchFamily="2" charset="0"/>
              </a:rPr>
              <a:t>What is the value of the Kingdom?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754" y="1682861"/>
            <a:ext cx="10795819" cy="4885085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Stephen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Acts 7</a:t>
            </a:r>
          </a:p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Early Christians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Acts 8:1-4</a:t>
            </a:r>
          </a:p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Apostle Paul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2 Timothy 3:10-11; 4:6-8, 16-18</a:t>
            </a:r>
          </a:p>
          <a:p>
            <a:r>
              <a:rPr lang="en-US" sz="3400" b="1" dirty="0">
                <a:solidFill>
                  <a:schemeClr val="tx1"/>
                </a:solidFill>
                <a:latin typeface="Roboto" panose="02000000000000000000" pitchFamily="2" charset="0"/>
                <a:cs typeface="Arial"/>
              </a:rPr>
              <a:t> Loved ones who died in Christ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  <a:latin typeface="Roboto Medium" panose="02000000000000000000" pitchFamily="2" charset="0"/>
                <a:cs typeface="Arial"/>
              </a:rPr>
              <a:t> Revelation 7:9-17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15176" y="-14426"/>
            <a:ext cx="32770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Roboto" panose="02000000000000000000" pitchFamily="2" charset="0"/>
                <a:cs typeface="Arial"/>
              </a:rPr>
              <a:t>Hidden Treasure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64440" y="1572904"/>
            <a:ext cx="768740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bible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59561" y="1899053"/>
            <a:ext cx="4414685" cy="35275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352AE2B-2803-412E-855B-7A5115A7FA8C}"/>
              </a:ext>
            </a:extLst>
          </p:cNvPr>
          <p:cNvSpPr txBox="1"/>
          <p:nvPr/>
        </p:nvSpPr>
        <p:spPr>
          <a:xfrm>
            <a:off x="0" y="6567948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</a:rPr>
              <a:t>Richie Thetford																			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14176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196</TotalTime>
  <Words>570</Words>
  <Application>Microsoft Office PowerPoint</Application>
  <PresentationFormat>Widescreen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Century Gothic</vt:lpstr>
      <vt:lpstr>Roboto</vt:lpstr>
      <vt:lpstr>Roboto Black</vt:lpstr>
      <vt:lpstr>Roboto Medium</vt:lpstr>
      <vt:lpstr>Wingdings 2</vt:lpstr>
      <vt:lpstr>Austin</vt:lpstr>
      <vt:lpstr>The Parable of the Hidden Treasure</vt:lpstr>
      <vt:lpstr>Explanation of the Parable</vt:lpstr>
      <vt:lpstr>Explanation of the Parable</vt:lpstr>
      <vt:lpstr>Explanation of the Parable</vt:lpstr>
      <vt:lpstr>Kingdom of Exceeding Value</vt:lpstr>
      <vt:lpstr>Kingdom of Exceeding Value</vt:lpstr>
      <vt:lpstr>Kingdom of Exceeding Value</vt:lpstr>
      <vt:lpstr>Kingdom of Exceeding Value</vt:lpstr>
      <vt:lpstr>What is the value of the Kingdom?</vt:lpstr>
      <vt:lpstr>What is the value of the Kingdom?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Parable of the Hidden Treasure</dc:title>
  <dc:creator>Richard Thetford</dc:creator>
  <cp:lastModifiedBy>Richard Thetford</cp:lastModifiedBy>
  <cp:revision>21</cp:revision>
  <dcterms:created xsi:type="dcterms:W3CDTF">2011-03-16T00:48:21Z</dcterms:created>
  <dcterms:modified xsi:type="dcterms:W3CDTF">2022-02-06T21:20:20Z</dcterms:modified>
</cp:coreProperties>
</file>