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7" r:id="rId9"/>
    <p:sldId id="26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ichard Thetford" initials="RT" lastIdx="1" clrIdx="0">
    <p:extLst>
      <p:ext uri="{19B8F6BF-5375-455C-9EA6-DF929625EA0E}">
        <p15:presenceInfo xmlns:p15="http://schemas.microsoft.com/office/powerpoint/2012/main" userId="04d471ff02d6eed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28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1016" y="5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47" name="Rectangle 46"/>
          <p:cNvSpPr/>
          <p:nvPr/>
        </p:nvSpPr>
        <p:spPr>
          <a:xfrm>
            <a:off x="6198795" y="-21511"/>
            <a:ext cx="46736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1154" y="2708476"/>
            <a:ext cx="4417807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11154" y="4421081"/>
            <a:ext cx="4413071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18325" y="1516829"/>
            <a:ext cx="28448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33C458B-9E59-FC4E-9DD6-66B83748EC02}" type="datetimeFigureOut">
              <a:rPr lang="en-US" smtClean="0"/>
              <a:pPr/>
              <a:t>2/6/2022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1360" y="5719967"/>
            <a:ext cx="3775456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98795" y="5719967"/>
            <a:ext cx="858221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C4DE4D05-5517-E145-9F27-F6AE7268422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458B-9E59-FC4E-9DD6-66B83748EC02}" type="datetimeFigureOut">
              <a:rPr lang="en-US" smtClean="0"/>
              <a:pPr/>
              <a:t>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4D05-5517-E145-9F27-F6AE7268422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1030147"/>
            <a:ext cx="1979271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4395" y="1030147"/>
            <a:ext cx="7231605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458B-9E59-FC4E-9DD6-66B83748EC02}" type="datetimeFigureOut">
              <a:rPr lang="en-US" smtClean="0"/>
              <a:pPr/>
              <a:t>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4D05-5517-E145-9F27-F6AE7268422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458B-9E59-FC4E-9DD6-66B83748EC02}" type="datetimeFigureOut">
              <a:rPr lang="en-US" smtClean="0"/>
              <a:pPr/>
              <a:t>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4D05-5517-E145-9F27-F6AE7268422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194" y="2900830"/>
            <a:ext cx="8849957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8194" y="4267201"/>
            <a:ext cx="8849956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458B-9E59-FC4E-9DD6-66B83748EC02}" type="datetimeFigureOut">
              <a:rPr lang="en-US" smtClean="0"/>
              <a:pPr/>
              <a:t>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4D05-5517-E145-9F27-F6AE7268422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458B-9E59-FC4E-9DD6-66B83748EC02}" type="datetimeFigureOut">
              <a:rPr lang="en-US" smtClean="0"/>
              <a:pPr/>
              <a:t>2/6/2022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4D05-5517-E145-9F27-F6AE7268422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89888" y="2313432"/>
            <a:ext cx="4559808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313431"/>
            <a:ext cx="4559808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2815" y="2316009"/>
            <a:ext cx="407619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961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2450" y="2316010"/>
            <a:ext cx="4074289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458B-9E59-FC4E-9DD6-66B83748EC02}" type="datetimeFigureOut">
              <a:rPr lang="en-US" smtClean="0"/>
              <a:pPr/>
              <a:t>2/6/2022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4D05-5517-E145-9F27-F6AE7268422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458B-9E59-FC4E-9DD6-66B83748EC02}" type="datetimeFigureOut">
              <a:rPr lang="en-US" smtClean="0"/>
              <a:pPr/>
              <a:t>2/6/2022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4D05-5517-E145-9F27-F6AE7268422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458B-9E59-FC4E-9DD6-66B83748EC02}" type="datetimeFigureOut">
              <a:rPr lang="en-US" smtClean="0"/>
              <a:pPr/>
              <a:t>2/6/2022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4D05-5517-E145-9F27-F6AE7268422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57" name="Rectangle 56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458B-9E59-FC4E-9DD6-66B83748EC02}" type="datetimeFigureOut">
              <a:rPr lang="en-US" smtClean="0"/>
              <a:pPr/>
              <a:t>2/6/2022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4D05-5517-E145-9F27-F6AE7268422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7859" y="856527"/>
            <a:ext cx="4120587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9777" y="2657435"/>
            <a:ext cx="4406096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5456" y="4136994"/>
            <a:ext cx="4398379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1" name="Rectangle 10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2" name="Rectangle 101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5" name="Rectangle 104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2565" y="2660904"/>
            <a:ext cx="4401312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0278" y="693795"/>
            <a:ext cx="4479497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2841" y="4133089"/>
            <a:ext cx="4400764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458B-9E59-FC4E-9DD6-66B83748EC02}" type="datetimeFigureOut">
              <a:rPr lang="en-US" smtClean="0"/>
              <a:pPr/>
              <a:t>2/6/2022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4D05-5517-E145-9F27-F6AE7268422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406400" y="0"/>
            <a:ext cx="13243109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609600" y="333488"/>
            <a:ext cx="109728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70" name="Rectangle 69"/>
          <p:cNvSpPr/>
          <p:nvPr/>
        </p:nvSpPr>
        <p:spPr>
          <a:xfrm>
            <a:off x="6081656" y="-21511"/>
            <a:ext cx="4905488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71" name="Rectangle 7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1323" y="2323652"/>
            <a:ext cx="9036423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96517" y="22449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33C458B-9E59-FC4E-9DD6-66B83748EC02}" type="datetimeFigureOut">
              <a:rPr lang="en-US" smtClean="0"/>
              <a:pPr/>
              <a:t>2/6/2022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88597" y="5852161"/>
            <a:ext cx="46695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98795" y="224492"/>
            <a:ext cx="1776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4DE4D05-5517-E145-9F27-F6AE7268422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69844" y="2478421"/>
            <a:ext cx="4932453" cy="1702160"/>
          </a:xfrm>
        </p:spPr>
        <p:txBody>
          <a:bodyPr>
            <a:noAutofit/>
          </a:bodyPr>
          <a:lstStyle/>
          <a:p>
            <a:pPr algn="ctr"/>
            <a:r>
              <a:rPr lang="en-US" sz="3800" b="1" dirty="0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Roboto Black" panose="02000000000000000000" pitchFamily="2" charset="0"/>
                <a:ea typeface="Roboto Black" panose="02000000000000000000" pitchFamily="2" charset="0"/>
                <a:cs typeface="Arial"/>
              </a:rPr>
              <a:t>The Parable</a:t>
            </a:r>
            <a:br>
              <a:rPr lang="en-US" sz="3800" b="1" dirty="0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Roboto Black" panose="02000000000000000000" pitchFamily="2" charset="0"/>
                <a:ea typeface="Roboto Black" panose="02000000000000000000" pitchFamily="2" charset="0"/>
                <a:cs typeface="Arial"/>
              </a:rPr>
            </a:br>
            <a:r>
              <a:rPr lang="en-US" sz="3800" b="1" dirty="0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Roboto Black" panose="02000000000000000000" pitchFamily="2" charset="0"/>
                <a:ea typeface="Roboto Black" panose="02000000000000000000" pitchFamily="2" charset="0"/>
                <a:cs typeface="Arial"/>
              </a:rPr>
              <a:t>of the</a:t>
            </a:r>
            <a:br>
              <a:rPr lang="en-US" sz="3800" b="1" dirty="0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Roboto Black" panose="02000000000000000000" pitchFamily="2" charset="0"/>
                <a:ea typeface="Roboto Black" panose="02000000000000000000" pitchFamily="2" charset="0"/>
                <a:cs typeface="Arial"/>
              </a:rPr>
            </a:br>
            <a:r>
              <a:rPr lang="en-US" sz="3800" b="1" dirty="0"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Roboto Black" panose="02000000000000000000" pitchFamily="2" charset="0"/>
                <a:ea typeface="Roboto Black" panose="02000000000000000000" pitchFamily="2" charset="0"/>
                <a:cs typeface="Arial"/>
              </a:rPr>
              <a:t>Hidden Treasure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69844" y="4460555"/>
            <a:ext cx="4932453" cy="1576456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Roboto" panose="02000000000000000000" pitchFamily="2" charset="0"/>
                <a:cs typeface="Arial"/>
              </a:rPr>
              <a:t>The Preciousness</a:t>
            </a:r>
            <a:br>
              <a:rPr lang="en-US" sz="3200" b="1" dirty="0">
                <a:solidFill>
                  <a:schemeClr val="tx1"/>
                </a:solidFill>
                <a:latin typeface="Roboto" panose="02000000000000000000" pitchFamily="2" charset="0"/>
                <a:cs typeface="Arial"/>
              </a:rPr>
            </a:br>
            <a:r>
              <a:rPr lang="en-US" sz="3200" b="1" dirty="0">
                <a:solidFill>
                  <a:schemeClr val="tx1"/>
                </a:solidFill>
                <a:latin typeface="Roboto" panose="02000000000000000000" pitchFamily="2" charset="0"/>
                <a:cs typeface="Arial"/>
              </a:rPr>
              <a:t>and Value</a:t>
            </a:r>
            <a:br>
              <a:rPr lang="en-US" sz="3200" b="1" dirty="0">
                <a:solidFill>
                  <a:schemeClr val="tx1"/>
                </a:solidFill>
                <a:latin typeface="Roboto" panose="02000000000000000000" pitchFamily="2" charset="0"/>
                <a:cs typeface="Arial"/>
              </a:rPr>
            </a:br>
            <a:r>
              <a:rPr lang="en-US" sz="3200" b="1" dirty="0">
                <a:solidFill>
                  <a:schemeClr val="tx1"/>
                </a:solidFill>
                <a:latin typeface="Roboto" panose="02000000000000000000" pitchFamily="2" charset="0"/>
                <a:cs typeface="Arial"/>
              </a:rPr>
              <a:t>of the Kingdom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6257366" y="4386811"/>
            <a:ext cx="3309803" cy="1443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HiddenTreasu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2142" y="71018"/>
            <a:ext cx="4404851" cy="2109491"/>
          </a:xfrm>
          <a:prstGeom prst="rect">
            <a:avLst/>
          </a:prstGeom>
        </p:spPr>
      </p:pic>
      <p:pic>
        <p:nvPicPr>
          <p:cNvPr id="7" name="Picture 6" descr="bible1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43465" y="1104436"/>
            <a:ext cx="5453981" cy="435799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9D27348-41B6-44A6-BA4D-F668B19CA759}"/>
              </a:ext>
            </a:extLst>
          </p:cNvPr>
          <p:cNvSpPr txBox="1"/>
          <p:nvPr/>
        </p:nvSpPr>
        <p:spPr>
          <a:xfrm>
            <a:off x="0" y="6567948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Roboto" panose="02000000000000000000" pitchFamily="2" charset="0"/>
              </a:rPr>
              <a:t>Richie Thetford																			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1873583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7587" y="1732022"/>
            <a:ext cx="10726994" cy="4703894"/>
          </a:xfrm>
        </p:spPr>
        <p:txBody>
          <a:bodyPr>
            <a:noAutofit/>
          </a:bodyPr>
          <a:lstStyle/>
          <a:p>
            <a:r>
              <a:rPr lang="en-US" sz="3400" b="1" dirty="0">
                <a:solidFill>
                  <a:schemeClr val="tx1"/>
                </a:solidFill>
                <a:latin typeface="Roboto" panose="02000000000000000000" pitchFamily="2" charset="0"/>
                <a:cs typeface="Arial"/>
              </a:rPr>
              <a:t> Our Lord Jesus</a:t>
            </a:r>
          </a:p>
          <a:p>
            <a:pPr lvl="1"/>
            <a:r>
              <a:rPr lang="en-US" sz="3200" dirty="0">
                <a:solidFill>
                  <a:srgbClr val="FF0000"/>
                </a:solidFill>
                <a:latin typeface="Roboto Medium" panose="02000000000000000000" pitchFamily="2" charset="0"/>
                <a:cs typeface="Arial"/>
              </a:rPr>
              <a:t> Philippians 2:5-8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2264440" y="1572904"/>
            <a:ext cx="7687409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" name="Rounded Rectangle 4"/>
          <p:cNvSpPr/>
          <p:nvPr/>
        </p:nvSpPr>
        <p:spPr>
          <a:xfrm>
            <a:off x="1850059" y="3044794"/>
            <a:ext cx="8491883" cy="3217957"/>
          </a:xfrm>
          <a:prstGeom prst="roundRect">
            <a:avLst/>
          </a:prstGeom>
          <a:solidFill>
            <a:srgbClr val="6285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05317" y="3559986"/>
            <a:ext cx="7760875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cs typeface="Arial"/>
              </a:rPr>
              <a:t>Our response to the gospel, and how we live our lives as Christians, demonstrate our true estimation of the </a:t>
            </a:r>
            <a:r>
              <a:rPr lang="en-US" sz="3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cs typeface="Arial"/>
              </a:rPr>
              <a:t>“treasure” </a:t>
            </a:r>
            <a:r>
              <a:rPr lang="en-US" sz="3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cs typeface="Arial"/>
              </a:rPr>
              <a:t>of the kingdom of heaven!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91200" y="2004558"/>
            <a:ext cx="42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Roboto" panose="02000000000000000000" pitchFamily="2" charset="0"/>
                <a:cs typeface="Arial" pitchFamily="34" charset="0"/>
              </a:rPr>
              <a:t>“It is worth it all!”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6AE2562-3CB3-4C6E-827E-350B43EEAA6B}"/>
              </a:ext>
            </a:extLst>
          </p:cNvPr>
          <p:cNvSpPr txBox="1"/>
          <p:nvPr/>
        </p:nvSpPr>
        <p:spPr>
          <a:xfrm>
            <a:off x="0" y="6567948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Roboto" panose="02000000000000000000" pitchFamily="2" charset="0"/>
              </a:rPr>
              <a:t>Richie Thetford																			       www.thetfordcountry.com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5D8D6B48-FB29-47AF-8D41-19BC49948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7754" y="606088"/>
            <a:ext cx="10756492" cy="799786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  <a:latin typeface="Roboto Black" panose="02000000000000000000" pitchFamily="2" charset="0"/>
                <a:ea typeface="Roboto Black" panose="02000000000000000000" pitchFamily="2" charset="0"/>
              </a:rPr>
              <a:t>What is the value of the Kingdom?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F89EED6-2F4A-48FA-AA45-AA6EC0999064}"/>
              </a:ext>
            </a:extLst>
          </p:cNvPr>
          <p:cNvSpPr txBox="1"/>
          <p:nvPr/>
        </p:nvSpPr>
        <p:spPr>
          <a:xfrm>
            <a:off x="6315176" y="-14426"/>
            <a:ext cx="327705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chemeClr val="bg1"/>
                </a:solidFill>
                <a:latin typeface="Roboto" panose="02000000000000000000" pitchFamily="2" charset="0"/>
                <a:cs typeface="Arial"/>
              </a:rPr>
              <a:t>Hidden Treasure</a:t>
            </a:r>
          </a:p>
        </p:txBody>
      </p:sp>
    </p:spTree>
    <p:extLst>
      <p:ext uri="{BB962C8B-B14F-4D97-AF65-F5344CB8AC3E}">
        <p14:creationId xmlns:p14="http://schemas.microsoft.com/office/powerpoint/2010/main" val="1636104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7418" y="1775313"/>
            <a:ext cx="10697497" cy="4559591"/>
          </a:xfrm>
        </p:spPr>
        <p:txBody>
          <a:bodyPr>
            <a:noAutofit/>
          </a:bodyPr>
          <a:lstStyle/>
          <a:p>
            <a:r>
              <a:rPr lang="en-US" sz="3400" b="1" dirty="0">
                <a:solidFill>
                  <a:schemeClr val="tx1"/>
                </a:solidFill>
                <a:latin typeface="Roboto" panose="02000000000000000000" pitchFamily="2" charset="0"/>
                <a:cs typeface="Arial"/>
              </a:rPr>
              <a:t> Details of the Parable</a:t>
            </a:r>
          </a:p>
          <a:p>
            <a:pPr lvl="1"/>
            <a:r>
              <a:rPr lang="en-US" sz="3200" dirty="0">
                <a:solidFill>
                  <a:schemeClr val="tx1"/>
                </a:solidFill>
                <a:latin typeface="Roboto" panose="02000000000000000000" pitchFamily="2" charset="0"/>
                <a:cs typeface="Arial"/>
              </a:rPr>
              <a:t> Finds a treasure and hides it</a:t>
            </a:r>
          </a:p>
          <a:p>
            <a:r>
              <a:rPr lang="en-US" sz="3400" b="1" dirty="0">
                <a:solidFill>
                  <a:schemeClr val="tx1"/>
                </a:solidFill>
                <a:latin typeface="Roboto" panose="02000000000000000000" pitchFamily="2" charset="0"/>
                <a:cs typeface="Arial"/>
              </a:rPr>
              <a:t> Meaning of the Parable</a:t>
            </a:r>
          </a:p>
          <a:p>
            <a:pPr lvl="1"/>
            <a:r>
              <a:rPr lang="en-US" sz="3200" dirty="0">
                <a:solidFill>
                  <a:schemeClr val="tx1"/>
                </a:solidFill>
                <a:latin typeface="Roboto" panose="02000000000000000000" pitchFamily="2" charset="0"/>
                <a:cs typeface="Arial"/>
              </a:rPr>
              <a:t> Describes the value</a:t>
            </a:r>
            <a:br>
              <a:rPr lang="en-US" sz="3200" dirty="0">
                <a:solidFill>
                  <a:schemeClr val="tx1"/>
                </a:solidFill>
                <a:latin typeface="Roboto" panose="02000000000000000000" pitchFamily="2" charset="0"/>
                <a:cs typeface="Arial"/>
              </a:rPr>
            </a:br>
            <a:r>
              <a:rPr lang="en-US" sz="3200" dirty="0">
                <a:solidFill>
                  <a:schemeClr val="tx1"/>
                </a:solidFill>
                <a:latin typeface="Roboto" panose="02000000000000000000" pitchFamily="2" charset="0"/>
                <a:cs typeface="Arial"/>
              </a:rPr>
              <a:t> of the kingdom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2264440" y="1572904"/>
            <a:ext cx="7687409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536187561_901c5161d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2414" y="3016009"/>
            <a:ext cx="4604160" cy="343541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DECF2C9-AF92-4266-A0DE-9080DDC28B28}"/>
              </a:ext>
            </a:extLst>
          </p:cNvPr>
          <p:cNvSpPr txBox="1"/>
          <p:nvPr/>
        </p:nvSpPr>
        <p:spPr>
          <a:xfrm>
            <a:off x="0" y="6567948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Roboto" panose="02000000000000000000" pitchFamily="2" charset="0"/>
              </a:rPr>
              <a:t>Richie Thetford																			       www.thetfordcountry.com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B6E1D2CA-F1DC-4F70-ABCE-3F071780B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4439" y="606088"/>
            <a:ext cx="7687409" cy="799786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  <a:latin typeface="Roboto Black" panose="02000000000000000000" pitchFamily="2" charset="0"/>
                <a:ea typeface="Roboto Black" panose="02000000000000000000" pitchFamily="2" charset="0"/>
              </a:rPr>
              <a:t>Explanation of the Parable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FBB8218-D2E3-4871-9C72-A36AA335A543}"/>
              </a:ext>
            </a:extLst>
          </p:cNvPr>
          <p:cNvSpPr txBox="1"/>
          <p:nvPr/>
        </p:nvSpPr>
        <p:spPr>
          <a:xfrm>
            <a:off x="6231751" y="-14426"/>
            <a:ext cx="46411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Roboto" panose="02000000000000000000" pitchFamily="2" charset="0"/>
                <a:cs typeface="Arial"/>
              </a:rPr>
              <a:t>Hidden Treasure</a:t>
            </a:r>
          </a:p>
        </p:txBody>
      </p:sp>
    </p:spTree>
    <p:extLst>
      <p:ext uri="{BB962C8B-B14F-4D97-AF65-F5344CB8AC3E}">
        <p14:creationId xmlns:p14="http://schemas.microsoft.com/office/powerpoint/2010/main" val="3160888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4439" y="606088"/>
            <a:ext cx="7687409" cy="799786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  <a:latin typeface="Roboto Black" panose="02000000000000000000" pitchFamily="2" charset="0"/>
                <a:ea typeface="Roboto Black" panose="02000000000000000000" pitchFamily="2" charset="0"/>
              </a:rPr>
              <a:t>Explanation of the Parable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7587" y="1732022"/>
            <a:ext cx="10726994" cy="4703894"/>
          </a:xfrm>
        </p:spPr>
        <p:txBody>
          <a:bodyPr>
            <a:noAutofit/>
          </a:bodyPr>
          <a:lstStyle/>
          <a:p>
            <a:r>
              <a:rPr lang="en-US" sz="3400" b="1" dirty="0">
                <a:solidFill>
                  <a:schemeClr val="tx1"/>
                </a:solidFill>
                <a:latin typeface="Roboto" panose="02000000000000000000" pitchFamily="2" charset="0"/>
                <a:cs typeface="Arial"/>
              </a:rPr>
              <a:t> Apostle Paul as an Example</a:t>
            </a:r>
          </a:p>
          <a:p>
            <a:pPr lvl="1"/>
            <a:r>
              <a:rPr lang="en-US" sz="3200" dirty="0">
                <a:solidFill>
                  <a:schemeClr val="tx1"/>
                </a:solidFill>
                <a:latin typeface="Roboto" panose="02000000000000000000" pitchFamily="2" charset="0"/>
                <a:cs typeface="Arial"/>
              </a:rPr>
              <a:t> Discovered the “treasure” unexpectedly</a:t>
            </a:r>
          </a:p>
          <a:p>
            <a:pPr lvl="2"/>
            <a:r>
              <a:rPr lang="en-US" sz="3000" dirty="0">
                <a:solidFill>
                  <a:srgbClr val="FF0000"/>
                </a:solidFill>
                <a:latin typeface="Roboto Medium" panose="02000000000000000000" pitchFamily="2" charset="0"/>
                <a:cs typeface="Arial"/>
              </a:rPr>
              <a:t> Acts 9:1-2</a:t>
            </a:r>
          </a:p>
          <a:p>
            <a:pPr lvl="2"/>
            <a:r>
              <a:rPr lang="en-US" sz="3000" dirty="0">
                <a:solidFill>
                  <a:srgbClr val="FF0000"/>
                </a:solidFill>
                <a:latin typeface="Roboto Medium" panose="02000000000000000000" pitchFamily="2" charset="0"/>
                <a:cs typeface="Arial"/>
              </a:rPr>
              <a:t> Acts 26:9-11</a:t>
            </a:r>
          </a:p>
          <a:p>
            <a:pPr lvl="2"/>
            <a:r>
              <a:rPr lang="en-US" sz="3000" dirty="0">
                <a:solidFill>
                  <a:srgbClr val="FF0000"/>
                </a:solidFill>
                <a:latin typeface="Roboto Medium" panose="02000000000000000000" pitchFamily="2" charset="0"/>
                <a:cs typeface="Arial"/>
              </a:rPr>
              <a:t> Acts 26:19-23</a:t>
            </a:r>
          </a:p>
          <a:p>
            <a:endParaRPr lang="en-US" sz="3200" dirty="0">
              <a:latin typeface="Roboto" panose="02000000000000000000" pitchFamily="2" charset="0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31751" y="-14426"/>
            <a:ext cx="46411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Roboto" panose="02000000000000000000" pitchFamily="2" charset="0"/>
                <a:cs typeface="Arial"/>
              </a:rPr>
              <a:t>Hidden Treasure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2264440" y="1572904"/>
            <a:ext cx="7687409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brain-religion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5087" y="2952307"/>
            <a:ext cx="4818822" cy="348360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4C5E7F5-DA09-4CBA-9C93-7A1790BE38D9}"/>
              </a:ext>
            </a:extLst>
          </p:cNvPr>
          <p:cNvSpPr txBox="1"/>
          <p:nvPr/>
        </p:nvSpPr>
        <p:spPr>
          <a:xfrm>
            <a:off x="0" y="6567948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Roboto" panose="02000000000000000000" pitchFamily="2" charset="0"/>
              </a:rPr>
              <a:t>Richie Thetford																			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331588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7419" y="1732022"/>
            <a:ext cx="10736826" cy="4703894"/>
          </a:xfrm>
        </p:spPr>
        <p:txBody>
          <a:bodyPr>
            <a:noAutofit/>
          </a:bodyPr>
          <a:lstStyle/>
          <a:p>
            <a:r>
              <a:rPr lang="en-US" sz="3400" b="1" dirty="0">
                <a:solidFill>
                  <a:schemeClr val="tx1"/>
                </a:solidFill>
                <a:latin typeface="Roboto" panose="02000000000000000000" pitchFamily="2" charset="0"/>
                <a:cs typeface="Arial"/>
              </a:rPr>
              <a:t> Apostle Paul as an Example</a:t>
            </a:r>
          </a:p>
          <a:p>
            <a:pPr lvl="1"/>
            <a:r>
              <a:rPr lang="en-US" sz="3000" dirty="0">
                <a:solidFill>
                  <a:schemeClr val="tx1"/>
                </a:solidFill>
                <a:latin typeface="Roboto" panose="02000000000000000000" pitchFamily="2" charset="0"/>
                <a:cs typeface="Arial"/>
              </a:rPr>
              <a:t> Estimation of what he found</a:t>
            </a:r>
          </a:p>
          <a:p>
            <a:pPr lvl="2"/>
            <a:r>
              <a:rPr lang="en-US" sz="3000" dirty="0">
                <a:solidFill>
                  <a:srgbClr val="FF0000"/>
                </a:solidFill>
                <a:latin typeface="Roboto Medium" panose="02000000000000000000" pitchFamily="2" charset="0"/>
                <a:cs typeface="Arial"/>
              </a:rPr>
              <a:t> Philippians 3:4-11</a:t>
            </a:r>
          </a:p>
          <a:p>
            <a:pPr lvl="2"/>
            <a:r>
              <a:rPr lang="en-US" sz="3000" dirty="0">
                <a:solidFill>
                  <a:srgbClr val="FF0000"/>
                </a:solidFill>
                <a:latin typeface="Roboto Medium" panose="02000000000000000000" pitchFamily="2" charset="0"/>
                <a:cs typeface="Arial"/>
              </a:rPr>
              <a:t> 2 Corinthians 4:7</a:t>
            </a:r>
          </a:p>
          <a:p>
            <a:pPr lvl="2"/>
            <a:r>
              <a:rPr lang="en-US" sz="3000" dirty="0">
                <a:solidFill>
                  <a:srgbClr val="FF0000"/>
                </a:solidFill>
                <a:latin typeface="Roboto Medium" panose="02000000000000000000" pitchFamily="2" charset="0"/>
                <a:cs typeface="Arial"/>
              </a:rPr>
              <a:t> Colossians 2:1-2</a:t>
            </a:r>
          </a:p>
          <a:p>
            <a:pPr lvl="2"/>
            <a:endParaRPr lang="en-US" sz="2800" dirty="0">
              <a:solidFill>
                <a:srgbClr val="FF0000"/>
              </a:solidFill>
              <a:latin typeface="Roboto" panose="02000000000000000000" pitchFamily="2" charset="0"/>
              <a:cs typeface="Arial"/>
            </a:endParaRPr>
          </a:p>
          <a:p>
            <a:endParaRPr lang="en-US" sz="3200" dirty="0">
              <a:latin typeface="Roboto" panose="02000000000000000000" pitchFamily="2" charset="0"/>
              <a:cs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264440" y="1572904"/>
            <a:ext cx="7687409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aul-on-damascus-r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2214" y="2281085"/>
            <a:ext cx="4353538" cy="415375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A86B0EC-ACA0-428C-800B-8C931CF06F90}"/>
              </a:ext>
            </a:extLst>
          </p:cNvPr>
          <p:cNvSpPr txBox="1"/>
          <p:nvPr/>
        </p:nvSpPr>
        <p:spPr>
          <a:xfrm>
            <a:off x="0" y="6567948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Roboto" panose="02000000000000000000" pitchFamily="2" charset="0"/>
              </a:rPr>
              <a:t>Richie Thetford																			       www.thetfordcountry.com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2355C802-A101-4730-8BF9-A4D25D529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4439" y="606088"/>
            <a:ext cx="7687409" cy="799786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  <a:latin typeface="Roboto Black" panose="02000000000000000000" pitchFamily="2" charset="0"/>
                <a:ea typeface="Roboto Black" panose="02000000000000000000" pitchFamily="2" charset="0"/>
              </a:rPr>
              <a:t>Explanation of the Parable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946220C-FFC5-4651-B003-815EF1B0774E}"/>
              </a:ext>
            </a:extLst>
          </p:cNvPr>
          <p:cNvSpPr txBox="1"/>
          <p:nvPr/>
        </p:nvSpPr>
        <p:spPr>
          <a:xfrm>
            <a:off x="6231751" y="-14426"/>
            <a:ext cx="46411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Roboto" panose="02000000000000000000" pitchFamily="2" charset="0"/>
                <a:cs typeface="Arial"/>
              </a:rPr>
              <a:t>Hidden Treasure</a:t>
            </a:r>
          </a:p>
        </p:txBody>
      </p:sp>
    </p:spTree>
    <p:extLst>
      <p:ext uri="{BB962C8B-B14F-4D97-AF65-F5344CB8AC3E}">
        <p14:creationId xmlns:p14="http://schemas.microsoft.com/office/powerpoint/2010/main" val="331588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7586" y="1732022"/>
            <a:ext cx="10785987" cy="4703894"/>
          </a:xfrm>
        </p:spPr>
        <p:txBody>
          <a:bodyPr>
            <a:noAutofit/>
          </a:bodyPr>
          <a:lstStyle/>
          <a:p>
            <a:r>
              <a:rPr lang="en-US" sz="3400" b="1" dirty="0">
                <a:solidFill>
                  <a:schemeClr val="tx1"/>
                </a:solidFill>
                <a:latin typeface="Roboto" panose="02000000000000000000" pitchFamily="2" charset="0"/>
                <a:cs typeface="Arial"/>
              </a:rPr>
              <a:t> Refuge from powers of darkness</a:t>
            </a:r>
          </a:p>
          <a:p>
            <a:pPr lvl="1"/>
            <a:r>
              <a:rPr lang="en-US" sz="3200" dirty="0">
                <a:solidFill>
                  <a:srgbClr val="FF0000"/>
                </a:solidFill>
                <a:latin typeface="Roboto Medium" panose="02000000000000000000" pitchFamily="2" charset="0"/>
                <a:cs typeface="Arial"/>
              </a:rPr>
              <a:t> Colossians 1:13</a:t>
            </a:r>
          </a:p>
          <a:p>
            <a:pPr lvl="1"/>
            <a:r>
              <a:rPr lang="en-US" sz="3200" dirty="0">
                <a:solidFill>
                  <a:srgbClr val="FF0000"/>
                </a:solidFill>
                <a:latin typeface="Roboto Medium" panose="02000000000000000000" pitchFamily="2" charset="0"/>
                <a:cs typeface="Arial"/>
              </a:rPr>
              <a:t> Ephesians 2:1-3</a:t>
            </a:r>
          </a:p>
          <a:p>
            <a:pPr lvl="1"/>
            <a:r>
              <a:rPr lang="en-US" sz="3200" dirty="0">
                <a:solidFill>
                  <a:srgbClr val="FF0000"/>
                </a:solidFill>
                <a:latin typeface="Roboto Medium" panose="02000000000000000000" pitchFamily="2" charset="0"/>
                <a:cs typeface="Arial"/>
              </a:rPr>
              <a:t> Romans 6:17-18</a:t>
            </a:r>
          </a:p>
          <a:p>
            <a:pPr lvl="1"/>
            <a:r>
              <a:rPr lang="en-US" sz="3200" dirty="0">
                <a:solidFill>
                  <a:srgbClr val="FF0000"/>
                </a:solidFill>
                <a:latin typeface="Roboto Medium" panose="02000000000000000000" pitchFamily="2" charset="0"/>
                <a:cs typeface="Arial"/>
              </a:rPr>
              <a:t> 1 Corinthians 10:13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2264440" y="1572904"/>
            <a:ext cx="7687409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romans6_1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1105" y="2343704"/>
            <a:ext cx="4302468" cy="409221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9F16648-9C4C-438F-A727-A2D3C3D09467}"/>
              </a:ext>
            </a:extLst>
          </p:cNvPr>
          <p:cNvSpPr txBox="1"/>
          <p:nvPr/>
        </p:nvSpPr>
        <p:spPr>
          <a:xfrm>
            <a:off x="0" y="6567948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Roboto" panose="02000000000000000000" pitchFamily="2" charset="0"/>
              </a:rPr>
              <a:t>Richie Thetford																			       www.thetfordcountry.com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43A069A5-CF64-4AAC-B8A0-E9D66BEFE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6218" y="606088"/>
            <a:ext cx="7735631" cy="799786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  <a:latin typeface="Roboto Black" panose="02000000000000000000" pitchFamily="2" charset="0"/>
                <a:ea typeface="Roboto Black" panose="02000000000000000000" pitchFamily="2" charset="0"/>
              </a:rPr>
              <a:t>Kingdom of Exceeding Value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43DD9D6-A797-4EB5-8786-67A4CE68786D}"/>
              </a:ext>
            </a:extLst>
          </p:cNvPr>
          <p:cNvSpPr txBox="1"/>
          <p:nvPr/>
        </p:nvSpPr>
        <p:spPr>
          <a:xfrm>
            <a:off x="6315176" y="-14426"/>
            <a:ext cx="327705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chemeClr val="bg1"/>
                </a:solidFill>
                <a:latin typeface="Roboto" panose="02000000000000000000" pitchFamily="2" charset="0"/>
                <a:cs typeface="Arial"/>
              </a:rPr>
              <a:t>Hidden Treasure</a:t>
            </a:r>
          </a:p>
        </p:txBody>
      </p:sp>
    </p:spTree>
    <p:extLst>
      <p:ext uri="{BB962C8B-B14F-4D97-AF65-F5344CB8AC3E}">
        <p14:creationId xmlns:p14="http://schemas.microsoft.com/office/powerpoint/2010/main" val="3650089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7755" y="1732022"/>
            <a:ext cx="10766322" cy="4703894"/>
          </a:xfrm>
        </p:spPr>
        <p:txBody>
          <a:bodyPr>
            <a:noAutofit/>
          </a:bodyPr>
          <a:lstStyle/>
          <a:p>
            <a:r>
              <a:rPr lang="en-US" sz="3400" b="1" dirty="0">
                <a:solidFill>
                  <a:schemeClr val="tx1"/>
                </a:solidFill>
                <a:latin typeface="Roboto" panose="02000000000000000000" pitchFamily="2" charset="0"/>
                <a:cs typeface="Arial"/>
              </a:rPr>
              <a:t> Domain of righteousness, Peace, Joy</a:t>
            </a:r>
          </a:p>
          <a:p>
            <a:pPr lvl="1"/>
            <a:r>
              <a:rPr lang="en-US" sz="3200" dirty="0">
                <a:solidFill>
                  <a:srgbClr val="FF0000"/>
                </a:solidFill>
                <a:latin typeface="Roboto Medium" panose="02000000000000000000" pitchFamily="2" charset="0"/>
                <a:cs typeface="Arial"/>
              </a:rPr>
              <a:t> Romans 14:17</a:t>
            </a:r>
          </a:p>
          <a:p>
            <a:pPr lvl="1"/>
            <a:r>
              <a:rPr lang="en-US" sz="3200" dirty="0">
                <a:solidFill>
                  <a:srgbClr val="FF0000"/>
                </a:solidFill>
                <a:latin typeface="Roboto Medium" panose="02000000000000000000" pitchFamily="2" charset="0"/>
                <a:cs typeface="Arial"/>
              </a:rPr>
              <a:t> Philippians 3:8-9</a:t>
            </a:r>
          </a:p>
          <a:p>
            <a:pPr lvl="1"/>
            <a:r>
              <a:rPr lang="en-US" sz="3200" dirty="0">
                <a:solidFill>
                  <a:srgbClr val="FF0000"/>
                </a:solidFill>
                <a:latin typeface="Roboto Medium" panose="02000000000000000000" pitchFamily="2" charset="0"/>
                <a:cs typeface="Arial"/>
              </a:rPr>
              <a:t> Philippians 4:6-7</a:t>
            </a:r>
          </a:p>
          <a:p>
            <a:pPr lvl="1"/>
            <a:r>
              <a:rPr lang="en-US" sz="3200" dirty="0">
                <a:solidFill>
                  <a:srgbClr val="FF0000"/>
                </a:solidFill>
                <a:latin typeface="Roboto Medium" panose="02000000000000000000" pitchFamily="2" charset="0"/>
                <a:cs typeface="Arial"/>
              </a:rPr>
              <a:t> Philippians 4:4</a:t>
            </a:r>
          </a:p>
          <a:p>
            <a:pPr lvl="1"/>
            <a:r>
              <a:rPr lang="en-US" sz="3200" dirty="0">
                <a:solidFill>
                  <a:srgbClr val="FF0000"/>
                </a:solidFill>
                <a:latin typeface="Roboto Medium" panose="02000000000000000000" pitchFamily="2" charset="0"/>
                <a:cs typeface="Arial"/>
              </a:rPr>
              <a:t> Philippians 2:17-18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2264440" y="1572904"/>
            <a:ext cx="7687409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Happy-Easter1-225x3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1637" y="2448234"/>
            <a:ext cx="4015725" cy="399470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89BD211-28E5-4D5F-9C2D-5BA2B33FD3CA}"/>
              </a:ext>
            </a:extLst>
          </p:cNvPr>
          <p:cNvSpPr txBox="1"/>
          <p:nvPr/>
        </p:nvSpPr>
        <p:spPr>
          <a:xfrm>
            <a:off x="0" y="6567948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Roboto" panose="02000000000000000000" pitchFamily="2" charset="0"/>
              </a:rPr>
              <a:t>Richie Thetford																			       www.thetfordcountry.com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8800BE48-BC1E-4706-9554-9F0EB33ED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6218" y="606088"/>
            <a:ext cx="7735631" cy="799786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  <a:latin typeface="Roboto Black" panose="02000000000000000000" pitchFamily="2" charset="0"/>
                <a:ea typeface="Roboto Black" panose="02000000000000000000" pitchFamily="2" charset="0"/>
              </a:rPr>
              <a:t>Kingdom of Exceeding Value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4B96FE2-819D-42D3-8A2E-0D549D1679C6}"/>
              </a:ext>
            </a:extLst>
          </p:cNvPr>
          <p:cNvSpPr txBox="1"/>
          <p:nvPr/>
        </p:nvSpPr>
        <p:spPr>
          <a:xfrm>
            <a:off x="6315176" y="-14426"/>
            <a:ext cx="327705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chemeClr val="bg1"/>
                </a:solidFill>
                <a:latin typeface="Roboto" panose="02000000000000000000" pitchFamily="2" charset="0"/>
                <a:cs typeface="Arial"/>
              </a:rPr>
              <a:t>Hidden Treasure</a:t>
            </a:r>
          </a:p>
        </p:txBody>
      </p:sp>
    </p:spTree>
    <p:extLst>
      <p:ext uri="{BB962C8B-B14F-4D97-AF65-F5344CB8AC3E}">
        <p14:creationId xmlns:p14="http://schemas.microsoft.com/office/powerpoint/2010/main" val="2781422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7754" y="1732022"/>
            <a:ext cx="10785987" cy="4703894"/>
          </a:xfrm>
        </p:spPr>
        <p:txBody>
          <a:bodyPr>
            <a:noAutofit/>
          </a:bodyPr>
          <a:lstStyle/>
          <a:p>
            <a:r>
              <a:rPr lang="en-US" sz="3400" b="1" dirty="0">
                <a:solidFill>
                  <a:schemeClr val="tx1"/>
                </a:solidFill>
                <a:latin typeface="Roboto" panose="02000000000000000000" pitchFamily="2" charset="0"/>
                <a:cs typeface="Arial"/>
              </a:rPr>
              <a:t> Unshakeable kingdom</a:t>
            </a:r>
          </a:p>
          <a:p>
            <a:pPr lvl="1"/>
            <a:r>
              <a:rPr lang="en-US" sz="3200" dirty="0">
                <a:solidFill>
                  <a:srgbClr val="FF0000"/>
                </a:solidFill>
                <a:latin typeface="Roboto Medium" panose="02000000000000000000" pitchFamily="2" charset="0"/>
                <a:cs typeface="Arial"/>
              </a:rPr>
              <a:t> Hebrews 12:25-29</a:t>
            </a:r>
          </a:p>
          <a:p>
            <a:pPr lvl="1"/>
            <a:r>
              <a:rPr lang="en-US" sz="3200" dirty="0">
                <a:solidFill>
                  <a:srgbClr val="FF0000"/>
                </a:solidFill>
                <a:latin typeface="Roboto Medium" panose="02000000000000000000" pitchFamily="2" charset="0"/>
                <a:cs typeface="Arial"/>
              </a:rPr>
              <a:t> Daniel 2:44</a:t>
            </a:r>
          </a:p>
          <a:p>
            <a:pPr lvl="1"/>
            <a:r>
              <a:rPr lang="en-US" sz="3200" dirty="0">
                <a:solidFill>
                  <a:srgbClr val="FF0000"/>
                </a:solidFill>
                <a:latin typeface="Roboto Medium" panose="02000000000000000000" pitchFamily="2" charset="0"/>
                <a:cs typeface="Arial"/>
              </a:rPr>
              <a:t> 2 Peter 1:10-11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2264440" y="1572904"/>
            <a:ext cx="7687409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F35615F0-5837-40A8-A9B4-96CB4D3CD772}"/>
              </a:ext>
            </a:extLst>
          </p:cNvPr>
          <p:cNvSpPr txBox="1"/>
          <p:nvPr/>
        </p:nvSpPr>
        <p:spPr>
          <a:xfrm>
            <a:off x="0" y="6567948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Roboto" panose="02000000000000000000" pitchFamily="2" charset="0"/>
              </a:rPr>
              <a:t>Richie Thetford																			       www.thetfordcountry.com</a:t>
            </a:r>
          </a:p>
        </p:txBody>
      </p:sp>
      <p:pic>
        <p:nvPicPr>
          <p:cNvPr id="9" name="Picture 8" descr="A picture containing text, nature, sign&#10;&#10;Description automatically generated">
            <a:extLst>
              <a:ext uri="{FF2B5EF4-FFF2-40B4-BE49-F238E27FC236}">
                <a16:creationId xmlns:a16="http://schemas.microsoft.com/office/drawing/2014/main" id="{E0F56F2C-D452-4C0F-BFA0-DF861F747D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1363" y="2330245"/>
            <a:ext cx="6232716" cy="4115503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303319F4-86D2-456A-BE4B-CFA103F8F6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6218" y="606088"/>
            <a:ext cx="7735631" cy="799786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  <a:latin typeface="Roboto Black" panose="02000000000000000000" pitchFamily="2" charset="0"/>
                <a:ea typeface="Roboto Black" panose="02000000000000000000" pitchFamily="2" charset="0"/>
              </a:rPr>
              <a:t>Kingdom of Exceeding Value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47C5AA4-A062-4D53-BC05-28BA620C7469}"/>
              </a:ext>
            </a:extLst>
          </p:cNvPr>
          <p:cNvSpPr txBox="1"/>
          <p:nvPr/>
        </p:nvSpPr>
        <p:spPr>
          <a:xfrm>
            <a:off x="6315176" y="-14426"/>
            <a:ext cx="327705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chemeClr val="bg1"/>
                </a:solidFill>
                <a:latin typeface="Roboto" panose="02000000000000000000" pitchFamily="2" charset="0"/>
                <a:cs typeface="Arial"/>
              </a:rPr>
              <a:t>Hidden Treasure</a:t>
            </a:r>
          </a:p>
        </p:txBody>
      </p:sp>
    </p:spTree>
    <p:extLst>
      <p:ext uri="{BB962C8B-B14F-4D97-AF65-F5344CB8AC3E}">
        <p14:creationId xmlns:p14="http://schemas.microsoft.com/office/powerpoint/2010/main" val="3814834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090" y="1732022"/>
            <a:ext cx="10766323" cy="4703894"/>
          </a:xfrm>
        </p:spPr>
        <p:txBody>
          <a:bodyPr>
            <a:noAutofit/>
          </a:bodyPr>
          <a:lstStyle/>
          <a:p>
            <a:r>
              <a:rPr lang="en-US" sz="3400" b="1" dirty="0">
                <a:solidFill>
                  <a:schemeClr val="tx1"/>
                </a:solidFill>
                <a:latin typeface="Roboto" panose="02000000000000000000" pitchFamily="2" charset="0"/>
                <a:cs typeface="Arial"/>
              </a:rPr>
              <a:t> Destined for Glory</a:t>
            </a:r>
          </a:p>
          <a:p>
            <a:pPr lvl="1"/>
            <a:r>
              <a:rPr lang="en-US" sz="3200" dirty="0">
                <a:solidFill>
                  <a:srgbClr val="FF0000"/>
                </a:solidFill>
                <a:latin typeface="Roboto Medium" panose="02000000000000000000" pitchFamily="2" charset="0"/>
                <a:cs typeface="Arial"/>
              </a:rPr>
              <a:t> 1 Corinthians 15:21-26</a:t>
            </a:r>
          </a:p>
          <a:p>
            <a:pPr lvl="1"/>
            <a:r>
              <a:rPr lang="en-US" sz="3200" dirty="0">
                <a:solidFill>
                  <a:srgbClr val="FF0000"/>
                </a:solidFill>
                <a:latin typeface="Roboto Medium" panose="02000000000000000000" pitchFamily="2" charset="0"/>
                <a:cs typeface="Arial"/>
              </a:rPr>
              <a:t> Matthew 13:41-43</a:t>
            </a:r>
          </a:p>
          <a:p>
            <a:pPr lvl="1"/>
            <a:r>
              <a:rPr lang="en-US" sz="3200" dirty="0">
                <a:solidFill>
                  <a:srgbClr val="FF0000"/>
                </a:solidFill>
                <a:latin typeface="Roboto Medium" panose="02000000000000000000" pitchFamily="2" charset="0"/>
                <a:cs typeface="Arial"/>
              </a:rPr>
              <a:t> Revelation 21:1-5</a:t>
            </a:r>
          </a:p>
          <a:p>
            <a:pPr lvl="1"/>
            <a:r>
              <a:rPr lang="en-US" sz="3200" dirty="0">
                <a:solidFill>
                  <a:srgbClr val="FF0000"/>
                </a:solidFill>
                <a:latin typeface="Roboto Medium" panose="02000000000000000000" pitchFamily="2" charset="0"/>
                <a:cs typeface="Arial"/>
              </a:rPr>
              <a:t> Revelation 21:9-12</a:t>
            </a:r>
          </a:p>
          <a:p>
            <a:pPr lvl="1"/>
            <a:r>
              <a:rPr lang="en-US" sz="3200" dirty="0">
                <a:solidFill>
                  <a:srgbClr val="FF0000"/>
                </a:solidFill>
                <a:latin typeface="Roboto Medium" panose="02000000000000000000" pitchFamily="2" charset="0"/>
                <a:cs typeface="Arial"/>
              </a:rPr>
              <a:t> Revelation 21:22-27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2264440" y="1572904"/>
            <a:ext cx="7687409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300_131690 - 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0311" y="1739935"/>
            <a:ext cx="5383599" cy="469598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17847D4-6F2D-48D9-90D6-15EFDA7A3A99}"/>
              </a:ext>
            </a:extLst>
          </p:cNvPr>
          <p:cNvSpPr txBox="1"/>
          <p:nvPr/>
        </p:nvSpPr>
        <p:spPr>
          <a:xfrm>
            <a:off x="0" y="6567948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Roboto" panose="02000000000000000000" pitchFamily="2" charset="0"/>
              </a:rPr>
              <a:t>Richie Thetford																			       www.thetfordcountry.com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F8343B55-5F2C-47DA-A7D8-E3CD5B6F5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6218" y="606088"/>
            <a:ext cx="7735631" cy="799786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  <a:latin typeface="Roboto Black" panose="02000000000000000000" pitchFamily="2" charset="0"/>
                <a:ea typeface="Roboto Black" panose="02000000000000000000" pitchFamily="2" charset="0"/>
              </a:rPr>
              <a:t>Kingdom of Exceeding Value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98A7A37-2AE1-423D-BE13-56AE4ABCA3B0}"/>
              </a:ext>
            </a:extLst>
          </p:cNvPr>
          <p:cNvSpPr txBox="1"/>
          <p:nvPr/>
        </p:nvSpPr>
        <p:spPr>
          <a:xfrm>
            <a:off x="6315176" y="-14426"/>
            <a:ext cx="327705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chemeClr val="bg1"/>
                </a:solidFill>
                <a:latin typeface="Roboto" panose="02000000000000000000" pitchFamily="2" charset="0"/>
                <a:cs typeface="Arial"/>
              </a:rPr>
              <a:t>Hidden Treasure</a:t>
            </a:r>
          </a:p>
        </p:txBody>
      </p:sp>
    </p:spTree>
    <p:extLst>
      <p:ext uri="{BB962C8B-B14F-4D97-AF65-F5344CB8AC3E}">
        <p14:creationId xmlns:p14="http://schemas.microsoft.com/office/powerpoint/2010/main" val="3814834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7754" y="606088"/>
            <a:ext cx="10756492" cy="799786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  <a:latin typeface="Roboto Black" panose="02000000000000000000" pitchFamily="2" charset="0"/>
                <a:ea typeface="Roboto Black" panose="02000000000000000000" pitchFamily="2" charset="0"/>
              </a:rPr>
              <a:t>What is the value of the Kingdom?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7754" y="1682861"/>
            <a:ext cx="10795819" cy="4885085"/>
          </a:xfrm>
        </p:spPr>
        <p:txBody>
          <a:bodyPr>
            <a:noAutofit/>
          </a:bodyPr>
          <a:lstStyle/>
          <a:p>
            <a:r>
              <a:rPr lang="en-US" sz="3400" b="1" dirty="0">
                <a:solidFill>
                  <a:schemeClr val="tx1"/>
                </a:solidFill>
                <a:latin typeface="Roboto" panose="02000000000000000000" pitchFamily="2" charset="0"/>
                <a:cs typeface="Arial"/>
              </a:rPr>
              <a:t> Stephen</a:t>
            </a:r>
          </a:p>
          <a:p>
            <a:pPr lvl="1"/>
            <a:r>
              <a:rPr lang="en-US" sz="3200" dirty="0">
                <a:solidFill>
                  <a:srgbClr val="FF0000"/>
                </a:solidFill>
                <a:latin typeface="Roboto Medium" panose="02000000000000000000" pitchFamily="2" charset="0"/>
                <a:cs typeface="Arial"/>
              </a:rPr>
              <a:t> Acts 7</a:t>
            </a:r>
          </a:p>
          <a:p>
            <a:r>
              <a:rPr lang="en-US" sz="3400" b="1" dirty="0">
                <a:solidFill>
                  <a:schemeClr val="tx1"/>
                </a:solidFill>
                <a:latin typeface="Roboto" panose="02000000000000000000" pitchFamily="2" charset="0"/>
                <a:cs typeface="Arial"/>
              </a:rPr>
              <a:t> Early Christians</a:t>
            </a:r>
          </a:p>
          <a:p>
            <a:pPr lvl="1"/>
            <a:r>
              <a:rPr lang="en-US" sz="3200" dirty="0">
                <a:solidFill>
                  <a:srgbClr val="FF0000"/>
                </a:solidFill>
                <a:latin typeface="Roboto Medium" panose="02000000000000000000" pitchFamily="2" charset="0"/>
                <a:cs typeface="Arial"/>
              </a:rPr>
              <a:t> Acts 8:1-4</a:t>
            </a:r>
          </a:p>
          <a:p>
            <a:r>
              <a:rPr lang="en-US" sz="3400" b="1" dirty="0">
                <a:solidFill>
                  <a:schemeClr val="tx1"/>
                </a:solidFill>
                <a:latin typeface="Roboto" panose="02000000000000000000" pitchFamily="2" charset="0"/>
                <a:cs typeface="Arial"/>
              </a:rPr>
              <a:t> Apostle Paul</a:t>
            </a:r>
          </a:p>
          <a:p>
            <a:pPr lvl="1"/>
            <a:r>
              <a:rPr lang="en-US" sz="3200" dirty="0">
                <a:solidFill>
                  <a:srgbClr val="FF0000"/>
                </a:solidFill>
                <a:latin typeface="Roboto Medium" panose="02000000000000000000" pitchFamily="2" charset="0"/>
                <a:cs typeface="Arial"/>
              </a:rPr>
              <a:t> 2 Timothy 3:10-11; 4:6-8, 16-18</a:t>
            </a:r>
          </a:p>
          <a:p>
            <a:r>
              <a:rPr lang="en-US" sz="3400" b="1" dirty="0">
                <a:solidFill>
                  <a:schemeClr val="tx1"/>
                </a:solidFill>
                <a:latin typeface="Roboto" panose="02000000000000000000" pitchFamily="2" charset="0"/>
                <a:cs typeface="Arial"/>
              </a:rPr>
              <a:t> Loved ones who died in Christ</a:t>
            </a:r>
          </a:p>
          <a:p>
            <a:pPr lvl="1"/>
            <a:r>
              <a:rPr lang="en-US" sz="3200" dirty="0">
                <a:solidFill>
                  <a:srgbClr val="FF0000"/>
                </a:solidFill>
                <a:latin typeface="Roboto Medium" panose="02000000000000000000" pitchFamily="2" charset="0"/>
                <a:cs typeface="Arial"/>
              </a:rPr>
              <a:t> Revelation 7:9-17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15176" y="-14426"/>
            <a:ext cx="327705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chemeClr val="bg1"/>
                </a:solidFill>
                <a:latin typeface="Roboto" panose="02000000000000000000" pitchFamily="2" charset="0"/>
                <a:cs typeface="Arial"/>
              </a:rPr>
              <a:t>Hidden Treasure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2264440" y="1572904"/>
            <a:ext cx="7687409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bible1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059561" y="1899053"/>
            <a:ext cx="4414685" cy="352754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352AE2B-2803-412E-855B-7A5115A7FA8C}"/>
              </a:ext>
            </a:extLst>
          </p:cNvPr>
          <p:cNvSpPr txBox="1"/>
          <p:nvPr/>
        </p:nvSpPr>
        <p:spPr>
          <a:xfrm>
            <a:off x="0" y="6567948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Roboto" panose="02000000000000000000" pitchFamily="2" charset="0"/>
              </a:rPr>
              <a:t>Richie Thetford																			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2141769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196</TotalTime>
  <Words>570</Words>
  <Application>Microsoft Office PowerPoint</Application>
  <PresentationFormat>Widescreen</PresentationFormat>
  <Paragraphs>77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Century Gothic</vt:lpstr>
      <vt:lpstr>Roboto</vt:lpstr>
      <vt:lpstr>Roboto Black</vt:lpstr>
      <vt:lpstr>Roboto Medium</vt:lpstr>
      <vt:lpstr>Wingdings 2</vt:lpstr>
      <vt:lpstr>Austin</vt:lpstr>
      <vt:lpstr>The Parable of the Hidden Treasure</vt:lpstr>
      <vt:lpstr>Explanation of the Parable</vt:lpstr>
      <vt:lpstr>Explanation of the Parable</vt:lpstr>
      <vt:lpstr>Explanation of the Parable</vt:lpstr>
      <vt:lpstr>Kingdom of Exceeding Value</vt:lpstr>
      <vt:lpstr>Kingdom of Exceeding Value</vt:lpstr>
      <vt:lpstr>Kingdom of Exceeding Value</vt:lpstr>
      <vt:lpstr>Kingdom of Exceeding Value</vt:lpstr>
      <vt:lpstr>What is the value of the Kingdom?</vt:lpstr>
      <vt:lpstr>What is the value of the Kingdom?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Parable of the Hidden Treasure</dc:title>
  <dc:creator>Richard Thetford</dc:creator>
  <cp:lastModifiedBy>Richard Thetford</cp:lastModifiedBy>
  <cp:revision>21</cp:revision>
  <dcterms:created xsi:type="dcterms:W3CDTF">2011-03-16T00:48:21Z</dcterms:created>
  <dcterms:modified xsi:type="dcterms:W3CDTF">2022-02-06T21:20:20Z</dcterms:modified>
</cp:coreProperties>
</file>