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E00"/>
    <a:srgbClr val="003600"/>
    <a:srgbClr val="FFFFCC"/>
    <a:srgbClr val="FFFF99"/>
    <a:srgbClr val="FFFF00"/>
    <a:srgbClr val="FF0000"/>
    <a:srgbClr val="33CC33"/>
    <a:srgbClr val="008000"/>
    <a:srgbClr val="0099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F2AD16-A00F-4B45-AB64-B47FE28127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97E73-47A3-42CE-9F4C-8B4CAC2A50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779B2-F56E-4FA2-AD70-D43E1D9C19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D55D3-749A-4750-ABDA-41E2DDB70D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ACBFF4-65A0-40C1-ADD0-C839A22C84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0406A-3CBF-45A5-8D06-4021FDE377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7B4FCB-0E40-48DD-8D61-EBE2E98235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5541C-0A2F-453D-A6D2-300201A6CC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FE39A-D8DA-4C6F-AAB9-1AB09040BE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E3B4E-FC60-4C9E-9B46-914F5FBF31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F8202-921A-4E4D-B8C7-8F33FE2437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E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32F13B-AC0A-493E-A95E-7191CCB8FE0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00400"/>
            <a:ext cx="7772400" cy="1009650"/>
          </a:xfrm>
          <a:effectLst>
            <a:outerShdw dist="35921" dir="2700000" algn="ctr" rotWithShape="0">
              <a:srgbClr val="FF0000"/>
            </a:outerShdw>
          </a:effectLst>
        </p:spPr>
        <p:txBody>
          <a:bodyPr/>
          <a:lstStyle/>
          <a:p>
            <a:r>
              <a:rPr lang="en-US" sz="5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Corinthians 11:17-34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267200"/>
            <a:ext cx="8534400" cy="2286000"/>
          </a:xfrm>
          <a:effectLst/>
        </p:spPr>
        <p:txBody>
          <a:bodyPr/>
          <a:lstStyle/>
          <a:p>
            <a:r>
              <a:rPr lang="en-US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Proper Observance </a:t>
            </a:r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Yields</a:t>
            </a:r>
            <a:b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SPIRITUAL </a:t>
            </a:r>
            <a:r>
              <a:rPr lang="en-US" sz="36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BLESSINGS</a:t>
            </a:r>
          </a:p>
          <a:p>
            <a:r>
              <a:rPr lang="en-US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Improper Observance will result in</a:t>
            </a:r>
            <a:r>
              <a:rPr lang="en-US" sz="36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GREAT CONDEMNATION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28600" y="228600"/>
            <a:ext cx="8686800" cy="2895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WordArt 8"/>
          <p:cNvSpPr>
            <a:spLocks noChangeArrowheads="1" noChangeShapeType="1" noTextEdit="1"/>
          </p:cNvSpPr>
          <p:nvPr/>
        </p:nvSpPr>
        <p:spPr bwMode="auto">
          <a:xfrm>
            <a:off x="4419600" y="381000"/>
            <a:ext cx="4419600" cy="259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E00"/>
                </a:solidFill>
                <a:effectLst>
                  <a:outerShdw dist="35921" dir="2700000" algn="ctr" rotWithShape="0">
                    <a:srgbClr val="008000"/>
                  </a:outerShdw>
                </a:effectLst>
                <a:latin typeface="Arial" pitchFamily="34" charset="0"/>
                <a:cs typeface="Arial" pitchFamily="34" charset="0"/>
              </a:rPr>
              <a:t>Our Worship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E00"/>
                </a:solidFill>
                <a:effectLst>
                  <a:outerShdw dist="35921" dir="2700000" algn="ctr" rotWithShape="0">
                    <a:srgbClr val="008000"/>
                  </a:outerShdw>
                </a:effectLst>
                <a:latin typeface="Arial" pitchFamily="34" charset="0"/>
                <a:cs typeface="Arial" pitchFamily="34" charset="0"/>
              </a:rPr>
              <a:t>and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E00"/>
                </a:solidFill>
                <a:effectLst>
                  <a:outerShdw dist="35921" dir="2700000" algn="ctr" rotWithShape="0">
                    <a:srgbClr val="008000"/>
                  </a:outerShdw>
                </a:effectLst>
                <a:latin typeface="Arial" pitchFamily="34" charset="0"/>
                <a:cs typeface="Arial" pitchFamily="34" charset="0"/>
              </a:rPr>
              <a:t>The Lord's Supper</a:t>
            </a:r>
          </a:p>
        </p:txBody>
      </p:sp>
      <p:pic>
        <p:nvPicPr>
          <p:cNvPr id="9" name="Picture 8" descr="Lord's Supper Pho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4080338" cy="2743200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5" grpId="0" animBg="1"/>
      <p:bldP spid="20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228600" y="838200"/>
            <a:ext cx="8686800" cy="2362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3276600"/>
            <a:ext cx="9067800" cy="3505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Instituted on the night Jesus was betrayed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Matthew 26:26-29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(Mark 14:22-25; Luke 22:19-20)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For generations this Passover feast commemorated God’s deliverance of Israel from Egyptian captivity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Exodus 12:21-27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Christ gave it a </a:t>
            </a: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NEW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meaning</a:t>
            </a:r>
          </a:p>
        </p:txBody>
      </p:sp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228600" y="152400"/>
            <a:ext cx="8686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Our Worship and The Lord's Supper</a:t>
            </a:r>
          </a:p>
        </p:txBody>
      </p:sp>
      <p:pic>
        <p:nvPicPr>
          <p:cNvPr id="4101" name="Picture 5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914400"/>
            <a:ext cx="3429000" cy="2209800"/>
          </a:xfrm>
          <a:prstGeom prst="rect">
            <a:avLst/>
          </a:prstGeom>
          <a:noFill/>
        </p:spPr>
      </p:pic>
      <p:sp>
        <p:nvSpPr>
          <p:cNvPr id="4103" name="WordArt 7"/>
          <p:cNvSpPr>
            <a:spLocks noChangeArrowheads="1" noChangeShapeType="1" noTextEdit="1"/>
          </p:cNvSpPr>
          <p:nvPr/>
        </p:nvSpPr>
        <p:spPr bwMode="auto">
          <a:xfrm>
            <a:off x="3886200" y="990600"/>
            <a:ext cx="4876800" cy="2209800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E00"/>
                </a:solidFill>
                <a:effectLst>
                  <a:outerShdw dist="35921" dir="2700000" algn="ctr" rotWithShape="0">
                    <a:srgbClr val="008000"/>
                  </a:outerShdw>
                </a:effectLst>
                <a:latin typeface="Arial" pitchFamily="34" charset="0"/>
                <a:cs typeface="Arial" pitchFamily="34" charset="0"/>
              </a:rPr>
              <a:t>Origin of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E00"/>
                </a:solidFill>
                <a:effectLst>
                  <a:outerShdw dist="35921" dir="2700000" algn="ctr" rotWithShape="0">
                    <a:srgbClr val="008000"/>
                  </a:outerShdw>
                </a:effectLst>
                <a:latin typeface="Arial" pitchFamily="34" charset="0"/>
                <a:cs typeface="Arial" pitchFamily="34" charset="0"/>
              </a:rPr>
              <a:t>Observance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nimBg="1"/>
      <p:bldP spid="4100" grpId="0" animBg="1"/>
      <p:bldP spid="410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838200"/>
            <a:ext cx="8686800" cy="2362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3276600"/>
            <a:ext cx="9067800" cy="3505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Unleaven</a:t>
            </a:r>
            <a:r>
              <a:rPr lang="en-US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Bread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Baked from unfermented dough (without yeast)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Passover called “feast of unleavened bread”</a:t>
            </a:r>
          </a:p>
          <a:p>
            <a:pPr lvl="2">
              <a:lnSpc>
                <a:spcPct val="90000"/>
              </a:lnSpc>
            </a:pPr>
            <a:r>
              <a:rPr lang="en-US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Matthew 26:17; 16:6; 1 Corinthians 5:6-8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Fruit of the Vine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Grape juice (</a:t>
            </a:r>
            <a:r>
              <a:rPr lang="en-US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greek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word vine is “</a:t>
            </a:r>
            <a:r>
              <a:rPr lang="en-US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ampelos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”)</a:t>
            </a:r>
          </a:p>
          <a:p>
            <a:pPr lvl="2">
              <a:lnSpc>
                <a:spcPct val="90000"/>
              </a:lnSpc>
            </a:pPr>
            <a:r>
              <a:rPr lang="en-US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Matt 26:29; Jam 3:12; Rev 14:18; Eph 1:7</a:t>
            </a:r>
          </a:p>
        </p:txBody>
      </p:sp>
      <p:pic>
        <p:nvPicPr>
          <p:cNvPr id="5125" name="Picture 5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914400"/>
            <a:ext cx="3429000" cy="2209800"/>
          </a:xfrm>
          <a:prstGeom prst="rect">
            <a:avLst/>
          </a:prstGeom>
          <a:noFill/>
        </p:spPr>
      </p:pic>
      <p:sp>
        <p:nvSpPr>
          <p:cNvPr id="5126" name="WordArt 6"/>
          <p:cNvSpPr>
            <a:spLocks noChangeArrowheads="1" noChangeShapeType="1" noTextEdit="1"/>
          </p:cNvSpPr>
          <p:nvPr/>
        </p:nvSpPr>
        <p:spPr bwMode="auto">
          <a:xfrm>
            <a:off x="381000" y="990600"/>
            <a:ext cx="4876800" cy="2209800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E00"/>
                </a:solidFill>
                <a:effectLst>
                  <a:outerShdw dist="35921" dir="2700000" algn="ctr" rotWithShape="0">
                    <a:srgbClr val="008000"/>
                  </a:outerShdw>
                </a:effectLst>
                <a:latin typeface="Arial" pitchFamily="34" charset="0"/>
                <a:cs typeface="Arial" pitchFamily="34" charset="0"/>
              </a:rPr>
              <a:t>Emblems of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E00"/>
                </a:solidFill>
                <a:effectLst>
                  <a:outerShdw dist="35921" dir="2700000" algn="ctr" rotWithShape="0">
                    <a:srgbClr val="008000"/>
                  </a:outerShdw>
                </a:effectLst>
                <a:latin typeface="Arial" pitchFamily="34" charset="0"/>
                <a:cs typeface="Arial" pitchFamily="34" charset="0"/>
              </a:rPr>
              <a:t>Observance</a:t>
            </a:r>
          </a:p>
        </p:txBody>
      </p:sp>
      <p:sp>
        <p:nvSpPr>
          <p:cNvPr id="9" name="WordArt 4"/>
          <p:cNvSpPr>
            <a:spLocks noChangeArrowheads="1" noChangeShapeType="1" noTextEdit="1"/>
          </p:cNvSpPr>
          <p:nvPr/>
        </p:nvSpPr>
        <p:spPr bwMode="auto">
          <a:xfrm>
            <a:off x="228600" y="152400"/>
            <a:ext cx="8686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Our Worship and The Lord's Supper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6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28600" y="838200"/>
            <a:ext cx="8686800" cy="2362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3276600"/>
            <a:ext cx="8991600" cy="35052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Observed on the first day of the week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Christ was raised on the first day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Early church assembled on the first day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Disciples came together to “break bread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”</a:t>
            </a:r>
            <a:b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first day</a:t>
            </a:r>
          </a:p>
          <a:p>
            <a:pPr lvl="2"/>
            <a:r>
              <a:rPr lang="en-US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Acts 2:42; Acts 20:7</a:t>
            </a:r>
          </a:p>
        </p:txBody>
      </p:sp>
      <p:pic>
        <p:nvPicPr>
          <p:cNvPr id="6149" name="Picture 5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914400"/>
            <a:ext cx="3429000" cy="2209800"/>
          </a:xfrm>
          <a:prstGeom prst="rect">
            <a:avLst/>
          </a:prstGeom>
          <a:noFill/>
        </p:spPr>
      </p:pic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3886200" y="990600"/>
            <a:ext cx="4876800" cy="2209800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E00"/>
                </a:solidFill>
                <a:effectLst>
                  <a:outerShdw dist="35921" dir="2700000" algn="ctr" rotWithShape="0">
                    <a:srgbClr val="008000"/>
                  </a:outerShdw>
                </a:effectLst>
                <a:latin typeface="Arial" pitchFamily="34" charset="0"/>
                <a:cs typeface="Arial" pitchFamily="34" charset="0"/>
              </a:rPr>
              <a:t>Day of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E00"/>
                </a:solidFill>
                <a:effectLst>
                  <a:outerShdw dist="35921" dir="2700000" algn="ctr" rotWithShape="0">
                    <a:srgbClr val="008000"/>
                  </a:outerShdw>
                </a:effectLst>
                <a:latin typeface="Arial" pitchFamily="34" charset="0"/>
                <a:cs typeface="Arial" pitchFamily="34" charset="0"/>
              </a:rPr>
              <a:t>Observance</a:t>
            </a:r>
          </a:p>
        </p:txBody>
      </p:sp>
      <p:sp>
        <p:nvSpPr>
          <p:cNvPr id="9" name="WordArt 4"/>
          <p:cNvSpPr>
            <a:spLocks noChangeArrowheads="1" noChangeShapeType="1" noTextEdit="1"/>
          </p:cNvSpPr>
          <p:nvPr/>
        </p:nvSpPr>
        <p:spPr bwMode="auto">
          <a:xfrm>
            <a:off x="228600" y="152400"/>
            <a:ext cx="8686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Our Worship and The Lord's Supper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50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28600" y="838200"/>
            <a:ext cx="8686800" cy="2362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3276600"/>
            <a:ext cx="9067800" cy="35052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Which first day did the N.T. church observe the Lord’s Supper?</a:t>
            </a:r>
          </a:p>
          <a:p>
            <a:pPr lvl="1"/>
            <a:r>
              <a:rPr lang="en-US" dirty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How many week’s are there in a year?</a:t>
            </a:r>
          </a:p>
          <a:p>
            <a:pPr lvl="1"/>
            <a:r>
              <a:rPr lang="en-US" dirty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How many week’s have a first day?</a:t>
            </a:r>
          </a:p>
          <a:p>
            <a:r>
              <a:rPr lang="en-US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 the O.T. they were to keep the Sabbath day  holy -- which one?</a:t>
            </a:r>
          </a:p>
          <a:p>
            <a:endParaRPr lang="en-US" dirty="0">
              <a:solidFill>
                <a:srgbClr val="FFFF00"/>
              </a:solidFill>
              <a:latin typeface="Souvenir Lt BT" pitchFamily="18" charset="0"/>
            </a:endParaRPr>
          </a:p>
        </p:txBody>
      </p:sp>
      <p:pic>
        <p:nvPicPr>
          <p:cNvPr id="7173" name="Picture 5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914400"/>
            <a:ext cx="3429000" cy="2209800"/>
          </a:xfrm>
          <a:prstGeom prst="rect">
            <a:avLst/>
          </a:prstGeom>
          <a:noFill/>
        </p:spPr>
      </p:pic>
      <p:sp>
        <p:nvSpPr>
          <p:cNvPr id="7174" name="WordArt 6"/>
          <p:cNvSpPr>
            <a:spLocks noChangeArrowheads="1" noChangeShapeType="1" noTextEdit="1"/>
          </p:cNvSpPr>
          <p:nvPr/>
        </p:nvSpPr>
        <p:spPr bwMode="auto">
          <a:xfrm>
            <a:off x="381000" y="990600"/>
            <a:ext cx="4876800" cy="2209800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E00"/>
                </a:solidFill>
                <a:effectLst>
                  <a:outerShdw dist="35921" dir="2700000" algn="ctr" rotWithShape="0">
                    <a:srgbClr val="008000"/>
                  </a:outerShdw>
                </a:effectLst>
                <a:latin typeface="Arial" pitchFamily="34" charset="0"/>
                <a:cs typeface="Arial" pitchFamily="34" charset="0"/>
              </a:rPr>
              <a:t>Frequency of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E00"/>
                </a:solidFill>
                <a:effectLst>
                  <a:outerShdw dist="35921" dir="2700000" algn="ctr" rotWithShape="0">
                    <a:srgbClr val="008000"/>
                  </a:outerShdw>
                </a:effectLst>
                <a:latin typeface="Arial" pitchFamily="34" charset="0"/>
                <a:cs typeface="Arial" pitchFamily="34" charset="0"/>
              </a:rPr>
              <a:t>Observance</a:t>
            </a:r>
          </a:p>
        </p:txBody>
      </p:sp>
      <p:sp>
        <p:nvSpPr>
          <p:cNvPr id="9" name="WordArt 4"/>
          <p:cNvSpPr>
            <a:spLocks noChangeArrowheads="1" noChangeShapeType="1" noTextEdit="1"/>
          </p:cNvSpPr>
          <p:nvPr/>
        </p:nvSpPr>
        <p:spPr bwMode="auto">
          <a:xfrm>
            <a:off x="228600" y="152400"/>
            <a:ext cx="8686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Our Worship and The Lord's Supper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74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28600" y="838200"/>
            <a:ext cx="8686800" cy="2362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3276600"/>
            <a:ext cx="9067800" cy="3505200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 MEMORIAL</a:t>
            </a:r>
          </a:p>
          <a:p>
            <a:pPr lvl="1"/>
            <a:r>
              <a:rPr lang="en-US" dirty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Reminds us of the death of Jesus Christ</a:t>
            </a:r>
          </a:p>
          <a:p>
            <a:pPr lvl="2"/>
            <a:r>
              <a:rPr lang="en-US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1 Corinthians 11:23-25</a:t>
            </a:r>
          </a:p>
          <a:p>
            <a:pPr lvl="1"/>
            <a:r>
              <a:rPr lang="en-US" dirty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Without Jesus’ death – no forgiveness of sins</a:t>
            </a:r>
          </a:p>
          <a:p>
            <a:pPr lvl="1"/>
            <a:r>
              <a:rPr lang="en-US" dirty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Without Jesus’ resurrection – no hope</a:t>
            </a:r>
          </a:p>
          <a:p>
            <a:pPr lvl="1"/>
            <a:r>
              <a:rPr lang="en-US" dirty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One who forgets His death – will also </a:t>
            </a:r>
            <a:r>
              <a:rPr lang="en-US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forget</a:t>
            </a:r>
            <a:br>
              <a:rPr lang="en-US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dirty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live for Him</a:t>
            </a:r>
          </a:p>
        </p:txBody>
      </p:sp>
      <p:pic>
        <p:nvPicPr>
          <p:cNvPr id="8197" name="Picture 5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914400"/>
            <a:ext cx="3429000" cy="2209800"/>
          </a:xfrm>
          <a:prstGeom prst="rect">
            <a:avLst/>
          </a:prstGeom>
          <a:noFill/>
        </p:spPr>
      </p:pic>
      <p:sp>
        <p:nvSpPr>
          <p:cNvPr id="8198" name="WordArt 6"/>
          <p:cNvSpPr>
            <a:spLocks noChangeArrowheads="1" noChangeShapeType="1" noTextEdit="1"/>
          </p:cNvSpPr>
          <p:nvPr/>
        </p:nvSpPr>
        <p:spPr bwMode="auto">
          <a:xfrm>
            <a:off x="381000" y="990600"/>
            <a:ext cx="4876800" cy="2209800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Purpose of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Observance</a:t>
            </a:r>
          </a:p>
        </p:txBody>
      </p:sp>
      <p:sp>
        <p:nvSpPr>
          <p:cNvPr id="9" name="WordArt 4"/>
          <p:cNvSpPr>
            <a:spLocks noChangeArrowheads="1" noChangeShapeType="1" noTextEdit="1"/>
          </p:cNvSpPr>
          <p:nvPr/>
        </p:nvSpPr>
        <p:spPr bwMode="auto">
          <a:xfrm>
            <a:off x="228600" y="152400"/>
            <a:ext cx="8686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Our Worship and The Lord's Supper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819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28600" y="838200"/>
            <a:ext cx="8686800" cy="2362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3276600"/>
            <a:ext cx="9067800" cy="3505200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 COMMUNION</a:t>
            </a:r>
          </a:p>
          <a:p>
            <a:pPr lvl="1"/>
            <a:r>
              <a:rPr lang="en-US" dirty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An expression of our union with Christ </a:t>
            </a:r>
            <a:r>
              <a:rPr lang="en-US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and</a:t>
            </a:r>
            <a:br>
              <a:rPr lang="en-US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with </a:t>
            </a:r>
            <a:r>
              <a:rPr lang="en-US" dirty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one another</a:t>
            </a:r>
          </a:p>
          <a:p>
            <a:pPr lvl="2"/>
            <a:r>
              <a:rPr lang="en-US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1 Corinthians 10:16-17</a:t>
            </a:r>
          </a:p>
          <a:p>
            <a:pPr lvl="1"/>
            <a:r>
              <a:rPr lang="en-US" dirty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Communion means partnership, joint participation</a:t>
            </a:r>
          </a:p>
          <a:p>
            <a:pPr lvl="2"/>
            <a:r>
              <a:rPr lang="en-US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Observing the Lord’s Supper is an outward </a:t>
            </a:r>
            <a:r>
              <a:rPr lang="en-US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expression</a:t>
            </a:r>
            <a:br>
              <a:rPr lang="en-US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our unity as Christians</a:t>
            </a:r>
          </a:p>
        </p:txBody>
      </p:sp>
      <p:pic>
        <p:nvPicPr>
          <p:cNvPr id="9221" name="Picture 5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914400"/>
            <a:ext cx="3429000" cy="2209800"/>
          </a:xfrm>
          <a:prstGeom prst="rect">
            <a:avLst/>
          </a:prstGeom>
          <a:noFill/>
        </p:spPr>
      </p:pic>
      <p:sp>
        <p:nvSpPr>
          <p:cNvPr id="9222" name="WordArt 6"/>
          <p:cNvSpPr>
            <a:spLocks noChangeArrowheads="1" noChangeShapeType="1" noTextEdit="1"/>
          </p:cNvSpPr>
          <p:nvPr/>
        </p:nvSpPr>
        <p:spPr bwMode="auto">
          <a:xfrm>
            <a:off x="381000" y="990600"/>
            <a:ext cx="4876800" cy="2209800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Purpose of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Observance</a:t>
            </a:r>
          </a:p>
        </p:txBody>
      </p:sp>
      <p:sp>
        <p:nvSpPr>
          <p:cNvPr id="9" name="WordArt 4"/>
          <p:cNvSpPr>
            <a:spLocks noChangeArrowheads="1" noChangeShapeType="1" noTextEdit="1"/>
          </p:cNvSpPr>
          <p:nvPr/>
        </p:nvSpPr>
        <p:spPr bwMode="auto">
          <a:xfrm>
            <a:off x="228600" y="152400"/>
            <a:ext cx="8686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Our Worship and The Lord's Supper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  <p:bldP spid="9222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28600" y="838200"/>
            <a:ext cx="8686800" cy="2362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3276600"/>
            <a:ext cx="9067800" cy="3505200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 PROCLAMATION</a:t>
            </a:r>
          </a:p>
          <a:p>
            <a:pPr lvl="1"/>
            <a:r>
              <a:rPr lang="en-US" dirty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Through observance we proclaim the </a:t>
            </a:r>
            <a:r>
              <a:rPr lang="en-US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Lord’s</a:t>
            </a:r>
            <a:br>
              <a:rPr lang="en-US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death </a:t>
            </a:r>
            <a:r>
              <a:rPr lang="en-US" dirty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until He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comes</a:t>
            </a:r>
          </a:p>
          <a:p>
            <a:pPr lvl="2"/>
            <a:r>
              <a:rPr lang="en-US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1 Corinthians 11:26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Ensure that we exhibit the proper attitude</a:t>
            </a:r>
          </a:p>
          <a:p>
            <a:pPr lvl="2"/>
            <a:r>
              <a:rPr lang="en-US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1 Corinthians 11:27-30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 be observed with reverence</a:t>
            </a:r>
          </a:p>
        </p:txBody>
      </p:sp>
      <p:pic>
        <p:nvPicPr>
          <p:cNvPr id="10245" name="Picture 5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914400"/>
            <a:ext cx="3429000" cy="2209800"/>
          </a:xfrm>
          <a:prstGeom prst="rect">
            <a:avLst/>
          </a:prstGeom>
          <a:noFill/>
        </p:spPr>
      </p:pic>
      <p:sp>
        <p:nvSpPr>
          <p:cNvPr id="10246" name="WordArt 6"/>
          <p:cNvSpPr>
            <a:spLocks noChangeArrowheads="1" noChangeShapeType="1" noTextEdit="1"/>
          </p:cNvSpPr>
          <p:nvPr/>
        </p:nvSpPr>
        <p:spPr bwMode="auto">
          <a:xfrm>
            <a:off x="381000" y="990600"/>
            <a:ext cx="4876800" cy="2209800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Purpose of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Observance</a:t>
            </a:r>
          </a:p>
        </p:txBody>
      </p:sp>
      <p:sp>
        <p:nvSpPr>
          <p:cNvPr id="9" name="WordArt 4"/>
          <p:cNvSpPr>
            <a:spLocks noChangeArrowheads="1" noChangeShapeType="1" noTextEdit="1"/>
          </p:cNvSpPr>
          <p:nvPr/>
        </p:nvSpPr>
        <p:spPr bwMode="auto">
          <a:xfrm>
            <a:off x="228600" y="152400"/>
            <a:ext cx="8686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Our Worship and The Lord's Supper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6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28600" y="152400"/>
            <a:ext cx="8686800" cy="2819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228600" y="2819400"/>
            <a:ext cx="86868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3581400"/>
            <a:ext cx="9067800" cy="2819400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Look</a:t>
            </a:r>
            <a:r>
              <a:rPr lang="en-US" sz="2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BACKWARD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and remember the death of Christ</a:t>
            </a:r>
          </a:p>
          <a:p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Look</a:t>
            </a:r>
            <a:r>
              <a:rPr lang="en-US" sz="2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INWARD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and examine our self</a:t>
            </a:r>
          </a:p>
          <a:p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Look </a:t>
            </a:r>
            <a:r>
              <a:rPr lang="en-US" sz="2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OUTWARD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to those lost in sin and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proclaim</a:t>
            </a:r>
            <a:b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our 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faith in the Lord’s sacrifice</a:t>
            </a:r>
          </a:p>
          <a:p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Look </a:t>
            </a:r>
            <a:r>
              <a:rPr lang="en-US" sz="2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FORWARD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in anticipation of His return</a:t>
            </a:r>
          </a:p>
        </p:txBody>
      </p:sp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304800" y="2895600"/>
            <a:ext cx="85344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Our Worship and The Lord's Supper</a:t>
            </a:r>
          </a:p>
        </p:txBody>
      </p:sp>
      <p:sp>
        <p:nvSpPr>
          <p:cNvPr id="11270" name="WordArt 6"/>
          <p:cNvSpPr>
            <a:spLocks noChangeArrowheads="1" noChangeShapeType="1" noTextEdit="1"/>
          </p:cNvSpPr>
          <p:nvPr/>
        </p:nvSpPr>
        <p:spPr bwMode="auto">
          <a:xfrm>
            <a:off x="4267200" y="304800"/>
            <a:ext cx="45720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E00"/>
                </a:solidFill>
                <a:effectLst>
                  <a:outerShdw dist="63500" dir="2212194" algn="ctr" rotWithShape="0">
                    <a:srgbClr val="FF0000"/>
                  </a:outerShdw>
                </a:effectLst>
                <a:latin typeface="Arial" pitchFamily="34" charset="0"/>
                <a:cs typeface="Arial" pitchFamily="34" charset="0"/>
              </a:rPr>
              <a:t>PROPER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E00"/>
                </a:solidFill>
                <a:effectLst>
                  <a:outerShdw dist="63500" dir="2212194" algn="ctr" rotWithShape="0">
                    <a:srgbClr val="FF0000"/>
                  </a:outerShdw>
                </a:effectLst>
                <a:latin typeface="Arial" pitchFamily="34" charset="0"/>
                <a:cs typeface="Arial" pitchFamily="34" charset="0"/>
              </a:rPr>
              <a:t>MINDSET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0" y="6248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FF0000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Lord’s Supper – observed in God’s kingdom by His children</a:t>
            </a:r>
          </a:p>
        </p:txBody>
      </p:sp>
      <p:pic>
        <p:nvPicPr>
          <p:cNvPr id="12" name="Picture 5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3901966" cy="25146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1272" grpId="0" animBg="1"/>
      <p:bldP spid="11268" grpId="0" animBg="1"/>
      <p:bldP spid="11270" grpId="0" animBg="1"/>
      <p:bldP spid="11273" grpId="0" animBg="1"/>
      <p:bldP spid="1127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336</Words>
  <Application>Microsoft Office PowerPoint</Application>
  <PresentationFormat>On-screen Show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1 Corinthians 11:17-34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Richard Thetford</cp:lastModifiedBy>
  <cp:revision>20</cp:revision>
  <dcterms:created xsi:type="dcterms:W3CDTF">2005-05-09T03:56:37Z</dcterms:created>
  <dcterms:modified xsi:type="dcterms:W3CDTF">2011-05-29T23:50:16Z</dcterms:modified>
</cp:coreProperties>
</file>