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DEA4-367D-4080-83F2-8D3D2CA6B32A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8541-035C-4B65-9610-76D15F8AC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E602-17AB-462D-97EB-415C7E6D4A8D}" type="datetimeFigureOut">
              <a:rPr lang="en-US" smtClean="0"/>
              <a:t>4/25/2021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F3A1-9863-43A3-B39B-8E6FEFD6E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1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8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0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5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2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7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82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3ED610-C66B-4824-A437-94E15AA5FF81}"/>
              </a:ext>
            </a:extLst>
          </p:cNvPr>
          <p:cNvSpPr/>
          <p:nvPr userDrawn="1"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Top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Ligh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Right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5400000" flipH="1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CF587A-B161-455A-8783-631E82DF3D52}"/>
              </a:ext>
            </a:extLst>
          </p:cNvPr>
          <p:cNvSpPr/>
          <p:nvPr userDrawn="1"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268F6-10A6-447E-9928-37CC0D5A4B0A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280A-DD18-47F6-A3B4-3B0571BE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5BB1-64FB-4BD8-95CC-0516CA79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64E89-A8EE-406F-81DD-C6357B15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C719C-3F6B-4A74-BAD7-C48CE3BB0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FE0CD-5513-4A5E-9C88-11D165C6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8744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1F296-3DCB-4C9E-952C-F67314DAE035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70D7B-44ED-404A-AE13-9736DF7B3B33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41035-2FD8-4902-B929-588169F22676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932B8-FAA6-4A87-B8F7-68ED82F755E7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2" y="3856383"/>
            <a:ext cx="2577548" cy="2107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F11B5-8838-43F4-B445-480FB80FCC73}"/>
              </a:ext>
            </a:extLst>
          </p:cNvPr>
          <p:cNvSpPr/>
          <p:nvPr userDrawn="1"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0" y="2304000"/>
            <a:ext cx="2520000" cy="3454357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E2A558-A752-4F84-96CD-9C73D34C3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3563" y="2674144"/>
            <a:ext cx="6529387" cy="1509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Write something memorable…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1E4597-9A31-4A37-A907-D3F61EB7F82E}"/>
              </a:ext>
            </a:extLst>
          </p:cNvPr>
          <p:cNvSpPr/>
          <p:nvPr userDrawn="1"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246D3C-862F-4C73-8928-347E381A9763}"/>
              </a:ext>
            </a:extLst>
          </p:cNvPr>
          <p:cNvSpPr/>
          <p:nvPr userDrawn="1"/>
        </p:nvSpPr>
        <p:spPr>
          <a:xfrm>
            <a:off x="704386" y="713698"/>
            <a:ext cx="10767616" cy="5418000"/>
          </a:xfrm>
          <a:custGeom>
            <a:avLst/>
            <a:gdLst>
              <a:gd name="connsiteX0" fmla="*/ 0 w 10783231"/>
              <a:gd name="connsiteY0" fmla="*/ 0 h 5418000"/>
              <a:gd name="connsiteX1" fmla="*/ 97696 w 10783231"/>
              <a:gd name="connsiteY1" fmla="*/ 0 h 5418000"/>
              <a:gd name="connsiteX2" fmla="*/ 97696 w 10783231"/>
              <a:gd name="connsiteY2" fmla="*/ 1578240 h 5418000"/>
              <a:gd name="connsiteX3" fmla="*/ 3148264 w 10783231"/>
              <a:gd name="connsiteY3" fmla="*/ 1578240 h 5418000"/>
              <a:gd name="connsiteX4" fmla="*/ 3148264 w 10783231"/>
              <a:gd name="connsiteY4" fmla="*/ 0 h 5418000"/>
              <a:gd name="connsiteX5" fmla="*/ 10783231 w 10783231"/>
              <a:gd name="connsiteY5" fmla="*/ 0 h 5418000"/>
              <a:gd name="connsiteX6" fmla="*/ 10783231 w 10783231"/>
              <a:gd name="connsiteY6" fmla="*/ 5418000 h 5418000"/>
              <a:gd name="connsiteX7" fmla="*/ 0 w 10783231"/>
              <a:gd name="connsiteY7" fmla="*/ 541800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8" fmla="*/ 3239704 w 10783231"/>
              <a:gd name="connsiteY8" fmla="*/ 166968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6" fmla="*/ 97696 w 10783231"/>
              <a:gd name="connsiteY6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3231" h="541800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A351EC-2A75-45E3-AAA9-061FE7712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7752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7752000 w 10753200"/>
              <a:gd name="connsiteY3" fmla="*/ 5382000 h 5382000"/>
              <a:gd name="connsiteX4" fmla="*/ 0 w 10753200"/>
              <a:gd name="connsiteY4" fmla="*/ 0 h 5382000"/>
              <a:gd name="connsiteX5" fmla="*/ 3000000 w 10753200"/>
              <a:gd name="connsiteY5" fmla="*/ 0 h 5382000"/>
              <a:gd name="connsiteX6" fmla="*/ 3000000 w 10753200"/>
              <a:gd name="connsiteY6" fmla="*/ 5382000 h 5382000"/>
              <a:gd name="connsiteX7" fmla="*/ 0 w 10753200"/>
              <a:gd name="connsiteY7" fmla="*/ 538200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200" h="5382000">
                <a:moveTo>
                  <a:pt x="7752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7752000" y="5382000"/>
                </a:lnTo>
                <a:close/>
                <a:moveTo>
                  <a:pt x="0" y="0"/>
                </a:moveTo>
                <a:lnTo>
                  <a:pt x="3000000" y="0"/>
                </a:lnTo>
                <a:lnTo>
                  <a:pt x="3000000" y="5382000"/>
                </a:lnTo>
                <a:lnTo>
                  <a:pt x="0" y="5382000"/>
                </a:lnTo>
                <a:close/>
              </a:path>
            </a:pathLst>
          </a:custGeom>
        </p:spPr>
        <p:txBody>
          <a:bodyPr wrap="square" lIns="360000" anchor="ctr">
            <a:noAutofit/>
          </a:bodyPr>
          <a:lstStyle>
            <a:lvl1pPr marL="0" indent="0" algn="l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12000" y="924339"/>
            <a:ext cx="3168000" cy="350558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1200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29B8-590B-4709-B45D-CCE1274F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C8399-AFEE-4A79-9D20-853B4475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960140-2A2E-4503-8278-0345FDE31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D2181E-D15A-4350-A32F-D47DCEDEF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DDFAA-3A73-4B3E-B81D-B1D2C1818390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C2B09-A978-456B-A8F2-C766DA7A81D8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7E81-20CC-4C8C-BB1D-A38B4DAD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CDCC-7A8F-411F-AD9C-3B24B058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33D20-35D1-490A-BD78-47D062FB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B6B5F-82CD-40A1-8FD6-717BF4D10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430C2-A8FB-4210-A7D3-AB7A97B87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7873"/>
            <a:ext cx="5183188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45207B-6715-4F5E-9B3F-D1BC499956E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80D37-79E5-4C07-986A-D7B39C1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D4B9F-5853-4E4D-875D-99C8E8CA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2154-E8DC-43D0-914D-21ADE12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B5EC2-DEC6-4324-B094-081B721F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B6CB50-3B36-4CE9-A038-847D2A6D1A5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61" r:id="rId11"/>
    <p:sldLayoutId id="2147483665" r:id="rId12"/>
    <p:sldLayoutId id="2147483666" r:id="rId13"/>
    <p:sldLayoutId id="2147483668" r:id="rId14"/>
    <p:sldLayoutId id="2147483655" r:id="rId15"/>
    <p:sldLayoutId id="2147483667" r:id="rId16"/>
    <p:sldLayoutId id="2147483656" r:id="rId17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15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Garamond" panose="02020404030301010803" pitchFamily="18" charset="0"/>
        <a:buChar char="°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8300" y="2042319"/>
            <a:ext cx="39337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must have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concern for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lost souls</a:t>
            </a:r>
          </a:p>
        </p:txBody>
      </p:sp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BD14CA11-4380-4333-9365-8A501C5BD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647719"/>
            <a:ext cx="6818300" cy="3562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30763-FC58-4876-BEC4-932436DF177B}"/>
              </a:ext>
            </a:extLst>
          </p:cNvPr>
          <p:cNvSpPr txBox="1"/>
          <p:nvPr/>
        </p:nvSpPr>
        <p:spPr>
          <a:xfrm>
            <a:off x="0" y="653143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B275E-5F06-4B7E-905D-216415526FF3}"/>
              </a:ext>
            </a:extLst>
          </p:cNvPr>
          <p:cNvSpPr txBox="1"/>
          <p:nvPr/>
        </p:nvSpPr>
        <p:spPr>
          <a:xfrm>
            <a:off x="373224" y="550501"/>
            <a:ext cx="716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Responsibility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520DF-3A2B-48F7-A360-2615DDB811AB}"/>
              </a:ext>
            </a:extLst>
          </p:cNvPr>
          <p:cNvSpPr txBox="1"/>
          <p:nvPr/>
        </p:nvSpPr>
        <p:spPr>
          <a:xfrm>
            <a:off x="373224" y="5405619"/>
            <a:ext cx="644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 Souls</a:t>
            </a:r>
          </a:p>
        </p:txBody>
      </p:sp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F564-3102-436F-B74D-41C217AD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Are the Lost?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65B1D-796B-4897-9A36-67EB64BF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974"/>
            <a:ext cx="10515600" cy="4095504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God decides who are lost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 has given us information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 makes judgments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7:24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DD899-3934-4017-9373-5BD415483A98}"/>
              </a:ext>
            </a:extLst>
          </p:cNvPr>
          <p:cNvSpPr txBox="1"/>
          <p:nvPr/>
        </p:nvSpPr>
        <p:spPr>
          <a:xfrm>
            <a:off x="0" y="653143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BC93D-5C55-42AF-9D95-DBC3F30EE176}"/>
              </a:ext>
            </a:extLst>
          </p:cNvPr>
          <p:cNvSpPr/>
          <p:nvPr/>
        </p:nvSpPr>
        <p:spPr>
          <a:xfrm>
            <a:off x="0" y="6354147"/>
            <a:ext cx="12192000" cy="1772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AC5CB1E-552B-42D8-867D-D467C8DD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020" y="1742174"/>
            <a:ext cx="4336766" cy="4301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4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F564-3102-436F-B74D-41C217AD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Are the Lost?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65B1D-796B-4897-9A36-67EB64BF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974"/>
            <a:ext cx="10515600" cy="4095504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Those who are lost: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4:3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Those without the gospel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10:14-15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8:24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Those without faith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 the gospel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10:17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DD899-3934-4017-9373-5BD415483A98}"/>
              </a:ext>
            </a:extLst>
          </p:cNvPr>
          <p:cNvSpPr txBox="1"/>
          <p:nvPr/>
        </p:nvSpPr>
        <p:spPr>
          <a:xfrm>
            <a:off x="0" y="653143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BC93D-5C55-42AF-9D95-DBC3F30EE176}"/>
              </a:ext>
            </a:extLst>
          </p:cNvPr>
          <p:cNvSpPr/>
          <p:nvPr/>
        </p:nvSpPr>
        <p:spPr>
          <a:xfrm>
            <a:off x="0" y="6354147"/>
            <a:ext cx="12192000" cy="1772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itting in front of a crowd&#10;&#10;Description automatically generated">
            <a:extLst>
              <a:ext uri="{FF2B5EF4-FFF2-40B4-BE49-F238E27FC236}">
                <a16:creationId xmlns:a16="http://schemas.microsoft.com/office/drawing/2014/main" id="{A5A77073-07A8-4D79-8045-E79BC0849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147" y="2509938"/>
            <a:ext cx="5251653" cy="350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2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F564-3102-436F-B74D-41C217AD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Are the Lost?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65B1D-796B-4897-9A36-67EB64BF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974"/>
            <a:ext cx="10515600" cy="4095504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Those who are lost: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13:3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Those without repentance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7:9-10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16:16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Those who reject baptism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DD899-3934-4017-9373-5BD415483A98}"/>
              </a:ext>
            </a:extLst>
          </p:cNvPr>
          <p:cNvSpPr txBox="1"/>
          <p:nvPr/>
        </p:nvSpPr>
        <p:spPr>
          <a:xfrm>
            <a:off x="0" y="653143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BC93D-5C55-42AF-9D95-DBC3F30EE176}"/>
              </a:ext>
            </a:extLst>
          </p:cNvPr>
          <p:cNvSpPr/>
          <p:nvPr/>
        </p:nvSpPr>
        <p:spPr>
          <a:xfrm>
            <a:off x="0" y="6354147"/>
            <a:ext cx="12192000" cy="1772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BF22952-2077-4732-A919-5ACF12D46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762" y="2640564"/>
            <a:ext cx="5064038" cy="337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9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F564-3102-436F-B74D-41C217AD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Are the Lost?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65B1D-796B-4897-9A36-67EB64BF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974"/>
            <a:ext cx="10515600" cy="4095504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Those who are lost: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2:47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Those outside the Lord’s church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1:13-14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Sincere conviction are not enough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26:9-11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1:13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22:16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DD899-3934-4017-9373-5BD415483A98}"/>
              </a:ext>
            </a:extLst>
          </p:cNvPr>
          <p:cNvSpPr txBox="1"/>
          <p:nvPr/>
        </p:nvSpPr>
        <p:spPr>
          <a:xfrm>
            <a:off x="0" y="653143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BC93D-5C55-42AF-9D95-DBC3F30EE176}"/>
              </a:ext>
            </a:extLst>
          </p:cNvPr>
          <p:cNvSpPr/>
          <p:nvPr/>
        </p:nvSpPr>
        <p:spPr>
          <a:xfrm>
            <a:off x="0" y="6354147"/>
            <a:ext cx="12192000" cy="1772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F247AF2-C74D-4201-A43C-F0AA1DCC3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932" y="2911151"/>
            <a:ext cx="4081867" cy="308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6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F564-3102-436F-B74D-41C217AD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Are the Lost?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65B1D-796B-4897-9A36-67EB64BF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974"/>
            <a:ext cx="10515600" cy="4095504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Those who are lost: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Revelation 3:14-16, 19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Lukewarm and indifferent church members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Those who fall away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3:12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10:29-30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5:19-20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DD899-3934-4017-9373-5BD415483A98}"/>
              </a:ext>
            </a:extLst>
          </p:cNvPr>
          <p:cNvSpPr txBox="1"/>
          <p:nvPr/>
        </p:nvSpPr>
        <p:spPr>
          <a:xfrm>
            <a:off x="0" y="653143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BC93D-5C55-42AF-9D95-DBC3F30EE176}"/>
              </a:ext>
            </a:extLst>
          </p:cNvPr>
          <p:cNvSpPr/>
          <p:nvPr/>
        </p:nvSpPr>
        <p:spPr>
          <a:xfrm>
            <a:off x="0" y="6354147"/>
            <a:ext cx="12192000" cy="1772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F1BD5-5363-4D3F-9628-4BFE0147F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09" y="3429000"/>
            <a:ext cx="6276391" cy="255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3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F564-3102-436F-B74D-41C217AD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We Do to Save the Lost?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65B1D-796B-4897-9A36-67EB64BF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973"/>
            <a:ext cx="10515600" cy="4215585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Always set the right example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2:21-24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2:20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3:2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Show interest in lost souls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Learn the Bible to be able to teach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5:12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3:18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DD899-3934-4017-9373-5BD415483A98}"/>
              </a:ext>
            </a:extLst>
          </p:cNvPr>
          <p:cNvSpPr txBox="1"/>
          <p:nvPr/>
        </p:nvSpPr>
        <p:spPr>
          <a:xfrm>
            <a:off x="0" y="653143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BC93D-5C55-42AF-9D95-DBC3F30EE176}"/>
              </a:ext>
            </a:extLst>
          </p:cNvPr>
          <p:cNvSpPr/>
          <p:nvPr/>
        </p:nvSpPr>
        <p:spPr>
          <a:xfrm>
            <a:off x="0" y="6354147"/>
            <a:ext cx="12192000" cy="1772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ndoor, person, table, sitting&#10;&#10;Description automatically generated">
            <a:extLst>
              <a:ext uri="{FF2B5EF4-FFF2-40B4-BE49-F238E27FC236}">
                <a16:creationId xmlns:a16="http://schemas.microsoft.com/office/drawing/2014/main" id="{5C78DED4-3DB2-459F-A95E-F5CBBE6D0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025" y="1961277"/>
            <a:ext cx="4579776" cy="258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F564-3102-436F-B74D-41C217AD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Be Concerned about Lost Souls?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65B1D-796B-4897-9A36-67EB64BF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973"/>
            <a:ext cx="10515600" cy="4215585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Because the Lord was concerned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19:10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5:8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Because of the value of souls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10:28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Because of our own souls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By helping others,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save ourselves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DD899-3934-4017-9373-5BD415483A98}"/>
              </a:ext>
            </a:extLst>
          </p:cNvPr>
          <p:cNvSpPr txBox="1"/>
          <p:nvPr/>
        </p:nvSpPr>
        <p:spPr>
          <a:xfrm>
            <a:off x="0" y="653143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BC93D-5C55-42AF-9D95-DBC3F30EE176}"/>
              </a:ext>
            </a:extLst>
          </p:cNvPr>
          <p:cNvSpPr/>
          <p:nvPr/>
        </p:nvSpPr>
        <p:spPr>
          <a:xfrm>
            <a:off x="0" y="6354147"/>
            <a:ext cx="12192000" cy="17728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D26C2B7-10E9-44E8-A6CC-9EBA74FD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073" y="2430676"/>
            <a:ext cx="4747727" cy="356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2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8300" y="2042319"/>
            <a:ext cx="39337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we can do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try to save others –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 we must try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BD14CA11-4380-4333-9365-8A501C5BD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647719"/>
            <a:ext cx="6818300" cy="3562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30763-FC58-4876-BEC4-932436DF177B}"/>
              </a:ext>
            </a:extLst>
          </p:cNvPr>
          <p:cNvSpPr txBox="1"/>
          <p:nvPr/>
        </p:nvSpPr>
        <p:spPr>
          <a:xfrm>
            <a:off x="0" y="653143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B275E-5F06-4B7E-905D-216415526FF3}"/>
              </a:ext>
            </a:extLst>
          </p:cNvPr>
          <p:cNvSpPr txBox="1"/>
          <p:nvPr/>
        </p:nvSpPr>
        <p:spPr>
          <a:xfrm>
            <a:off x="373224" y="550501"/>
            <a:ext cx="716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Responsibility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520DF-3A2B-48F7-A360-2615DDB811AB}"/>
              </a:ext>
            </a:extLst>
          </p:cNvPr>
          <p:cNvSpPr txBox="1"/>
          <p:nvPr/>
        </p:nvSpPr>
        <p:spPr>
          <a:xfrm>
            <a:off x="373224" y="5405619"/>
            <a:ext cx="644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 Souls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570B5-222D-49C2-9838-872E62D1A5AA}"/>
              </a:ext>
            </a:extLst>
          </p:cNvPr>
          <p:cNvSpPr txBox="1"/>
          <p:nvPr/>
        </p:nvSpPr>
        <p:spPr>
          <a:xfrm>
            <a:off x="7538300" y="5094510"/>
            <a:ext cx="3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10:14</a:t>
            </a:r>
          </a:p>
        </p:txBody>
      </p:sp>
    </p:spTree>
    <p:extLst>
      <p:ext uri="{BB962C8B-B14F-4D97-AF65-F5344CB8AC3E}">
        <p14:creationId xmlns:p14="http://schemas.microsoft.com/office/powerpoint/2010/main" val="4782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MS-Theme-Wate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MS-Theme-Wa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nference Presentation_Win32_SB v2" id="{BC88B365-8E38-4ABB-98F4-3EC291BC7C6D}" vid="{68186960-B69F-4045-8CE0-AF496D95D6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4B7CA-1290-47DA-A8FD-EC74EF42B4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F208899-44E9-47BE-97CD-9D5D01FB7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conference presentation</Template>
  <TotalTime>73</TotalTime>
  <Words>409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Office Theme</vt:lpstr>
      <vt:lpstr>We must have a concern for lost souls</vt:lpstr>
      <vt:lpstr>Who Are the Lost?</vt:lpstr>
      <vt:lpstr>Who Are the Lost?</vt:lpstr>
      <vt:lpstr>Who Are the Lost?</vt:lpstr>
      <vt:lpstr>Who Are the Lost?</vt:lpstr>
      <vt:lpstr>Who Are the Lost?</vt:lpstr>
      <vt:lpstr>What Can We Do to Save the Lost?</vt:lpstr>
      <vt:lpstr>Why Be Concerned about Lost Souls?</vt:lpstr>
      <vt:lpstr>All we can do is try to save others –  but we must 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must have a concern for lost soulsConference Presentation</dc:title>
  <dc:creator>Richard Thetford</dc:creator>
  <cp:lastModifiedBy>Richard Thetford</cp:lastModifiedBy>
  <cp:revision>14</cp:revision>
  <dcterms:created xsi:type="dcterms:W3CDTF">2020-10-21T00:47:07Z</dcterms:created>
  <dcterms:modified xsi:type="dcterms:W3CDTF">2021-04-25T15:18:56Z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