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288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B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628" y="2155371"/>
            <a:ext cx="6360371" cy="1893041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The</a:t>
            </a:r>
            <a:br>
              <a:rPr lang="en-US" sz="6600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</a:br>
            <a:r>
              <a:rPr lang="en-US" sz="66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Old Testament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7F2F2-B1D9-4BB1-978E-AC62DE973C5B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	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4C0-E17F-4D79-BEA5-9143291A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926"/>
            <a:ext cx="12192000" cy="79574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DA5C-B83D-46CC-BA6E-98DB5D64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1" y="1333108"/>
            <a:ext cx="11778966" cy="480643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800" dirty="0">
                <a:latin typeface="Calibri" panose="020F0502020204030204" pitchFamily="34" charset="0"/>
                <a:ea typeface="Inter" panose="020B0502030000000004" pitchFamily="34" charset="0"/>
              </a:rPr>
              <a:t> </a:t>
            </a: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God was its author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Hebrews 1:1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2 Timothy 3:16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Psalms 119:161-162</a:t>
            </a:r>
          </a:p>
          <a:p>
            <a:endParaRPr lang="en-US" dirty="0">
              <a:latin typeface="Calibri" panose="020F0502020204030204" pitchFamily="34" charset="0"/>
              <a:ea typeface="Inter" panose="020B05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4D2EE-5F43-417B-A768-AD7783A0E325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	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F99B4-1A63-4D98-BD88-5DBF92FBD579}"/>
              </a:ext>
            </a:extLst>
          </p:cNvPr>
          <p:cNvSpPr/>
          <p:nvPr/>
        </p:nvSpPr>
        <p:spPr>
          <a:xfrm>
            <a:off x="0" y="0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85B4E-FAF3-4A1B-AAD3-33F9A7404F56}"/>
              </a:ext>
            </a:extLst>
          </p:cNvPr>
          <p:cNvSpPr/>
          <p:nvPr/>
        </p:nvSpPr>
        <p:spPr>
          <a:xfrm>
            <a:off x="0" y="6316826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B48239B6-4A21-4150-BD0C-A60025BB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453" y="1539551"/>
            <a:ext cx="6345771" cy="44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4C0-E17F-4D79-BEA5-9143291A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926"/>
            <a:ext cx="12192000" cy="79574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DA5C-B83D-46CC-BA6E-98DB5D64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1" y="1333108"/>
            <a:ext cx="11778966" cy="480643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800" dirty="0">
                <a:latin typeface="Calibri" panose="020F0502020204030204" pitchFamily="34" charset="0"/>
                <a:ea typeface="Inter" panose="020B0502030000000004" pitchFamily="34" charset="0"/>
              </a:rPr>
              <a:t> </a:t>
            </a: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Account of the</a:t>
            </a:r>
            <a:b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</a:b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    origin of man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Genesis 1:1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John 1:1-3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Inter" panose="020B05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4D2EE-5F43-417B-A768-AD7783A0E325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F99B4-1A63-4D98-BD88-5DBF92FBD579}"/>
              </a:ext>
            </a:extLst>
          </p:cNvPr>
          <p:cNvSpPr/>
          <p:nvPr/>
        </p:nvSpPr>
        <p:spPr>
          <a:xfrm>
            <a:off x="0" y="0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85B4E-FAF3-4A1B-AAD3-33F9A7404F56}"/>
              </a:ext>
            </a:extLst>
          </p:cNvPr>
          <p:cNvSpPr/>
          <p:nvPr/>
        </p:nvSpPr>
        <p:spPr>
          <a:xfrm>
            <a:off x="0" y="6316826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star, sky, light&#10;&#10;Description automatically generated">
            <a:extLst>
              <a:ext uri="{FF2B5EF4-FFF2-40B4-BE49-F238E27FC236}">
                <a16:creationId xmlns:a16="http://schemas.microsoft.com/office/drawing/2014/main" id="{0049BAEE-0205-454D-9155-123BD500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48" y="1497564"/>
            <a:ext cx="5928048" cy="44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4C0-E17F-4D79-BEA5-9143291A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926"/>
            <a:ext cx="12192000" cy="79574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DA5C-B83D-46CC-BA6E-98DB5D64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1" y="1333108"/>
            <a:ext cx="11778966" cy="480643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800" dirty="0">
                <a:latin typeface="Calibri" panose="020F0502020204030204" pitchFamily="34" charset="0"/>
                <a:ea typeface="Inter" panose="020B0502030000000004" pitchFamily="34" charset="0"/>
              </a:rPr>
              <a:t> </a:t>
            </a: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Describes God’s Nature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Deuteronomy 33:27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Isaiah 44:6-8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Deuteronomy 32:4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Psalms 31:19, 21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1 Chronicles 29:10-11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Inter" panose="020B05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4D2EE-5F43-417B-A768-AD7783A0E325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F99B4-1A63-4D98-BD88-5DBF92FBD579}"/>
              </a:ext>
            </a:extLst>
          </p:cNvPr>
          <p:cNvSpPr/>
          <p:nvPr/>
        </p:nvSpPr>
        <p:spPr>
          <a:xfrm>
            <a:off x="0" y="0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85B4E-FAF3-4A1B-AAD3-33F9A7404F56}"/>
              </a:ext>
            </a:extLst>
          </p:cNvPr>
          <p:cNvSpPr/>
          <p:nvPr/>
        </p:nvSpPr>
        <p:spPr>
          <a:xfrm>
            <a:off x="0" y="6316826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view of a lush green forest&#10;&#10;Description automatically generated">
            <a:extLst>
              <a:ext uri="{FF2B5EF4-FFF2-40B4-BE49-F238E27FC236}">
                <a16:creationId xmlns:a16="http://schemas.microsoft.com/office/drawing/2014/main" id="{286452EE-EA52-4F1A-99BC-BBDADA0F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45" y="1502229"/>
            <a:ext cx="5346441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6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4C0-E17F-4D79-BEA5-9143291A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926"/>
            <a:ext cx="12192000" cy="79574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DA5C-B83D-46CC-BA6E-98DB5D64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1" y="1333108"/>
            <a:ext cx="11778966" cy="480643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800" dirty="0">
                <a:latin typeface="Calibri" panose="020F0502020204030204" pitchFamily="34" charset="0"/>
                <a:ea typeface="Inter" panose="020B0502030000000004" pitchFamily="34" charset="0"/>
              </a:rPr>
              <a:t> </a:t>
            </a: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Instructs us by</a:t>
            </a:r>
            <a:b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</a:b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    its examples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1 Corinthians 10:5-12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Romans 15:4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Inter" panose="020B05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4D2EE-5F43-417B-A768-AD7783A0E325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F99B4-1A63-4D98-BD88-5DBF92FBD579}"/>
              </a:ext>
            </a:extLst>
          </p:cNvPr>
          <p:cNvSpPr/>
          <p:nvPr/>
        </p:nvSpPr>
        <p:spPr>
          <a:xfrm>
            <a:off x="0" y="0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85B4E-FAF3-4A1B-AAD3-33F9A7404F56}"/>
              </a:ext>
            </a:extLst>
          </p:cNvPr>
          <p:cNvSpPr/>
          <p:nvPr/>
        </p:nvSpPr>
        <p:spPr>
          <a:xfrm>
            <a:off x="0" y="6316826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book, cake, chocolate&#10;&#10;Description automatically generated">
            <a:extLst>
              <a:ext uri="{FF2B5EF4-FFF2-40B4-BE49-F238E27FC236}">
                <a16:creationId xmlns:a16="http://schemas.microsoft.com/office/drawing/2014/main" id="{ED435C15-AF12-4D6F-8113-BE77D2530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1483566"/>
            <a:ext cx="6414795" cy="45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8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4C0-E17F-4D79-BEA5-9143291A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926"/>
            <a:ext cx="12192000" cy="79574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7DA5C-B83D-46CC-BA6E-98DB5D64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1" y="1333108"/>
            <a:ext cx="11778966" cy="480643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800" dirty="0">
                <a:latin typeface="Calibri" panose="020F0502020204030204" pitchFamily="34" charset="0"/>
                <a:ea typeface="Inter" panose="020B0502030000000004" pitchFamily="34" charset="0"/>
              </a:rPr>
              <a:t> </a:t>
            </a: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Tells of the origin</a:t>
            </a:r>
            <a:b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</a:b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ea typeface="Inter" panose="020B0502030000000004" pitchFamily="34" charset="0"/>
              </a:rPr>
              <a:t>    of sin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Isaiah 53:4-6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Inter Semi Bold" panose="020B0702030000000004" pitchFamily="34" charset="0"/>
              </a:rPr>
              <a:t> Romans 5:18-19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Inter" panose="020B05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4D2EE-5F43-417B-A768-AD7783A0E325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Inter" panose="020B0502030000000004" pitchFamily="34" charset="0"/>
              </a:rPr>
              <a:t>Richie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F99B4-1A63-4D98-BD88-5DBF92FBD579}"/>
              </a:ext>
            </a:extLst>
          </p:cNvPr>
          <p:cNvSpPr/>
          <p:nvPr/>
        </p:nvSpPr>
        <p:spPr>
          <a:xfrm>
            <a:off x="0" y="0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85B4E-FAF3-4A1B-AAD3-33F9A7404F56}"/>
              </a:ext>
            </a:extLst>
          </p:cNvPr>
          <p:cNvSpPr/>
          <p:nvPr/>
        </p:nvSpPr>
        <p:spPr>
          <a:xfrm>
            <a:off x="0" y="6316826"/>
            <a:ext cx="12192000" cy="214604"/>
          </a:xfrm>
          <a:prstGeom prst="rect">
            <a:avLst/>
          </a:prstGeom>
          <a:solidFill>
            <a:srgbClr val="FFB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unset&#10;&#10;Description automatically generated">
            <a:extLst>
              <a:ext uri="{FF2B5EF4-FFF2-40B4-BE49-F238E27FC236}">
                <a16:creationId xmlns:a16="http://schemas.microsoft.com/office/drawing/2014/main" id="{8FB79123-8D80-42EF-BEFB-2886CA23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631" y="1485997"/>
            <a:ext cx="6726376" cy="45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{86D65990-5266-4231-A645-C844B5FC4481}tf11429527_win32</Template>
  <TotalTime>53</TotalTime>
  <Words>205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Bookman Old Style</vt:lpstr>
      <vt:lpstr>Calibri</vt:lpstr>
      <vt:lpstr>Franklin Gothic Book</vt:lpstr>
      <vt:lpstr>Wingdings</vt:lpstr>
      <vt:lpstr>1_RetrospectVTI</vt:lpstr>
      <vt:lpstr>The Old Testament</vt:lpstr>
      <vt:lpstr>The Old Testament</vt:lpstr>
      <vt:lpstr>The Old Testament</vt:lpstr>
      <vt:lpstr>The Old Testament</vt:lpstr>
      <vt:lpstr>The Old Testament</vt:lpstr>
      <vt:lpstr>The Old Testament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Old Testament</dc:title>
  <dc:creator>Richard Thetford</dc:creator>
  <cp:lastModifiedBy>Richard Thetford</cp:lastModifiedBy>
  <cp:revision>10</cp:revision>
  <dcterms:created xsi:type="dcterms:W3CDTF">2020-08-12T20:56:21Z</dcterms:created>
  <dcterms:modified xsi:type="dcterms:W3CDTF">2020-09-13T18:34:07Z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