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54CE8-FA3D-4AA2-A6DB-3208D56F49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Observations of discipleship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4BBAF0-C1C0-4FB9-8D25-A64116CC4E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RomANS</a:t>
            </a:r>
            <a:r>
              <a:rPr lang="en-US" sz="2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10:17; 1:16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91785C-CF42-42F1-89C9-8C87871C2406}"/>
              </a:ext>
            </a:extLst>
          </p:cNvPr>
          <p:cNvSpPr txBox="1"/>
          <p:nvPr/>
        </p:nvSpPr>
        <p:spPr>
          <a:xfrm>
            <a:off x="0" y="6559422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  <a:endParaRPr lang="en-US" sz="1400" u="sng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FCFF65-7D8C-4B5E-9EBB-0D6B076DA4A8}"/>
              </a:ext>
            </a:extLst>
          </p:cNvPr>
          <p:cNvSpPr txBox="1"/>
          <p:nvPr/>
        </p:nvSpPr>
        <p:spPr>
          <a:xfrm>
            <a:off x="581191" y="3265715"/>
            <a:ext cx="10993546" cy="2966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Let the nonbeliever know:</a:t>
            </a:r>
          </a:p>
          <a:p>
            <a:pPr marL="742950" lvl="1" indent="-28575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There is a God who loves him or her</a:t>
            </a:r>
          </a:p>
          <a:p>
            <a:pPr marL="742950" lvl="1" indent="-28575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Who has sent Jesus as a manifestation of that love</a:t>
            </a:r>
          </a:p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Let the true searcher know:</a:t>
            </a:r>
          </a:p>
          <a:p>
            <a:pPr marL="742950" lvl="1" indent="-28575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Those who are true disciples of Christ</a:t>
            </a:r>
          </a:p>
          <a:p>
            <a:pPr marL="742950" lvl="1" indent="-28575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Who can thus lead him or her to Christ</a:t>
            </a:r>
          </a:p>
        </p:txBody>
      </p:sp>
      <p:pic>
        <p:nvPicPr>
          <p:cNvPr id="7" name="Picture 6" descr="A close up of a person's face&#10;&#10;Description automatically generated with medium confidence">
            <a:extLst>
              <a:ext uri="{FF2B5EF4-FFF2-40B4-BE49-F238E27FC236}">
                <a16:creationId xmlns:a16="http://schemas.microsoft.com/office/drawing/2014/main" id="{75FE8B4D-AF49-4AAB-8938-2F207FCF9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2299" y="625575"/>
            <a:ext cx="2937619" cy="238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26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9B70F-4223-402D-9F1F-5BB175C68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6CE8B-9D02-476A-A3C2-35AB30D03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532" y="1911900"/>
            <a:ext cx="11262048" cy="4320949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sz="30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value of unity of believers</a:t>
            </a:r>
          </a:p>
          <a:p>
            <a:pPr lvl="1">
              <a:spcAft>
                <a:spcPts val="0"/>
              </a:spcAft>
            </a:pP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John 17:20-23</a:t>
            </a:r>
          </a:p>
          <a:p>
            <a:pPr>
              <a:spcAft>
                <a:spcPts val="0"/>
              </a:spcAft>
            </a:pPr>
            <a:r>
              <a:rPr lang="en-US" sz="30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Unity is an “observation” to the world</a:t>
            </a:r>
          </a:p>
          <a:p>
            <a:pPr lvl="1">
              <a:spcAft>
                <a:spcPts val="0"/>
              </a:spcAft>
            </a:pP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John 3:16; Ephesians 2:13-16</a:t>
            </a:r>
          </a:p>
          <a:p>
            <a:pPr>
              <a:spcAft>
                <a:spcPts val="0"/>
              </a:spcAft>
            </a:pPr>
            <a:r>
              <a:rPr lang="en-US" sz="30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Thus – the importance of unity</a:t>
            </a:r>
          </a:p>
          <a:p>
            <a:pPr lvl="1">
              <a:spcAft>
                <a:spcPts val="0"/>
              </a:spcAft>
            </a:pP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Corinthians 1:10; Romans 16:17-18</a:t>
            </a:r>
          </a:p>
          <a:p>
            <a:pPr lvl="1">
              <a:spcAft>
                <a:spcPts val="0"/>
              </a:spcAft>
            </a:pP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4:1-3; Philippians 2:2-4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C676CF-A20C-4BDA-817D-91C8762582C7}"/>
              </a:ext>
            </a:extLst>
          </p:cNvPr>
          <p:cNvSpPr txBox="1"/>
          <p:nvPr/>
        </p:nvSpPr>
        <p:spPr>
          <a:xfrm>
            <a:off x="0" y="6559422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  <a:endParaRPr lang="en-US" sz="1400" u="sng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6C157E-A8FC-4BDA-A488-CF535D4E8388}"/>
              </a:ext>
            </a:extLst>
          </p:cNvPr>
          <p:cNvSpPr/>
          <p:nvPr/>
        </p:nvSpPr>
        <p:spPr>
          <a:xfrm>
            <a:off x="0" y="6363478"/>
            <a:ext cx="12192000" cy="1959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A picture containing text, person&#10;&#10;Description automatically generated">
            <a:extLst>
              <a:ext uri="{FF2B5EF4-FFF2-40B4-BE49-F238E27FC236}">
                <a16:creationId xmlns:a16="http://schemas.microsoft.com/office/drawing/2014/main" id="{4DB83AAC-09AE-44C2-9C7A-0B9B6F8C99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4408" y="2677886"/>
            <a:ext cx="4344953" cy="295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39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9B70F-4223-402D-9F1F-5BB175C68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6CE8B-9D02-476A-A3C2-35AB30D03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532" y="1911900"/>
            <a:ext cx="11262048" cy="4320949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sz="30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value of love for one another</a:t>
            </a:r>
          </a:p>
          <a:p>
            <a:pPr lvl="1">
              <a:spcAft>
                <a:spcPts val="0"/>
              </a:spcAft>
            </a:pP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John 13:34-35</a:t>
            </a:r>
          </a:p>
          <a:p>
            <a:pPr>
              <a:spcAft>
                <a:spcPts val="0"/>
              </a:spcAft>
            </a:pPr>
            <a:r>
              <a:rPr lang="en-US" sz="30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Love is an “observation” of the world</a:t>
            </a:r>
          </a:p>
          <a:p>
            <a:pPr lvl="1">
              <a:spcAft>
                <a:spcPts val="0"/>
              </a:spcAft>
            </a:pP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John 15:12-13; Ephesians 5:1-2</a:t>
            </a:r>
          </a:p>
          <a:p>
            <a:pPr>
              <a:spcAft>
                <a:spcPts val="0"/>
              </a:spcAft>
            </a:pPr>
            <a:r>
              <a:rPr lang="en-US" sz="30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Thus – the importance of love</a:t>
            </a:r>
          </a:p>
          <a:p>
            <a:pPr lvl="1">
              <a:spcAft>
                <a:spcPts val="0"/>
              </a:spcAft>
            </a:pP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Thessalonians 4:9-10; Colossians 3:14</a:t>
            </a:r>
          </a:p>
          <a:p>
            <a:pPr>
              <a:spcAft>
                <a:spcPts val="0"/>
              </a:spcAft>
            </a:pPr>
            <a:r>
              <a:rPr lang="en-US" sz="30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Unity and Love – Divine Observations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C676CF-A20C-4BDA-817D-91C8762582C7}"/>
              </a:ext>
            </a:extLst>
          </p:cNvPr>
          <p:cNvSpPr txBox="1"/>
          <p:nvPr/>
        </p:nvSpPr>
        <p:spPr>
          <a:xfrm>
            <a:off x="0" y="6559422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  <a:endParaRPr lang="en-US" sz="1400" u="sng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6C157E-A8FC-4BDA-A488-CF535D4E8388}"/>
              </a:ext>
            </a:extLst>
          </p:cNvPr>
          <p:cNvSpPr/>
          <p:nvPr/>
        </p:nvSpPr>
        <p:spPr>
          <a:xfrm>
            <a:off x="0" y="6363478"/>
            <a:ext cx="12192000" cy="1959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B08E4F4B-78F9-47B4-AF55-C7ADBAB6EC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1772" y="1894114"/>
            <a:ext cx="4465216" cy="4382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07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9B70F-4223-402D-9F1F-5BB175C68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Hope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6CE8B-9D02-476A-A3C2-35AB30D03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532" y="1911900"/>
            <a:ext cx="11262048" cy="4320949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sz="30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value of hope</a:t>
            </a:r>
          </a:p>
          <a:p>
            <a:pPr lvl="1">
              <a:spcAft>
                <a:spcPts val="0"/>
              </a:spcAft>
            </a:pP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Peter 3:15</a:t>
            </a:r>
          </a:p>
          <a:p>
            <a:pPr>
              <a:spcAft>
                <a:spcPts val="0"/>
              </a:spcAft>
            </a:pPr>
            <a:r>
              <a:rPr lang="en-US" sz="30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Hope is an “observation” of the world</a:t>
            </a:r>
          </a:p>
          <a:p>
            <a:pPr lvl="1">
              <a:spcAft>
                <a:spcPts val="0"/>
              </a:spcAft>
            </a:pP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Romans 5:1-5; 1 Peter 1:3-4</a:t>
            </a:r>
          </a:p>
          <a:p>
            <a:pPr>
              <a:spcAft>
                <a:spcPts val="0"/>
              </a:spcAft>
            </a:pPr>
            <a:r>
              <a:rPr lang="en-US" sz="30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Thus – the importance of hope</a:t>
            </a:r>
          </a:p>
          <a:p>
            <a:pPr lvl="1">
              <a:spcAft>
                <a:spcPts val="0"/>
              </a:spcAft>
            </a:pP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Peter 1:13; 1 Peter 3:15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C676CF-A20C-4BDA-817D-91C8762582C7}"/>
              </a:ext>
            </a:extLst>
          </p:cNvPr>
          <p:cNvSpPr txBox="1"/>
          <p:nvPr/>
        </p:nvSpPr>
        <p:spPr>
          <a:xfrm>
            <a:off x="0" y="6559422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  <a:endParaRPr lang="en-US" sz="1400" u="sng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6C157E-A8FC-4BDA-A488-CF535D4E8388}"/>
              </a:ext>
            </a:extLst>
          </p:cNvPr>
          <p:cNvSpPr/>
          <p:nvPr/>
        </p:nvSpPr>
        <p:spPr>
          <a:xfrm>
            <a:off x="0" y="6363478"/>
            <a:ext cx="12192000" cy="1959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A person and a child reading a book&#10;&#10;Description automatically generated with low confidence">
            <a:extLst>
              <a:ext uri="{FF2B5EF4-FFF2-40B4-BE49-F238E27FC236}">
                <a16:creationId xmlns:a16="http://schemas.microsoft.com/office/drawing/2014/main" id="{06D5EAE4-590B-4243-8A92-57FE44133A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4163" y="1911899"/>
            <a:ext cx="3477209" cy="434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939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9B70F-4223-402D-9F1F-5BB175C68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Good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6CE8B-9D02-476A-A3C2-35AB30D03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532" y="1911900"/>
            <a:ext cx="11262048" cy="4320949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sz="30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value of good works</a:t>
            </a:r>
          </a:p>
          <a:p>
            <a:pPr lvl="1">
              <a:spcAft>
                <a:spcPts val="0"/>
              </a:spcAft>
            </a:pP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5:16; 1 Peter 2:12</a:t>
            </a:r>
          </a:p>
          <a:p>
            <a:pPr>
              <a:spcAft>
                <a:spcPts val="0"/>
              </a:spcAft>
            </a:pPr>
            <a:r>
              <a:rPr lang="en-US" sz="30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Good works are an “observation” of the world</a:t>
            </a:r>
          </a:p>
          <a:p>
            <a:pPr lvl="1">
              <a:spcAft>
                <a:spcPts val="0"/>
              </a:spcAft>
            </a:pP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Peter 3:1-2</a:t>
            </a:r>
          </a:p>
          <a:p>
            <a:pPr>
              <a:spcAft>
                <a:spcPts val="0"/>
              </a:spcAft>
            </a:pPr>
            <a:r>
              <a:rPr lang="en-US" sz="30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Thus – the importance of good works</a:t>
            </a:r>
          </a:p>
          <a:p>
            <a:pPr lvl="1">
              <a:spcAft>
                <a:spcPts val="0"/>
              </a:spcAft>
            </a:pP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Titus 3:1, 8, 14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C676CF-A20C-4BDA-817D-91C8762582C7}"/>
              </a:ext>
            </a:extLst>
          </p:cNvPr>
          <p:cNvSpPr txBox="1"/>
          <p:nvPr/>
        </p:nvSpPr>
        <p:spPr>
          <a:xfrm>
            <a:off x="0" y="6559422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  <a:endParaRPr lang="en-US" sz="1400" u="sng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6C157E-A8FC-4BDA-A488-CF535D4E8388}"/>
              </a:ext>
            </a:extLst>
          </p:cNvPr>
          <p:cNvSpPr/>
          <p:nvPr/>
        </p:nvSpPr>
        <p:spPr>
          <a:xfrm>
            <a:off x="0" y="6363478"/>
            <a:ext cx="12192000" cy="1959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A picture containing outdoor, person, ground, grass&#10;&#10;Description automatically generated">
            <a:extLst>
              <a:ext uri="{FF2B5EF4-FFF2-40B4-BE49-F238E27FC236}">
                <a16:creationId xmlns:a16="http://schemas.microsoft.com/office/drawing/2014/main" id="{AFA88097-35B9-44FD-8D6A-2ECE928455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1746" y="1947102"/>
            <a:ext cx="2024743" cy="4285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10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54CE8-FA3D-4AA2-A6DB-3208D56F49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Observations of discipleship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4BBAF0-C1C0-4FB9-8D25-A64116CC4E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We can see how people can be led to </a:t>
            </a:r>
            <a:r>
              <a:rPr lang="en-US" sz="28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christ</a:t>
            </a:r>
            <a:endParaRPr lang="en-US" sz="28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91785C-CF42-42F1-89C9-8C87871C2406}"/>
              </a:ext>
            </a:extLst>
          </p:cNvPr>
          <p:cNvSpPr txBox="1"/>
          <p:nvPr/>
        </p:nvSpPr>
        <p:spPr>
          <a:xfrm>
            <a:off x="0" y="6559422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  <a:endParaRPr lang="en-US" sz="1400" u="sng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FCFF65-7D8C-4B5E-9EBB-0D6B076DA4A8}"/>
              </a:ext>
            </a:extLst>
          </p:cNvPr>
          <p:cNvSpPr txBox="1"/>
          <p:nvPr/>
        </p:nvSpPr>
        <p:spPr>
          <a:xfrm>
            <a:off x="408991" y="3430299"/>
            <a:ext cx="11336693" cy="2603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Our </a:t>
            </a:r>
            <a:r>
              <a:rPr lang="en-US" sz="3000" b="1" dirty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unity</a:t>
            </a:r>
            <a:r>
              <a:rPr lang="en-US" sz="3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can convince people of God’s love for them</a:t>
            </a:r>
          </a:p>
          <a:p>
            <a:pPr marL="285750" indent="-285750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Our </a:t>
            </a:r>
            <a:r>
              <a:rPr lang="en-US" sz="3000" b="1" dirty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love</a:t>
            </a:r>
            <a:r>
              <a:rPr lang="en-US" sz="3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can direct them to true disciples of Christ</a:t>
            </a:r>
          </a:p>
          <a:p>
            <a:pPr marL="285750" indent="-285750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Our </a:t>
            </a:r>
            <a:r>
              <a:rPr lang="en-US" sz="3000" b="1" dirty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hope</a:t>
            </a:r>
            <a:r>
              <a:rPr lang="en-US" sz="3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can prompt them to ask questions about our faith</a:t>
            </a:r>
          </a:p>
          <a:p>
            <a:pPr marL="285750" indent="-285750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Our </a:t>
            </a:r>
            <a:r>
              <a:rPr lang="en-US" sz="3000" b="1" dirty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good works </a:t>
            </a:r>
            <a:r>
              <a:rPr lang="en-US" sz="3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can encourage them to glorify God</a:t>
            </a:r>
            <a:endParaRPr lang="en-US" sz="28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llout: Down Arrow 5">
            <a:extLst>
              <a:ext uri="{FF2B5EF4-FFF2-40B4-BE49-F238E27FC236}">
                <a16:creationId xmlns:a16="http://schemas.microsoft.com/office/drawing/2014/main" id="{5DD2A6FD-4F54-49E7-935F-F254DB3CA11D}"/>
              </a:ext>
            </a:extLst>
          </p:cNvPr>
          <p:cNvSpPr/>
          <p:nvPr/>
        </p:nvSpPr>
        <p:spPr>
          <a:xfrm>
            <a:off x="581190" y="709127"/>
            <a:ext cx="8049625" cy="1138334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1047C2-D342-40C3-98FC-46D37E9A9CBC}"/>
              </a:ext>
            </a:extLst>
          </p:cNvPr>
          <p:cNvSpPr txBox="1"/>
          <p:nvPr/>
        </p:nvSpPr>
        <p:spPr>
          <a:xfrm>
            <a:off x="581190" y="718451"/>
            <a:ext cx="80496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CONCLUSION</a:t>
            </a:r>
          </a:p>
        </p:txBody>
      </p:sp>
      <p:pic>
        <p:nvPicPr>
          <p:cNvPr id="8" name="Picture 7" descr="A close up of a person's face&#10;&#10;Description automatically generated with medium confidence">
            <a:extLst>
              <a:ext uri="{FF2B5EF4-FFF2-40B4-BE49-F238E27FC236}">
                <a16:creationId xmlns:a16="http://schemas.microsoft.com/office/drawing/2014/main" id="{9E0CDFFC-556F-4865-B3B1-BC1A6560F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6718" y="625575"/>
            <a:ext cx="2743200" cy="238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37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69</TotalTime>
  <Words>436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Gill Sans MT</vt:lpstr>
      <vt:lpstr>Segoe UI</vt:lpstr>
      <vt:lpstr>Segoe UI Semibold</vt:lpstr>
      <vt:lpstr>Wingdings</vt:lpstr>
      <vt:lpstr>Wingdings 2</vt:lpstr>
      <vt:lpstr>Dividend</vt:lpstr>
      <vt:lpstr>Observations of discipleship</vt:lpstr>
      <vt:lpstr>unity</vt:lpstr>
      <vt:lpstr>Love</vt:lpstr>
      <vt:lpstr>Hope</vt:lpstr>
      <vt:lpstr>Good works</vt:lpstr>
      <vt:lpstr>Observations of discipleship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Observations of discipleship</dc:title>
  <dc:creator>Richard Thetford</dc:creator>
  <cp:lastModifiedBy>Richard Thetford</cp:lastModifiedBy>
  <cp:revision>13</cp:revision>
  <dcterms:created xsi:type="dcterms:W3CDTF">2021-02-25T01:40:13Z</dcterms:created>
  <dcterms:modified xsi:type="dcterms:W3CDTF">2021-09-12T23:11:04Z</dcterms:modified>
</cp:coreProperties>
</file>