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6" r:id="rId3"/>
    <p:sldId id="259" r:id="rId4"/>
    <p:sldId id="270" r:id="rId5"/>
    <p:sldId id="263" r:id="rId6"/>
  </p:sldIdLst>
  <p:sldSz cx="12192000" cy="6858000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000000"/>
    <a:srgbClr val="006600"/>
    <a:srgbClr val="6C2400"/>
    <a:srgbClr val="66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016" y="4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3152" y="228600"/>
            <a:ext cx="2595033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3818" y="228600"/>
            <a:ext cx="7586133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4984" y="18288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184" y="18288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006600"/>
            </a:gs>
            <a:gs pos="100000">
              <a:srgbClr val="00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" y="1"/>
            <a:ext cx="12189884" cy="6856413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993300">
                  <a:gamma/>
                  <a:shade val="0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03817" y="228600"/>
            <a:ext cx="10363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4984" y="1828800"/>
            <a:ext cx="10363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level0</a:t>
            </a:r>
          </a:p>
        </p:txBody>
      </p:sp>
      <p:grpSp>
        <p:nvGrpSpPr>
          <p:cNvPr id="1029" name="Group 5"/>
          <p:cNvGrpSpPr>
            <a:grpSpLocks/>
          </p:cNvGrpSpPr>
          <p:nvPr/>
        </p:nvGrpSpPr>
        <p:grpSpPr bwMode="auto">
          <a:xfrm>
            <a:off x="1225551" y="5649914"/>
            <a:ext cx="9791700" cy="1055687"/>
            <a:chOff x="651" y="3559"/>
            <a:chExt cx="5205" cy="665"/>
          </a:xfrm>
        </p:grpSpPr>
        <p:sp>
          <p:nvSpPr>
            <p:cNvPr id="4102" name="Freeform 6"/>
            <p:cNvSpPr>
              <a:spLocks/>
            </p:cNvSpPr>
            <p:nvPr/>
          </p:nvSpPr>
          <p:spPr bwMode="auto">
            <a:xfrm>
              <a:off x="4874" y="3559"/>
              <a:ext cx="982" cy="665"/>
            </a:xfrm>
            <a:custGeom>
              <a:avLst/>
              <a:gdLst/>
              <a:ahLst/>
              <a:cxnLst>
                <a:cxn ang="0">
                  <a:pos x="0" y="332"/>
                </a:cxn>
                <a:cxn ang="0">
                  <a:pos x="187" y="332"/>
                </a:cxn>
                <a:cxn ang="0">
                  <a:pos x="244" y="140"/>
                </a:cxn>
                <a:cxn ang="0">
                  <a:pos x="324" y="461"/>
                </a:cxn>
                <a:cxn ang="0">
                  <a:pos x="443" y="0"/>
                </a:cxn>
                <a:cxn ang="0">
                  <a:pos x="561" y="664"/>
                </a:cxn>
                <a:cxn ang="0">
                  <a:pos x="697" y="114"/>
                </a:cxn>
                <a:cxn ang="0">
                  <a:pos x="742" y="294"/>
                </a:cxn>
                <a:cxn ang="0">
                  <a:pos x="981" y="294"/>
                </a:cxn>
              </a:cxnLst>
              <a:rect l="0" t="0" r="r" b="b"/>
              <a:pathLst>
                <a:path w="982" h="665">
                  <a:moveTo>
                    <a:pt x="0" y="332"/>
                  </a:moveTo>
                  <a:lnTo>
                    <a:pt x="187" y="332"/>
                  </a:lnTo>
                  <a:lnTo>
                    <a:pt x="244" y="140"/>
                  </a:lnTo>
                  <a:lnTo>
                    <a:pt x="324" y="461"/>
                  </a:lnTo>
                  <a:lnTo>
                    <a:pt x="443" y="0"/>
                  </a:lnTo>
                  <a:lnTo>
                    <a:pt x="561" y="664"/>
                  </a:lnTo>
                  <a:lnTo>
                    <a:pt x="697" y="114"/>
                  </a:lnTo>
                  <a:lnTo>
                    <a:pt x="742" y="294"/>
                  </a:lnTo>
                  <a:lnTo>
                    <a:pt x="981" y="294"/>
                  </a:lnTo>
                </a:path>
              </a:pathLst>
            </a:custGeom>
            <a:noFill/>
            <a:ln w="254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4103" name="Line 7"/>
            <p:cNvSpPr>
              <a:spLocks noChangeShapeType="1"/>
            </p:cNvSpPr>
            <p:nvPr/>
          </p:nvSpPr>
          <p:spPr bwMode="auto">
            <a:xfrm>
              <a:off x="651" y="3888"/>
              <a:ext cx="4271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0"/>
            </a:p>
          </p:txBody>
        </p:sp>
      </p:grpSp>
      <p:grpSp>
        <p:nvGrpSpPr>
          <p:cNvPr id="1030" name="Group 8"/>
          <p:cNvGrpSpPr>
            <a:grpSpLocks/>
          </p:cNvGrpSpPr>
          <p:nvPr/>
        </p:nvGrpSpPr>
        <p:grpSpPr bwMode="auto">
          <a:xfrm>
            <a:off x="1176867" y="5573714"/>
            <a:ext cx="9791700" cy="1055687"/>
            <a:chOff x="625" y="3511"/>
            <a:chExt cx="5205" cy="665"/>
          </a:xfrm>
        </p:grpSpPr>
        <p:sp>
          <p:nvSpPr>
            <p:cNvPr id="4105" name="Freeform 9"/>
            <p:cNvSpPr>
              <a:spLocks/>
            </p:cNvSpPr>
            <p:nvPr/>
          </p:nvSpPr>
          <p:spPr bwMode="auto">
            <a:xfrm>
              <a:off x="4848" y="3511"/>
              <a:ext cx="982" cy="665"/>
            </a:xfrm>
            <a:custGeom>
              <a:avLst/>
              <a:gdLst/>
              <a:ahLst/>
              <a:cxnLst>
                <a:cxn ang="0">
                  <a:pos x="0" y="332"/>
                </a:cxn>
                <a:cxn ang="0">
                  <a:pos x="187" y="332"/>
                </a:cxn>
                <a:cxn ang="0">
                  <a:pos x="244" y="140"/>
                </a:cxn>
                <a:cxn ang="0">
                  <a:pos x="324" y="461"/>
                </a:cxn>
                <a:cxn ang="0">
                  <a:pos x="443" y="0"/>
                </a:cxn>
                <a:cxn ang="0">
                  <a:pos x="561" y="664"/>
                </a:cxn>
                <a:cxn ang="0">
                  <a:pos x="697" y="114"/>
                </a:cxn>
                <a:cxn ang="0">
                  <a:pos x="742" y="294"/>
                </a:cxn>
                <a:cxn ang="0">
                  <a:pos x="981" y="294"/>
                </a:cxn>
              </a:cxnLst>
              <a:rect l="0" t="0" r="r" b="b"/>
              <a:pathLst>
                <a:path w="982" h="665">
                  <a:moveTo>
                    <a:pt x="0" y="332"/>
                  </a:moveTo>
                  <a:lnTo>
                    <a:pt x="187" y="332"/>
                  </a:lnTo>
                  <a:lnTo>
                    <a:pt x="244" y="140"/>
                  </a:lnTo>
                  <a:lnTo>
                    <a:pt x="324" y="461"/>
                  </a:lnTo>
                  <a:lnTo>
                    <a:pt x="443" y="0"/>
                  </a:lnTo>
                  <a:lnTo>
                    <a:pt x="561" y="664"/>
                  </a:lnTo>
                  <a:lnTo>
                    <a:pt x="697" y="114"/>
                  </a:lnTo>
                  <a:lnTo>
                    <a:pt x="742" y="294"/>
                  </a:lnTo>
                  <a:lnTo>
                    <a:pt x="981" y="294"/>
                  </a:lnTo>
                </a:path>
              </a:pathLst>
            </a:custGeom>
            <a:noFill/>
            <a:ln w="25400" cap="rnd" cmpd="sng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4106" name="Line 10"/>
            <p:cNvSpPr>
              <a:spLocks noChangeShapeType="1"/>
            </p:cNvSpPr>
            <p:nvPr/>
          </p:nvSpPr>
          <p:spPr bwMode="auto">
            <a:xfrm>
              <a:off x="625" y="3840"/>
              <a:ext cx="4271" cy="0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0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0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000000"/>
          </a:solidFill>
          <a:latin typeface="Times New Roman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000000"/>
          </a:solidFill>
          <a:latin typeface="Times New Roman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000000"/>
          </a:solidFill>
          <a:latin typeface="Times New Roman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000000"/>
          </a:solidFill>
          <a:latin typeface="Times New Roman" pitchFamily="18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000000"/>
          </a:solidFill>
          <a:latin typeface="Times New Roman" pitchFamily="18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000000"/>
          </a:solidFill>
          <a:latin typeface="Times New Roman" pitchFamily="18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000000"/>
          </a:solidFill>
          <a:latin typeface="Times New Roman" pitchFamily="18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000000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B57902D6-CCD9-4AC1-BCAE-7C59CA5383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49902"/>
            <a:ext cx="6324600" cy="571749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61FC5BE-6146-4A3F-97D5-EF10505BB842}"/>
              </a:ext>
            </a:extLst>
          </p:cNvPr>
          <p:cNvSpPr txBox="1"/>
          <p:nvPr/>
        </p:nvSpPr>
        <p:spPr>
          <a:xfrm>
            <a:off x="152400" y="5410200"/>
            <a:ext cx="6324600" cy="923330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Inter" panose="020B0502030000000004" pitchFamily="34" charset="0"/>
                <a:ea typeface="Inter" panose="020B0502030000000004" pitchFamily="34" charset="0"/>
              </a:rPr>
              <a:t>In the Devil’s Tale</a:t>
            </a:r>
          </a:p>
        </p:txBody>
      </p:sp>
      <p:sp>
        <p:nvSpPr>
          <p:cNvPr id="2065" name="WordArt 17"/>
          <p:cNvSpPr>
            <a:spLocks noChangeArrowheads="1" noChangeShapeType="1" noTextEdit="1"/>
          </p:cNvSpPr>
          <p:nvPr/>
        </p:nvSpPr>
        <p:spPr bwMode="auto">
          <a:xfrm>
            <a:off x="3581400" y="228601"/>
            <a:ext cx="2743200" cy="204221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CC00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/>
                <a:cs typeface="Arial"/>
              </a:rPr>
              <a:t>NOTS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7733EA-BBF9-4531-B4D8-37D9EE516A9E}"/>
              </a:ext>
            </a:extLst>
          </p:cNvPr>
          <p:cNvSpPr txBox="1"/>
          <p:nvPr/>
        </p:nvSpPr>
        <p:spPr>
          <a:xfrm>
            <a:off x="6477000" y="1481078"/>
            <a:ext cx="5715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atin typeface="Inter" panose="020B0502030000000004" pitchFamily="34" charset="0"/>
                <a:ea typeface="Inter" panose="020B0502030000000004" pitchFamily="34" charset="0"/>
              </a:rPr>
              <a:t>Genesis</a:t>
            </a:r>
            <a:br>
              <a:rPr lang="en-US" sz="4800" dirty="0"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sz="5400" dirty="0">
                <a:latin typeface="Inter Medium" panose="020B0602030000000004" pitchFamily="34" charset="0"/>
                <a:ea typeface="Inter Medium" panose="020B0602030000000004" pitchFamily="34" charset="0"/>
              </a:rPr>
              <a:t>2:16-17</a:t>
            </a:r>
          </a:p>
          <a:p>
            <a:pPr algn="ctr"/>
            <a:r>
              <a:rPr lang="en-US" sz="5400" dirty="0">
                <a:latin typeface="Inter Medium" panose="020B0602030000000004" pitchFamily="34" charset="0"/>
                <a:ea typeface="Inter Medium" panose="020B0602030000000004" pitchFamily="34" charset="0"/>
              </a:rPr>
              <a:t>3:1-4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73B940-6823-46FB-9FE5-61CEF21E74D5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52400" y="3276600"/>
            <a:ext cx="11887200" cy="152400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The Devil</a:t>
            </a:r>
          </a:p>
          <a:p>
            <a:pPr>
              <a:spcBef>
                <a:spcPts val="600"/>
              </a:spcBef>
              <a:defRPr/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An Angel of Light, a minister of righteousness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52400" y="4571966"/>
            <a:ext cx="11887200" cy="18288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  <a:spcBef>
                <a:spcPts val="1200"/>
              </a:spcBef>
            </a:pPr>
            <a:r>
              <a:rPr lang="en-US" sz="2600" dirty="0">
                <a:latin typeface="Inter" panose="020B0502030000000004" pitchFamily="34" charset="0"/>
                <a:ea typeface="Inter" panose="020B0502030000000004" pitchFamily="34" charset="0"/>
              </a:rPr>
              <a:t>“And no wonder! For Satan himself transforms himself into an</a:t>
            </a:r>
            <a:br>
              <a:rPr lang="en-US" sz="2600" dirty="0"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sz="2600" b="1" dirty="0">
                <a:latin typeface="Inter" panose="020B0502030000000004" pitchFamily="34" charset="0"/>
                <a:ea typeface="Inter" panose="020B0502030000000004" pitchFamily="34" charset="0"/>
              </a:rPr>
              <a:t>angel of light</a:t>
            </a:r>
            <a:r>
              <a:rPr lang="en-US" sz="2600" dirty="0">
                <a:latin typeface="Inter" panose="020B0502030000000004" pitchFamily="34" charset="0"/>
                <a:ea typeface="Inter" panose="020B0502030000000004" pitchFamily="34" charset="0"/>
              </a:rPr>
              <a:t>. Therefore, it is no great thing if his ministers also transform themselves into </a:t>
            </a:r>
            <a:r>
              <a:rPr lang="en-US" sz="2600" b="1" dirty="0">
                <a:latin typeface="Inter" panose="020B0502030000000004" pitchFamily="34" charset="0"/>
                <a:ea typeface="Inter" panose="020B0502030000000004" pitchFamily="34" charset="0"/>
              </a:rPr>
              <a:t>ministers of righteousness</a:t>
            </a:r>
            <a:r>
              <a:rPr lang="en-US" sz="2600" dirty="0">
                <a:latin typeface="Inter" panose="020B0502030000000004" pitchFamily="34" charset="0"/>
                <a:ea typeface="Inter" panose="020B0502030000000004" pitchFamily="34" charset="0"/>
              </a:rPr>
              <a:t>, whose end will be according to their works.” </a:t>
            </a:r>
            <a:r>
              <a:rPr lang="en-US" sz="2600" b="1" dirty="0">
                <a:latin typeface="Inter" panose="020B0502030000000004" pitchFamily="34" charset="0"/>
                <a:ea typeface="Inter" panose="020B0502030000000004" pitchFamily="34" charset="0"/>
              </a:rPr>
              <a:t>(2 Corinthians 11:14-15)</a:t>
            </a:r>
          </a:p>
        </p:txBody>
      </p:sp>
      <p:pic>
        <p:nvPicPr>
          <p:cNvPr id="9" name="Picture 8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E503D5E1-02DE-42EC-BD5D-B1B7EBBB4A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49902"/>
            <a:ext cx="3429000" cy="3099849"/>
          </a:xfrm>
          <a:prstGeom prst="rect">
            <a:avLst/>
          </a:prstGeom>
        </p:spPr>
      </p:pic>
      <p:sp>
        <p:nvSpPr>
          <p:cNvPr id="10" name="WordArt 17">
            <a:extLst>
              <a:ext uri="{FF2B5EF4-FFF2-40B4-BE49-F238E27FC236}">
                <a16:creationId xmlns:a16="http://schemas.microsoft.com/office/drawing/2014/main" id="{27C25947-2137-439C-BBA1-08424B6AF41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7400" y="168487"/>
            <a:ext cx="1447800" cy="1126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CC00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/>
                <a:cs typeface="Arial"/>
              </a:rPr>
              <a:t>NOTS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022D180-9C01-4B04-B32C-41C34B34ADF3}"/>
              </a:ext>
            </a:extLst>
          </p:cNvPr>
          <p:cNvSpPr/>
          <p:nvPr/>
        </p:nvSpPr>
        <p:spPr bwMode="auto">
          <a:xfrm>
            <a:off x="152400" y="2971800"/>
            <a:ext cx="11887200" cy="277951"/>
          </a:xfrm>
          <a:prstGeom prst="rect">
            <a:avLst/>
          </a:prstGeom>
          <a:solidFill>
            <a:srgbClr val="99CC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2AEAF6-03D5-46ED-8A34-D4D78EC76CAC}"/>
              </a:ext>
            </a:extLst>
          </p:cNvPr>
          <p:cNvSpPr txBox="1"/>
          <p:nvPr/>
        </p:nvSpPr>
        <p:spPr>
          <a:xfrm>
            <a:off x="3581400" y="873204"/>
            <a:ext cx="8610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In the Devil’s Tale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4E674D-655A-4B39-A0CC-F9249DEE9E03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2852480" y="1524000"/>
            <a:ext cx="933952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latin typeface="Inter Medium" panose="020B0602030000000004" pitchFamily="34" charset="0"/>
                <a:ea typeface="Inter Medium" panose="020B0602030000000004" pitchFamily="34" charset="0"/>
                <a:cs typeface="Noto Sans Med" panose="020B0602040504020204" pitchFamily="34"/>
              </a:rPr>
              <a:t>Genesis 2:16-17; 3:1-3; John 8:44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152400" y="3758625"/>
            <a:ext cx="118872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  <a:cs typeface="Noto Sans Med" panose="020B0602040504020204" pitchFamily="34"/>
              </a:rPr>
              <a:t>Mark 16:15-16; Acts 2:38; 1 Peter 3:20-22</a:t>
            </a:r>
          </a:p>
        </p:txBody>
      </p:sp>
      <p:sp>
        <p:nvSpPr>
          <p:cNvPr id="7188" name="Oval 20"/>
          <p:cNvSpPr>
            <a:spLocks noChangeArrowheads="1"/>
          </p:cNvSpPr>
          <p:nvPr/>
        </p:nvSpPr>
        <p:spPr bwMode="auto">
          <a:xfrm>
            <a:off x="5410200" y="2743200"/>
            <a:ext cx="1219200" cy="990600"/>
          </a:xfrm>
          <a:prstGeom prst="ellipse">
            <a:avLst/>
          </a:prstGeom>
          <a:solidFill>
            <a:schemeClr val="tx1">
              <a:alpha val="43921"/>
            </a:schemeClr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189" name="Oval 21"/>
          <p:cNvSpPr>
            <a:spLocks noChangeArrowheads="1"/>
          </p:cNvSpPr>
          <p:nvPr/>
        </p:nvSpPr>
        <p:spPr bwMode="auto">
          <a:xfrm>
            <a:off x="6477000" y="304800"/>
            <a:ext cx="1524000" cy="990600"/>
          </a:xfrm>
          <a:prstGeom prst="ellipse">
            <a:avLst/>
          </a:prstGeom>
          <a:solidFill>
            <a:schemeClr val="tx1">
              <a:alpha val="43921"/>
            </a:schemeClr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191" name="Oval 23"/>
          <p:cNvSpPr>
            <a:spLocks noChangeArrowheads="1"/>
          </p:cNvSpPr>
          <p:nvPr/>
        </p:nvSpPr>
        <p:spPr bwMode="auto">
          <a:xfrm>
            <a:off x="6705600" y="4648200"/>
            <a:ext cx="1143000" cy="857890"/>
          </a:xfrm>
          <a:prstGeom prst="ellipse">
            <a:avLst/>
          </a:prstGeom>
          <a:solidFill>
            <a:schemeClr val="tx1">
              <a:alpha val="43921"/>
            </a:schemeClr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152399" y="5638800"/>
            <a:ext cx="11887199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latin typeface="Inter Medium" panose="020B0602030000000004" pitchFamily="34" charset="0"/>
                <a:ea typeface="Inter Medium" panose="020B0602030000000004" pitchFamily="34" charset="0"/>
                <a:cs typeface="Noto Sans Med" panose="020B0602040504020204" pitchFamily="34"/>
              </a:rPr>
              <a:t>Luke 22:14-20; 1 Corinthians 10:16; 11:23-30</a:t>
            </a:r>
          </a:p>
        </p:txBody>
      </p:sp>
      <p:pic>
        <p:nvPicPr>
          <p:cNvPr id="14" name="Picture 13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939B6914-B609-4B52-B2AB-CC8CBA28ED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49903"/>
            <a:ext cx="2700080" cy="2440898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5D49046-A6B8-4D7A-95C3-08A41F3F1B4D}"/>
              </a:ext>
            </a:extLst>
          </p:cNvPr>
          <p:cNvSpPr/>
          <p:nvPr/>
        </p:nvSpPr>
        <p:spPr bwMode="auto">
          <a:xfrm>
            <a:off x="152400" y="2408664"/>
            <a:ext cx="11887200" cy="182136"/>
          </a:xfrm>
          <a:prstGeom prst="rect">
            <a:avLst/>
          </a:prstGeom>
          <a:solidFill>
            <a:srgbClr val="99CC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68BCF7-24A4-4944-B158-E92F63346CA4}"/>
              </a:ext>
            </a:extLst>
          </p:cNvPr>
          <p:cNvSpPr txBox="1"/>
          <p:nvPr/>
        </p:nvSpPr>
        <p:spPr>
          <a:xfrm>
            <a:off x="2852480" y="388203"/>
            <a:ext cx="9339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You Will NOT Surely Die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79F6C8-6169-45FD-891A-2101463A31AB}"/>
              </a:ext>
            </a:extLst>
          </p:cNvPr>
          <p:cNvSpPr txBox="1"/>
          <p:nvPr/>
        </p:nvSpPr>
        <p:spPr>
          <a:xfrm>
            <a:off x="152400" y="2895600"/>
            <a:ext cx="1188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He That Believes and Is NOT Baptized Will Be Saved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BA147D0-D024-44EE-B5C5-FA0CD44AE37E}"/>
              </a:ext>
            </a:extLst>
          </p:cNvPr>
          <p:cNvSpPr/>
          <p:nvPr/>
        </p:nvSpPr>
        <p:spPr bwMode="auto">
          <a:xfrm>
            <a:off x="152400" y="4495800"/>
            <a:ext cx="11887200" cy="56510"/>
          </a:xfrm>
          <a:prstGeom prst="rect">
            <a:avLst/>
          </a:prstGeom>
          <a:solidFill>
            <a:srgbClr val="99CC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DAABFF9-BD9C-4653-B637-106AF3B4AF5B}"/>
              </a:ext>
            </a:extLst>
          </p:cNvPr>
          <p:cNvSpPr txBox="1"/>
          <p:nvPr/>
        </p:nvSpPr>
        <p:spPr>
          <a:xfrm>
            <a:off x="152397" y="4763869"/>
            <a:ext cx="1188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The Lord’s Supper Is NOT Important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5AEAA12-885A-41C8-AE79-2C7F9EBDD216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7" grpId="0"/>
      <p:bldP spid="7188" grpId="0" animBg="1"/>
      <p:bldP spid="7191" grpId="0" animBg="1"/>
      <p:bldP spid="7192" grpId="0"/>
      <p:bldP spid="3" grpId="0"/>
      <p:bldP spid="18" grpId="0" animBg="1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2852480" y="1524000"/>
            <a:ext cx="933952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latin typeface="Inter Medium" panose="020B0602030000000004" pitchFamily="34" charset="0"/>
                <a:ea typeface="Inter Medium" panose="020B0602030000000004" pitchFamily="34" charset="0"/>
                <a:cs typeface="Noto Sans Med" panose="020B0602040504020204" pitchFamily="34"/>
              </a:rPr>
              <a:t>Matthew 16:18; Acts 2:47; Ephesians 5:23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152400" y="3758625"/>
            <a:ext cx="118872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  <a:cs typeface="Noto Sans Med" panose="020B0602040504020204" pitchFamily="34"/>
              </a:rPr>
              <a:t>Ephesians 1:22; Acts 2:47; Romans 8:1-3; 1 John 1:7</a:t>
            </a:r>
          </a:p>
        </p:txBody>
      </p:sp>
      <p:sp>
        <p:nvSpPr>
          <p:cNvPr id="7188" name="Oval 20"/>
          <p:cNvSpPr>
            <a:spLocks noChangeArrowheads="1"/>
          </p:cNvSpPr>
          <p:nvPr/>
        </p:nvSpPr>
        <p:spPr bwMode="auto">
          <a:xfrm>
            <a:off x="5257800" y="2743200"/>
            <a:ext cx="1143000" cy="990600"/>
          </a:xfrm>
          <a:prstGeom prst="ellipse">
            <a:avLst/>
          </a:prstGeom>
          <a:solidFill>
            <a:schemeClr val="tx1">
              <a:alpha val="43921"/>
            </a:schemeClr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189" name="Oval 21"/>
          <p:cNvSpPr>
            <a:spLocks noChangeArrowheads="1"/>
          </p:cNvSpPr>
          <p:nvPr/>
        </p:nvSpPr>
        <p:spPr bwMode="auto">
          <a:xfrm>
            <a:off x="7467600" y="304800"/>
            <a:ext cx="1600200" cy="990600"/>
          </a:xfrm>
          <a:prstGeom prst="ellipse">
            <a:avLst/>
          </a:prstGeom>
          <a:solidFill>
            <a:schemeClr val="tx1">
              <a:alpha val="43921"/>
            </a:schemeClr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191" name="Oval 23"/>
          <p:cNvSpPr>
            <a:spLocks noChangeArrowheads="1"/>
          </p:cNvSpPr>
          <p:nvPr/>
        </p:nvSpPr>
        <p:spPr bwMode="auto">
          <a:xfrm>
            <a:off x="2971800" y="4648200"/>
            <a:ext cx="1143000" cy="857890"/>
          </a:xfrm>
          <a:prstGeom prst="ellipse">
            <a:avLst/>
          </a:prstGeom>
          <a:solidFill>
            <a:schemeClr val="tx1">
              <a:alpha val="43921"/>
            </a:schemeClr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152399" y="5638800"/>
            <a:ext cx="11887199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latin typeface="Inter Medium" panose="020B0602030000000004" pitchFamily="34" charset="0"/>
                <a:ea typeface="Inter Medium" panose="020B0602030000000004" pitchFamily="34" charset="0"/>
                <a:cs typeface="Noto Sans Med" panose="020B0602040504020204" pitchFamily="34"/>
              </a:rPr>
              <a:t>James 4:17; </a:t>
            </a:r>
            <a:r>
              <a:rPr lang="en-US" sz="3200" dirty="0" err="1">
                <a:latin typeface="Inter Medium" panose="020B0602030000000004" pitchFamily="34" charset="0"/>
                <a:ea typeface="Inter Medium" panose="020B0602030000000004" pitchFamily="34" charset="0"/>
                <a:cs typeface="Noto Sans Med" panose="020B0602040504020204" pitchFamily="34"/>
              </a:rPr>
              <a:t>Ecclesiates</a:t>
            </a:r>
            <a:r>
              <a:rPr lang="en-US" sz="3200" dirty="0">
                <a:latin typeface="Inter Medium" panose="020B0602030000000004" pitchFamily="34" charset="0"/>
                <a:ea typeface="Inter Medium" panose="020B0602030000000004" pitchFamily="34" charset="0"/>
                <a:cs typeface="Noto Sans Med" panose="020B0602040504020204" pitchFamily="34"/>
              </a:rPr>
              <a:t> 12:1-8</a:t>
            </a:r>
          </a:p>
        </p:txBody>
      </p:sp>
      <p:pic>
        <p:nvPicPr>
          <p:cNvPr id="14" name="Picture 13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939B6914-B609-4B52-B2AB-CC8CBA28ED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49903"/>
            <a:ext cx="2700080" cy="2440898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5D49046-A6B8-4D7A-95C3-08A41F3F1B4D}"/>
              </a:ext>
            </a:extLst>
          </p:cNvPr>
          <p:cNvSpPr/>
          <p:nvPr/>
        </p:nvSpPr>
        <p:spPr bwMode="auto">
          <a:xfrm>
            <a:off x="152400" y="2408664"/>
            <a:ext cx="11887200" cy="182136"/>
          </a:xfrm>
          <a:prstGeom prst="rect">
            <a:avLst/>
          </a:prstGeom>
          <a:solidFill>
            <a:srgbClr val="99CC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68BCF7-24A4-4944-B158-E92F63346CA4}"/>
              </a:ext>
            </a:extLst>
          </p:cNvPr>
          <p:cNvSpPr txBox="1"/>
          <p:nvPr/>
        </p:nvSpPr>
        <p:spPr>
          <a:xfrm>
            <a:off x="2852480" y="388203"/>
            <a:ext cx="9339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The Church Is NOT Essential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79F6C8-6169-45FD-891A-2101463A31AB}"/>
              </a:ext>
            </a:extLst>
          </p:cNvPr>
          <p:cNvSpPr txBox="1"/>
          <p:nvPr/>
        </p:nvSpPr>
        <p:spPr>
          <a:xfrm>
            <a:off x="152400" y="2895600"/>
            <a:ext cx="1188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Salvation Is NOT In the Church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BA147D0-D024-44EE-B5C5-FA0CD44AE37E}"/>
              </a:ext>
            </a:extLst>
          </p:cNvPr>
          <p:cNvSpPr/>
          <p:nvPr/>
        </p:nvSpPr>
        <p:spPr bwMode="auto">
          <a:xfrm>
            <a:off x="152400" y="4495800"/>
            <a:ext cx="11887200" cy="56510"/>
          </a:xfrm>
          <a:prstGeom prst="rect">
            <a:avLst/>
          </a:prstGeom>
          <a:solidFill>
            <a:srgbClr val="99CC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DAABFF9-BD9C-4653-B637-106AF3B4AF5B}"/>
              </a:ext>
            </a:extLst>
          </p:cNvPr>
          <p:cNvSpPr txBox="1"/>
          <p:nvPr/>
        </p:nvSpPr>
        <p:spPr>
          <a:xfrm>
            <a:off x="152397" y="4763869"/>
            <a:ext cx="1188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You Are NOT Old Enough to Obey the Gospel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1F3F339-6DD7-4BB3-8251-27C508766D3F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      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1753530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7" grpId="0"/>
      <p:bldP spid="7188" grpId="0" animBg="1"/>
      <p:bldP spid="7191" grpId="0" animBg="1"/>
      <p:bldP spid="7192" grpId="0"/>
      <p:bldP spid="3" grpId="0"/>
      <p:bldP spid="18" grpId="0" animBg="1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52399" y="5867400"/>
            <a:ext cx="11887200" cy="57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2 Thessalonians 1:7-9</a:t>
            </a:r>
          </a:p>
        </p:txBody>
      </p:sp>
      <p:pic>
        <p:nvPicPr>
          <p:cNvPr id="9" name="Picture 8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6284B0C5-4725-42EF-BB48-74F296CE6F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" y="722530"/>
            <a:ext cx="3847539" cy="3620865"/>
          </a:xfrm>
          <a:prstGeom prst="rect">
            <a:avLst/>
          </a:prstGeom>
        </p:spPr>
      </p:pic>
      <p:sp>
        <p:nvSpPr>
          <p:cNvPr id="10" name="WordArt 17">
            <a:extLst>
              <a:ext uri="{FF2B5EF4-FFF2-40B4-BE49-F238E27FC236}">
                <a16:creationId xmlns:a16="http://schemas.microsoft.com/office/drawing/2014/main" id="{89EF7AE8-5748-4ED5-95E0-6176A25B2E4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09800" y="851118"/>
            <a:ext cx="1676400" cy="121466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CC00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/>
                <a:cs typeface="Arial"/>
              </a:rPr>
              <a:t>NOTS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B09277-3930-4E89-A0BB-DACAC6983B2D}"/>
              </a:ext>
            </a:extLst>
          </p:cNvPr>
          <p:cNvSpPr txBox="1"/>
          <p:nvPr/>
        </p:nvSpPr>
        <p:spPr>
          <a:xfrm>
            <a:off x="152400" y="76200"/>
            <a:ext cx="3847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Any One of the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50443E8-A83C-4416-9D9F-BDF069CD87FA}"/>
              </a:ext>
            </a:extLst>
          </p:cNvPr>
          <p:cNvSpPr/>
          <p:nvPr/>
        </p:nvSpPr>
        <p:spPr bwMode="auto">
          <a:xfrm>
            <a:off x="152400" y="4038599"/>
            <a:ext cx="11887200" cy="304795"/>
          </a:xfrm>
          <a:prstGeom prst="rect">
            <a:avLst/>
          </a:prstGeom>
          <a:solidFill>
            <a:srgbClr val="99CC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C2D9F9-B9F1-415A-850C-A59FF6948320}"/>
              </a:ext>
            </a:extLst>
          </p:cNvPr>
          <p:cNvSpPr txBox="1"/>
          <p:nvPr/>
        </p:nvSpPr>
        <p:spPr>
          <a:xfrm>
            <a:off x="3999572" y="1143000"/>
            <a:ext cx="81924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In the Devil’s Tale</a:t>
            </a:r>
            <a:b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Will Condemn Our</a:t>
            </a:r>
            <a:b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Souls In Eternity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4FC79D-9A70-4FD0-B551-C970217BF3EB}"/>
              </a:ext>
            </a:extLst>
          </p:cNvPr>
          <p:cNvSpPr txBox="1"/>
          <p:nvPr/>
        </p:nvSpPr>
        <p:spPr>
          <a:xfrm>
            <a:off x="152399" y="4590871"/>
            <a:ext cx="1188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  <a:cs typeface="Noto Sans Med" panose="020B0602040504020204" pitchFamily="34"/>
              </a:rPr>
              <a:t>The condemnation of Christ awaits all who fail</a:t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  <a:cs typeface="Noto Sans Med" panose="020B0602040504020204" pitchFamily="34"/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  <a:cs typeface="Noto Sans Med" panose="020B0602040504020204" pitchFamily="34"/>
              </a:rPr>
              <a:t>to obey the gospel of the Son of God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88FD91A-C385-438D-980D-CDF248F94113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4" grpId="0"/>
      <p:bldP spid="4" grpId="0"/>
    </p:bldLst>
  </p:timing>
</p:sld>
</file>

<file path=ppt/theme/theme1.xml><?xml version="1.0" encoding="utf-8"?>
<a:theme xmlns:a="http://schemas.openxmlformats.org/drawingml/2006/main" name="LIFELINE">
  <a:themeElements>
    <a:clrScheme name="">
      <a:dk1>
        <a:srgbClr val="5F5F5F"/>
      </a:dk1>
      <a:lt1>
        <a:srgbClr val="FFFFFF"/>
      </a:lt1>
      <a:dk2>
        <a:srgbClr val="993300"/>
      </a:dk2>
      <a:lt2>
        <a:srgbClr val="FF3300"/>
      </a:lt2>
      <a:accent1>
        <a:srgbClr val="663300"/>
      </a:accent1>
      <a:accent2>
        <a:srgbClr val="FF9900"/>
      </a:accent2>
      <a:accent3>
        <a:srgbClr val="CAADAA"/>
      </a:accent3>
      <a:accent4>
        <a:srgbClr val="DADADA"/>
      </a:accent4>
      <a:accent5>
        <a:srgbClr val="B8ADAA"/>
      </a:accent5>
      <a:accent6>
        <a:srgbClr val="E78A00"/>
      </a:accent6>
      <a:hlink>
        <a:srgbClr val="FFCC00"/>
      </a:hlink>
      <a:folHlink>
        <a:srgbClr val="B2B2B2"/>
      </a:folHlink>
    </a:clrScheme>
    <a:fontScheme name="LIFELINE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LIFELI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FELI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FELI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FELI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FELI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FELI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FELI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FELI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FELI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FELI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FELI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FELI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LIFELINE</Template>
  <TotalTime>658</TotalTime>
  <Words>282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Inter</vt:lpstr>
      <vt:lpstr>Inter Medium</vt:lpstr>
      <vt:lpstr>Times New Roman</vt:lpstr>
      <vt:lpstr>LIFELINE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Thetford</dc:creator>
  <cp:lastModifiedBy>Richard Thetford</cp:lastModifiedBy>
  <cp:revision>28</cp:revision>
  <cp:lastPrinted>2023-03-10T21:29:54Z</cp:lastPrinted>
  <dcterms:created xsi:type="dcterms:W3CDTF">2005-01-31T04:38:13Z</dcterms:created>
  <dcterms:modified xsi:type="dcterms:W3CDTF">2023-11-12T23:04:23Z</dcterms:modified>
</cp:coreProperties>
</file>