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17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3300"/>
    <a:srgbClr val="FFE69F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01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2610A1DB-EEAD-41FF-81D8-21032B3A74F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defTabSz="912813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THE NOBLEMAN'S SON HEALED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E8FD58F1-95CB-4BD6-A309-DAFFE395792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EDCBC308-AFB7-42F8-B242-BB2C5F36CCB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defTabSz="912813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Richard Thetford</a:t>
            </a:r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8A1A2BF5-9E49-49FC-8F4F-1222B7D39D6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fld id="{5D06A932-5D96-4233-9B67-C930D43C72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013211C7-8DE1-4C2E-BD40-0F836913A8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defTabSz="912813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THE NOBLEMAN'S SON HEALED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D602986-F85E-4A02-82BA-63D4D3CD493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25AC6342-060E-490A-B7D0-FEDF162AEFA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2113" y="684213"/>
            <a:ext cx="6075362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2B2711DD-905E-4C15-8852-0FBC403C41B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30700"/>
            <a:ext cx="548640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06D3FFD5-08AD-4EAD-A387-5ACBF1C89F8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defTabSz="912813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Richard Thetford</a:t>
            </a:r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id="{9F7FA511-A1CE-42C3-B691-18ACF13412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fld id="{3035BF73-4818-4B9E-96D4-DD4C49E3550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80E2CCB-2D14-42F6-BD0A-01B38C4BA06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/>
              <a:t>THE NOBLEMAN'S SON HEALED</a:t>
            </a:r>
          </a:p>
        </p:txBody>
      </p:sp>
      <p:sp>
        <p:nvSpPr>
          <p:cNvPr id="13315" name="Rectangle 6">
            <a:extLst>
              <a:ext uri="{FF2B5EF4-FFF2-40B4-BE49-F238E27FC236}">
                <a16:creationId xmlns:a16="http://schemas.microsoft.com/office/drawing/2014/main" id="{CE247081-F13F-4F71-9B0B-EE60B87305F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/>
              <a:t>Richard Thetford</a:t>
            </a:r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308FBD59-39DC-41C7-88CD-92C7D459C1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DCD5C55F-2693-4B03-9B50-58FB4238B1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524000"/>
            <a:ext cx="8128000" cy="1879600"/>
          </a:xfrm>
        </p:spPr>
        <p:txBody>
          <a:bodyPr anchor="b"/>
          <a:lstStyle>
            <a:lvl1pPr>
              <a:lnSpc>
                <a:spcPct val="95000"/>
              </a:lnSpc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43667" y="4076700"/>
            <a:ext cx="7814733" cy="12573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FD439A-10CF-4564-81EC-58578D9B57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B6B7E2-11E9-499F-8C39-9E83E46813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28A95F-FEE2-422D-A8DD-AEC3D2732D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9872156-0E57-4CF9-B228-FF64849680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43592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E347744-19BC-4B4B-96CA-6ED85C8600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0F4207-D671-4B58-B1EE-81A6650A7A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8FDD7E-FF70-4472-9AA6-02C3475F7D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0E12A5-BB26-4476-ADCB-7B08849B5C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38529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533400"/>
            <a:ext cx="25908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533400"/>
            <a:ext cx="75692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3607B7-944A-4368-9F44-CF2AF39994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5A42E5-0E5B-47F3-B3E9-CE32FC78D0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7B1209-76B4-4A85-9E34-C1BF6C2A7F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54BE36-8010-44AB-B8C2-B7A2C91D53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29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741711A-106E-4652-AAFA-C920CBFA5C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37AE0B-1AA6-4010-859D-4366D8DF8F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9EFEB3-7D97-48DC-982E-E6691E23EC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4DC06B-201A-4A14-8A12-06B9FBF25C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72606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B49B49-7FD3-4F60-ABEC-188AEE82A6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EE3984-AB46-4A94-808C-D233D149AB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C87640-C06A-420B-B234-32DB9C45B6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3F1D33-4B12-4A72-9004-366D1D40DF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34464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514600"/>
            <a:ext cx="508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514600"/>
            <a:ext cx="508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EDC892-883E-4F2C-A5C9-7E6B5DB822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12910D-1CDA-423A-8868-91E643BFF0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2D8C23-A0FA-4BFB-AC27-55B958689A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711B7-C3F8-4134-95DA-1C80A0DBFC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62563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6C2886B-1B65-4569-AC65-72B67F7EAA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74862D9-1A7B-4007-B0EA-0AC5FAA27A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C0DE9F5-8969-440D-8C4C-9BE028E7DC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751506-C19E-4D58-BAAC-4912440F77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53107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87F99A5-B5BF-4D3F-8C4A-E518560A91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7110A80-7030-44BF-ADB9-B8DDBF1468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CA2F9DF-A69C-4CF2-844B-2A677BF8A3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A1CCC1-618D-4562-A09C-E2B2957C5C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21078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8013E3D-13A6-4FEB-90F9-77D2F0EE6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A823A60-54C8-46D5-855D-D3AF6A575F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D9197D0-7846-41BD-9428-C594509DEC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C69E00-5A79-4AD7-BE10-AF47ED860D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6467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0BEAF0-2218-4D1E-9C69-E8A89C06B8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15102F-144B-4659-AEA1-44779F971F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E45ED7-F32A-434A-AD63-FAF12D8B0B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5A8C4-C26B-4F90-AA1F-CFEE514126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21887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D35026-0775-4EDB-8FD4-01D8BE9F83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177B13-C57C-4A9A-946C-28920B79DC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EE3D73-419B-4D9A-99B2-BEFCA5C1C3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0D1873-BF6F-4FB6-953A-1D92E46C6F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99838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7FCA0E7-FD2B-40F9-889E-5748C3F03A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5334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FF51FE4-B853-4905-A8E8-09C72147C3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514600"/>
            <a:ext cx="103632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FE903CF7-39B5-441B-9BC3-CD103EEC46B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723A0C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CA403F75-85AD-4F34-B9E8-F91EE3A4033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723A0C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FFAE5742-B2BB-472E-B46D-D601D9E0F7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723A0C"/>
                </a:solidFill>
              </a:defRPr>
            </a:lvl1pPr>
          </a:lstStyle>
          <a:p>
            <a:fld id="{1C543FBA-E167-4CCB-B72A-265C579589D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7415" name="FormatShape" descr="SKIING" hidden="1">
            <a:extLst>
              <a:ext uri="{FF2B5EF4-FFF2-40B4-BE49-F238E27FC236}">
                <a16:creationId xmlns:a16="http://schemas.microsoft.com/office/drawing/2014/main" id="{52E68385-EDDF-4318-B1BD-AEDBAFF03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78000" y="1701800"/>
            <a:ext cx="1574800" cy="825500"/>
          </a:xfrm>
          <a:prstGeom prst="rect">
            <a:avLst/>
          </a:prstGeom>
          <a:noFill/>
          <a:ln w="101600" cmpd="thinThick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solidFill>
                <a:srgbClr val="723A0C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23A0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23A0C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23A0C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23A0C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23A0C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723A0C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723A0C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723A0C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723A0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 b="1">
          <a:solidFill>
            <a:srgbClr val="723A0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rgbClr val="723A0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723A0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723A0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723A0C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23A0C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23A0C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23A0C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23A0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CCEB3A0-8600-4D2D-B425-F542A5A5457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800"/>
            <a:ext cx="12192000" cy="889000"/>
          </a:xfrm>
        </p:spPr>
        <p:txBody>
          <a:bodyPr/>
          <a:lstStyle/>
          <a:p>
            <a:pPr eaLnBrk="1" hangingPunct="1"/>
            <a:r>
              <a:rPr lang="en-US" altLang="en-US" sz="6000" b="1" dirty="0">
                <a:latin typeface="Calibri" panose="020F0502020204030204" pitchFamily="34" charset="0"/>
              </a:rPr>
              <a:t>The Nobleman’s Son Healed</a:t>
            </a:r>
          </a:p>
        </p:txBody>
      </p:sp>
      <p:pic>
        <p:nvPicPr>
          <p:cNvPr id="3075" name="Picture 5" descr="second miracle">
            <a:extLst>
              <a:ext uri="{FF2B5EF4-FFF2-40B4-BE49-F238E27FC236}">
                <a16:creationId xmlns:a16="http://schemas.microsoft.com/office/drawing/2014/main" id="{352BE4FD-8B2C-490A-A18F-57AAC029EB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3231" y="1866900"/>
            <a:ext cx="3665538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6">
            <a:extLst>
              <a:ext uri="{FF2B5EF4-FFF2-40B4-BE49-F238E27FC236}">
                <a16:creationId xmlns:a16="http://schemas.microsoft.com/office/drawing/2014/main" id="{488C1E24-30BB-4AEC-9E67-AD4D5FA9D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0600"/>
            <a:ext cx="1219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800" b="1" dirty="0">
                <a:latin typeface="Calibri" panose="020F0502020204030204" pitchFamily="34" charset="0"/>
              </a:rPr>
              <a:t>John 4:43-54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B9FB71-B2D3-4C71-942A-DDDF1E093B64}"/>
              </a:ext>
            </a:extLst>
          </p:cNvPr>
          <p:cNvSpPr txBox="1"/>
          <p:nvPr/>
        </p:nvSpPr>
        <p:spPr>
          <a:xfrm>
            <a:off x="0" y="6553200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0378C45D-D618-462B-9934-479D105643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250" y="533400"/>
            <a:ext cx="3486150" cy="1066800"/>
          </a:xfrm>
        </p:spPr>
        <p:txBody>
          <a:bodyPr/>
          <a:lstStyle/>
          <a:p>
            <a:pPr eaLnBrk="1" hangingPunct="1"/>
            <a:r>
              <a:rPr lang="en-US" altLang="en-US" sz="4000" b="1" dirty="0">
                <a:latin typeface="Calibri" panose="020F0502020204030204" pitchFamily="34" charset="0"/>
              </a:rPr>
              <a:t>John 4:43-44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9CA87A76-6285-4982-98B1-47D52E9BC2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133600"/>
            <a:ext cx="10134600" cy="44196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Calibri" panose="020F0502020204030204" pitchFamily="34" charset="0"/>
              </a:rPr>
              <a:t>Jesus leaves Judea</a:t>
            </a:r>
          </a:p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  <a:p>
            <a:pPr lvl="1" eaLnBrk="1" hangingPunct="1"/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Judea was His home</a:t>
            </a:r>
          </a:p>
          <a:p>
            <a:pPr lvl="1" eaLnBrk="1" hangingPunct="1"/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Born in Bethlehem</a:t>
            </a:r>
          </a:p>
          <a:p>
            <a:pPr lvl="1" eaLnBrk="1" hangingPunct="1"/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Seat of Jewish worship and government</a:t>
            </a:r>
          </a:p>
          <a:p>
            <a:pPr eaLnBrk="1" hangingPunct="1"/>
            <a:r>
              <a:rPr lang="en-US" altLang="en-US" dirty="0">
                <a:latin typeface="Calibri" panose="020F0502020204030204" pitchFamily="34" charset="0"/>
              </a:rPr>
              <a:t>“His own people” rejected Jesus</a:t>
            </a:r>
          </a:p>
          <a:p>
            <a:pPr lvl="1" eaLnBrk="1" hangingPunct="1"/>
            <a:r>
              <a:rPr lang="en-US" altLang="en-US" dirty="0">
                <a:solidFill>
                  <a:srgbClr val="C00000"/>
                </a:solidFill>
                <a:latin typeface="Calibri" panose="020F0502020204030204" pitchFamily="34" charset="0"/>
              </a:rPr>
              <a:t>John 1:11; 5:43; 12:37</a:t>
            </a:r>
          </a:p>
        </p:txBody>
      </p:sp>
      <p:pic>
        <p:nvPicPr>
          <p:cNvPr id="4100" name="Picture 4" descr="second miracle">
            <a:extLst>
              <a:ext uri="{FF2B5EF4-FFF2-40B4-BE49-F238E27FC236}">
                <a16:creationId xmlns:a16="http://schemas.microsoft.com/office/drawing/2014/main" id="{503F9075-51EF-4AF8-B3A0-22005ECCF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4668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5">
            <a:extLst>
              <a:ext uri="{FF2B5EF4-FFF2-40B4-BE49-F238E27FC236}">
                <a16:creationId xmlns:a16="http://schemas.microsoft.com/office/drawing/2014/main" id="{0794A3A4-D07F-46CA-8642-6A1325F66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52400"/>
            <a:ext cx="6934200" cy="1905000"/>
          </a:xfrm>
          <a:prstGeom prst="rect">
            <a:avLst/>
          </a:prstGeom>
          <a:solidFill>
            <a:srgbClr val="66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id="{2529723A-2637-4498-B335-2427EDF8E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85800"/>
            <a:ext cx="6934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FFE69F"/>
                </a:solidFill>
                <a:latin typeface="Calibri" panose="020F0502020204030204" pitchFamily="34" charset="0"/>
              </a:rPr>
              <a:t>The Nobleman’s Son Healed</a:t>
            </a:r>
          </a:p>
        </p:txBody>
      </p:sp>
      <p:sp>
        <p:nvSpPr>
          <p:cNvPr id="35847" name="Rectangle 7">
            <a:extLst>
              <a:ext uri="{FF2B5EF4-FFF2-40B4-BE49-F238E27FC236}">
                <a16:creationId xmlns:a16="http://schemas.microsoft.com/office/drawing/2014/main" id="{ADB5E42F-55F7-4426-BBA9-5E1A5CEB4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743200"/>
            <a:ext cx="4267200" cy="685800"/>
          </a:xfrm>
          <a:prstGeom prst="rect">
            <a:avLst/>
          </a:prstGeom>
          <a:solidFill>
            <a:srgbClr val="66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49" name="Text Box 9">
            <a:extLst>
              <a:ext uri="{FF2B5EF4-FFF2-40B4-BE49-F238E27FC236}">
                <a16:creationId xmlns:a16="http://schemas.microsoft.com/office/drawing/2014/main" id="{A15E0677-6D92-4D02-B3C1-E060411FB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743200"/>
            <a:ext cx="411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Matthew 13:57</a:t>
            </a:r>
          </a:p>
        </p:txBody>
      </p:sp>
      <p:pic>
        <p:nvPicPr>
          <p:cNvPr id="35851" name="Picture 11">
            <a:extLst>
              <a:ext uri="{FF2B5EF4-FFF2-40B4-BE49-F238E27FC236}">
                <a16:creationId xmlns:a16="http://schemas.microsoft.com/office/drawing/2014/main" id="{0C85DF4A-4AAD-4B62-B2C2-6CA4BCFDE2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1" y="2232686"/>
            <a:ext cx="4408714" cy="3253714"/>
          </a:xfrm>
          <a:prstGeom prst="rect">
            <a:avLst/>
          </a:prstGeom>
          <a:solidFill>
            <a:srgbClr val="663300"/>
          </a:solidFill>
          <a:ln w="38100" cap="sq">
            <a:solidFill>
              <a:srgbClr val="663300"/>
            </a:solidFill>
            <a:miter lim="800000"/>
            <a:headEnd type="none" w="sm" len="sm"/>
            <a:tailEnd type="none" w="sm" len="sm"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47ECA39-54A7-421D-8DB5-A06544EC4456}"/>
              </a:ext>
            </a:extLst>
          </p:cNvPr>
          <p:cNvSpPr txBox="1"/>
          <p:nvPr/>
        </p:nvSpPr>
        <p:spPr>
          <a:xfrm>
            <a:off x="0" y="6553200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7" grpId="0" animBg="1"/>
      <p:bldP spid="358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>
            <a:extLst>
              <a:ext uri="{FF2B5EF4-FFF2-40B4-BE49-F238E27FC236}">
                <a16:creationId xmlns:a16="http://schemas.microsoft.com/office/drawing/2014/main" id="{65BC290A-63CE-4EE2-83D6-C3F6C19170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133600"/>
            <a:ext cx="101346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Calibri" panose="020F0502020204030204" pitchFamily="34" charset="0"/>
              </a:rPr>
              <a:t>Galileans Received Him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Judeans see the same thing?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Did not accept His miracles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Some Galilean’s faith will fall</a:t>
            </a:r>
          </a:p>
        </p:txBody>
      </p:sp>
      <p:pic>
        <p:nvPicPr>
          <p:cNvPr id="36876" name="Picture 12">
            <a:extLst>
              <a:ext uri="{FF2B5EF4-FFF2-40B4-BE49-F238E27FC236}">
                <a16:creationId xmlns:a16="http://schemas.microsoft.com/office/drawing/2014/main" id="{46EE3EB5-319D-428A-A481-E0D362F5A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5304" y="2286000"/>
            <a:ext cx="6160753" cy="2514601"/>
          </a:xfrm>
          <a:prstGeom prst="rect">
            <a:avLst/>
          </a:prstGeom>
          <a:noFill/>
          <a:ln w="38100" cap="sq">
            <a:solidFill>
              <a:srgbClr val="6633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5EBBC0CA-4C84-46A8-88E8-31975AC6D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533400"/>
            <a:ext cx="34861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4000" b="1" kern="0" dirty="0">
                <a:latin typeface="Calibri" panose="020F0502020204030204" pitchFamily="34" charset="0"/>
              </a:rPr>
              <a:t>John 4:45</a:t>
            </a:r>
          </a:p>
        </p:txBody>
      </p:sp>
      <p:pic>
        <p:nvPicPr>
          <p:cNvPr id="9" name="Picture 4" descr="second miracle">
            <a:extLst>
              <a:ext uri="{FF2B5EF4-FFF2-40B4-BE49-F238E27FC236}">
                <a16:creationId xmlns:a16="http://schemas.microsoft.com/office/drawing/2014/main" id="{442D52E2-DD9E-475A-B46F-B8876050CB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4668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5">
            <a:extLst>
              <a:ext uri="{FF2B5EF4-FFF2-40B4-BE49-F238E27FC236}">
                <a16:creationId xmlns:a16="http://schemas.microsoft.com/office/drawing/2014/main" id="{EE3F3373-0770-4B24-A52D-84B38E542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52400"/>
            <a:ext cx="6934200" cy="1905000"/>
          </a:xfrm>
          <a:prstGeom prst="rect">
            <a:avLst/>
          </a:prstGeom>
          <a:solidFill>
            <a:srgbClr val="66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5ADE816C-8ED6-41CA-AD7A-2E1F67A7A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85800"/>
            <a:ext cx="6934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FFE69F"/>
                </a:solidFill>
                <a:latin typeface="Calibri" panose="020F0502020204030204" pitchFamily="34" charset="0"/>
              </a:rPr>
              <a:t>The Nobleman’s Son Healed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524731-34D9-4E0F-A9B4-7E1CC8CEC36E}"/>
              </a:ext>
            </a:extLst>
          </p:cNvPr>
          <p:cNvSpPr txBox="1"/>
          <p:nvPr/>
        </p:nvSpPr>
        <p:spPr>
          <a:xfrm>
            <a:off x="0" y="6553200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>
            <a:extLst>
              <a:ext uri="{FF2B5EF4-FFF2-40B4-BE49-F238E27FC236}">
                <a16:creationId xmlns:a16="http://schemas.microsoft.com/office/drawing/2014/main" id="{C023CA4C-709F-4740-B2D7-42D8D29803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133600"/>
            <a:ext cx="10134600" cy="44196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Calibri" panose="020F0502020204030204" pitchFamily="34" charset="0"/>
              </a:rPr>
              <a:t>Returns to Cana</a:t>
            </a:r>
          </a:p>
          <a:p>
            <a:pPr lvl="1" eaLnBrk="1" hangingPunct="1"/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Some ready to receive Him</a:t>
            </a:r>
          </a:p>
          <a:p>
            <a:pPr lvl="1" eaLnBrk="1" hangingPunct="1"/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Nobleman found his location</a:t>
            </a:r>
          </a:p>
          <a:p>
            <a:pPr lvl="1" eaLnBrk="1" hangingPunct="1"/>
            <a:endParaRPr lang="en-US" altLang="en-US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2" eaLnBrk="1" hangingPunct="1"/>
            <a:r>
              <a:rPr lang="en-US" altLang="en-US" sz="3000" dirty="0">
                <a:solidFill>
                  <a:schemeClr val="tx1"/>
                </a:solidFill>
                <a:latin typeface="Calibri" panose="020F0502020204030204" pitchFamily="34" charset="0"/>
              </a:rPr>
              <a:t>Reluctant to leave his son</a:t>
            </a:r>
          </a:p>
          <a:p>
            <a:pPr lvl="2" eaLnBrk="1" hangingPunct="1"/>
            <a:r>
              <a:rPr lang="en-US" altLang="en-US" sz="3000" dirty="0">
                <a:solidFill>
                  <a:schemeClr val="tx1"/>
                </a:solidFill>
                <a:latin typeface="Calibri" panose="020F0502020204030204" pitchFamily="34" charset="0"/>
              </a:rPr>
              <a:t>Expected that Jesus MUST make the trip to Capernaum</a:t>
            </a:r>
          </a:p>
          <a:p>
            <a:pPr lvl="3" eaLnBrk="1" hangingPunct="1"/>
            <a:r>
              <a:rPr lang="en-US" altLang="en-US" sz="3000" b="1" i="1" dirty="0">
                <a:solidFill>
                  <a:srgbClr val="663300"/>
                </a:solidFill>
                <a:latin typeface="Calibri" panose="020F0502020204030204" pitchFamily="34" charset="0"/>
              </a:rPr>
              <a:t>“come down and heal his son”</a:t>
            </a:r>
          </a:p>
        </p:txBody>
      </p:sp>
      <p:pic>
        <p:nvPicPr>
          <p:cNvPr id="37897" name="Picture 9">
            <a:extLst>
              <a:ext uri="{FF2B5EF4-FFF2-40B4-BE49-F238E27FC236}">
                <a16:creationId xmlns:a16="http://schemas.microsoft.com/office/drawing/2014/main" id="{74322C18-9545-4FC3-8540-48C8944B66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7053" y="2231571"/>
            <a:ext cx="3679890" cy="2264230"/>
          </a:xfrm>
          <a:prstGeom prst="rect">
            <a:avLst/>
          </a:prstGeom>
          <a:noFill/>
          <a:ln w="38100" cap="sq">
            <a:solidFill>
              <a:srgbClr val="6633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898" name="Rectangle 10">
            <a:extLst>
              <a:ext uri="{FF2B5EF4-FFF2-40B4-BE49-F238E27FC236}">
                <a16:creationId xmlns:a16="http://schemas.microsoft.com/office/drawing/2014/main" id="{E2BBDE32-F4C9-4A04-A1B8-6CF9C0DCA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962400"/>
            <a:ext cx="7543800" cy="533400"/>
          </a:xfrm>
          <a:prstGeom prst="rect">
            <a:avLst/>
          </a:prstGeom>
          <a:solidFill>
            <a:srgbClr val="66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899" name="Text Box 11">
            <a:extLst>
              <a:ext uri="{FF2B5EF4-FFF2-40B4-BE49-F238E27FC236}">
                <a16:creationId xmlns:a16="http://schemas.microsoft.com/office/drawing/2014/main" id="{DCF2CDA4-1F1F-48B1-8F83-4D265AEF4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916364"/>
            <a:ext cx="7543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Nobleman: </a:t>
            </a:r>
            <a:r>
              <a:rPr lang="en-US" alt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“an officer of a King”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55F68736-D4B3-404E-9BDB-ED07705F0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533400"/>
            <a:ext cx="34861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4000" b="1" kern="0" dirty="0">
                <a:latin typeface="Calibri" panose="020F0502020204030204" pitchFamily="34" charset="0"/>
              </a:rPr>
              <a:t>John 4:46-47</a:t>
            </a:r>
          </a:p>
        </p:txBody>
      </p:sp>
      <p:pic>
        <p:nvPicPr>
          <p:cNvPr id="11" name="Picture 4" descr="second miracle">
            <a:extLst>
              <a:ext uri="{FF2B5EF4-FFF2-40B4-BE49-F238E27FC236}">
                <a16:creationId xmlns:a16="http://schemas.microsoft.com/office/drawing/2014/main" id="{396D015B-A283-4C4B-8CC0-9B434FFBC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4668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5">
            <a:extLst>
              <a:ext uri="{FF2B5EF4-FFF2-40B4-BE49-F238E27FC236}">
                <a16:creationId xmlns:a16="http://schemas.microsoft.com/office/drawing/2014/main" id="{14715FD4-F469-41F4-B2DA-C80476917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52400"/>
            <a:ext cx="6934200" cy="1905000"/>
          </a:xfrm>
          <a:prstGeom prst="rect">
            <a:avLst/>
          </a:prstGeom>
          <a:solidFill>
            <a:srgbClr val="66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3FF80228-4500-42BD-A082-B636FBEAF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85800"/>
            <a:ext cx="6934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FFE69F"/>
                </a:solidFill>
                <a:latin typeface="Calibri" panose="020F0502020204030204" pitchFamily="34" charset="0"/>
              </a:rPr>
              <a:t>The Nobleman’s Son Healed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89C039B-6C04-444C-9877-07F2DE9E52B0}"/>
              </a:ext>
            </a:extLst>
          </p:cNvPr>
          <p:cNvSpPr txBox="1"/>
          <p:nvPr/>
        </p:nvSpPr>
        <p:spPr>
          <a:xfrm>
            <a:off x="0" y="6553200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8" grpId="0" animBg="1"/>
      <p:bldP spid="3789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>
            <a:extLst>
              <a:ext uri="{FF2B5EF4-FFF2-40B4-BE49-F238E27FC236}">
                <a16:creationId xmlns:a16="http://schemas.microsoft.com/office/drawing/2014/main" id="{C1166200-7DB8-4E76-9BD4-DC0BB1B21F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133600"/>
            <a:ext cx="10134600" cy="4419600"/>
          </a:xfrm>
        </p:spPr>
        <p:txBody>
          <a:bodyPr/>
          <a:lstStyle/>
          <a:p>
            <a:pPr eaLnBrk="1" hangingPunct="1"/>
            <a:r>
              <a:rPr lang="en-US" altLang="en-US" sz="3000" dirty="0">
                <a:latin typeface="Calibri" panose="020F0502020204030204" pitchFamily="34" charset="0"/>
              </a:rPr>
              <a:t>Signs:</a:t>
            </a:r>
            <a:r>
              <a:rPr lang="en-US" altLang="en-US" sz="3000" b="0" dirty="0">
                <a:latin typeface="Calibri" panose="020F0502020204030204" pitchFamily="34" charset="0"/>
              </a:rPr>
              <a:t> “deeper truth than what meets the eye”</a:t>
            </a:r>
            <a:endParaRPr lang="en-US" altLang="en-US" sz="3000" dirty="0">
              <a:latin typeface="Calibri" panose="020F0502020204030204" pitchFamily="34" charset="0"/>
            </a:endParaRPr>
          </a:p>
          <a:p>
            <a:pPr eaLnBrk="1" hangingPunct="1"/>
            <a:r>
              <a:rPr lang="en-US" altLang="en-US" sz="3000" dirty="0">
                <a:latin typeface="Calibri" panose="020F0502020204030204" pitchFamily="34" charset="0"/>
              </a:rPr>
              <a:t>Wonders: </a:t>
            </a:r>
            <a:r>
              <a:rPr lang="en-US" altLang="en-US" sz="3000" b="0" dirty="0">
                <a:latin typeface="Calibri" panose="020F0502020204030204" pitchFamily="34" charset="0"/>
              </a:rPr>
              <a:t>“draws attention to the physical side”</a:t>
            </a:r>
          </a:p>
          <a:p>
            <a:pPr eaLnBrk="1" hangingPunct="1"/>
            <a:endParaRPr lang="en-US" altLang="en-US" sz="2400" b="0" dirty="0">
              <a:latin typeface="Calibri" panose="020F0502020204030204" pitchFamily="34" charset="0"/>
            </a:endParaRPr>
          </a:p>
          <a:p>
            <a:pPr eaLnBrk="1" hangingPunct="1"/>
            <a:r>
              <a:rPr lang="en-US" altLang="en-US" sz="3000" dirty="0">
                <a:latin typeface="Calibri" panose="020F0502020204030204" pitchFamily="34" charset="0"/>
              </a:rPr>
              <a:t>His son is at the point of death</a:t>
            </a:r>
          </a:p>
          <a:p>
            <a:pPr eaLnBrk="1" hangingPunct="1"/>
            <a:r>
              <a:rPr lang="en-US" altLang="en-US" sz="3000" dirty="0">
                <a:latin typeface="Calibri" panose="020F0502020204030204" pitchFamily="34" charset="0"/>
              </a:rPr>
              <a:t>He had some faith</a:t>
            </a:r>
          </a:p>
          <a:p>
            <a:pPr eaLnBrk="1" hangingPunct="1"/>
            <a:r>
              <a:rPr lang="en-US" altLang="en-US" sz="3000" dirty="0">
                <a:latin typeface="Calibri" panose="020F0502020204030204" pitchFamily="34" charset="0"/>
              </a:rPr>
              <a:t>His was a faith that believed on outward signs</a:t>
            </a:r>
          </a:p>
          <a:p>
            <a:pPr lvl="1" eaLnBrk="1" hangingPunct="1"/>
            <a:r>
              <a:rPr lang="en-US" altLang="en-US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Fledging faith </a:t>
            </a:r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– testimony of others</a:t>
            </a:r>
          </a:p>
          <a:p>
            <a:pPr lvl="1" eaLnBrk="1" hangingPunct="1"/>
            <a:r>
              <a:rPr lang="en-US" altLang="en-US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Satisfying faith </a:t>
            </a:r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– personal investigation</a:t>
            </a:r>
          </a:p>
        </p:txBody>
      </p:sp>
      <p:sp>
        <p:nvSpPr>
          <p:cNvPr id="38922" name="Rectangle 10">
            <a:extLst>
              <a:ext uri="{FF2B5EF4-FFF2-40B4-BE49-F238E27FC236}">
                <a16:creationId xmlns:a16="http://schemas.microsoft.com/office/drawing/2014/main" id="{DCEE4523-4602-42EC-84A4-CDA34834E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276600"/>
            <a:ext cx="9144000" cy="381000"/>
          </a:xfrm>
          <a:prstGeom prst="rect">
            <a:avLst/>
          </a:prstGeom>
          <a:solidFill>
            <a:srgbClr val="66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923" name="Text Box 11">
            <a:extLst>
              <a:ext uri="{FF2B5EF4-FFF2-40B4-BE49-F238E27FC236}">
                <a16:creationId xmlns:a16="http://schemas.microsoft.com/office/drawing/2014/main" id="{26D22E98-E632-4799-856E-DCB328329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1" y="3260725"/>
            <a:ext cx="914399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200" b="1" i="1" dirty="0">
                <a:solidFill>
                  <a:schemeClr val="bg1"/>
                </a:solidFill>
                <a:latin typeface="Calibri" panose="020F0502020204030204" pitchFamily="34" charset="0"/>
              </a:rPr>
              <a:t>“unless you people see signs and wonders, you will by no means believe”</a:t>
            </a:r>
          </a:p>
        </p:txBody>
      </p:sp>
      <p:pic>
        <p:nvPicPr>
          <p:cNvPr id="38924" name="Picture 12">
            <a:extLst>
              <a:ext uri="{FF2B5EF4-FFF2-40B4-BE49-F238E27FC236}">
                <a16:creationId xmlns:a16="http://schemas.microsoft.com/office/drawing/2014/main" id="{E7F003BB-70A1-4476-91D5-4CEC2F913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617" y="3825874"/>
            <a:ext cx="3892098" cy="1355725"/>
          </a:xfrm>
          <a:prstGeom prst="rect">
            <a:avLst/>
          </a:prstGeom>
          <a:noFill/>
          <a:ln w="38100" cap="sq">
            <a:solidFill>
              <a:srgbClr val="6633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25" name="Line 13">
            <a:extLst>
              <a:ext uri="{FF2B5EF4-FFF2-40B4-BE49-F238E27FC236}">
                <a16:creationId xmlns:a16="http://schemas.microsoft.com/office/drawing/2014/main" id="{44AA46F9-1251-40C5-988E-6404DB9A32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15400" y="4114800"/>
            <a:ext cx="2362200" cy="609600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36FE4A17-DFDE-4517-85AA-9C0702C0D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533400"/>
            <a:ext cx="34861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4000" b="1" kern="0" dirty="0">
                <a:latin typeface="Calibri" panose="020F0502020204030204" pitchFamily="34" charset="0"/>
              </a:rPr>
              <a:t>John 4:48</a:t>
            </a:r>
          </a:p>
        </p:txBody>
      </p:sp>
      <p:pic>
        <p:nvPicPr>
          <p:cNvPr id="12" name="Picture 4" descr="second miracle">
            <a:extLst>
              <a:ext uri="{FF2B5EF4-FFF2-40B4-BE49-F238E27FC236}">
                <a16:creationId xmlns:a16="http://schemas.microsoft.com/office/drawing/2014/main" id="{CE2CFC93-4440-4671-9C6C-ED534494EC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4668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5">
            <a:extLst>
              <a:ext uri="{FF2B5EF4-FFF2-40B4-BE49-F238E27FC236}">
                <a16:creationId xmlns:a16="http://schemas.microsoft.com/office/drawing/2014/main" id="{BFF67AFA-9FF5-4F55-8A6E-AF0C5E301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52400"/>
            <a:ext cx="6934200" cy="1905000"/>
          </a:xfrm>
          <a:prstGeom prst="rect">
            <a:avLst/>
          </a:prstGeom>
          <a:solidFill>
            <a:srgbClr val="66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Text Box 6">
            <a:extLst>
              <a:ext uri="{FF2B5EF4-FFF2-40B4-BE49-F238E27FC236}">
                <a16:creationId xmlns:a16="http://schemas.microsoft.com/office/drawing/2014/main" id="{1CA28525-7993-422B-8B29-5E8D31BBA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85800"/>
            <a:ext cx="6934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FFE69F"/>
                </a:solidFill>
                <a:latin typeface="Calibri" panose="020F0502020204030204" pitchFamily="34" charset="0"/>
              </a:rPr>
              <a:t>The Nobleman’s Son Healed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F0914A3-FA44-484E-AAB6-39A5F9BA4142}"/>
              </a:ext>
            </a:extLst>
          </p:cNvPr>
          <p:cNvSpPr txBox="1"/>
          <p:nvPr/>
        </p:nvSpPr>
        <p:spPr>
          <a:xfrm>
            <a:off x="0" y="6553200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2" grpId="0" animBg="1"/>
      <p:bldP spid="389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>
            <a:extLst>
              <a:ext uri="{FF2B5EF4-FFF2-40B4-BE49-F238E27FC236}">
                <a16:creationId xmlns:a16="http://schemas.microsoft.com/office/drawing/2014/main" id="{2312923D-3AFC-4711-A7F4-52273EB2A7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133600"/>
            <a:ext cx="11887200" cy="44196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Calibri" panose="020F0502020204030204" pitchFamily="34" charset="0"/>
              </a:rPr>
              <a:t>Nobleman had one option – Jesus</a:t>
            </a:r>
          </a:p>
          <a:p>
            <a:pPr lvl="1" eaLnBrk="1" hangingPunct="1"/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Heard that Jesus could perform miracles</a:t>
            </a:r>
          </a:p>
          <a:p>
            <a:pPr lvl="1" eaLnBrk="1" hangingPunct="1"/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</a:rPr>
              <a:t>Felt the presence of Jesus was required to perform the miracle</a:t>
            </a:r>
          </a:p>
          <a:p>
            <a:pPr eaLnBrk="1" hangingPunct="1"/>
            <a:r>
              <a:rPr lang="en-US" altLang="en-US" dirty="0">
                <a:latin typeface="Calibri" panose="020F0502020204030204" pitchFamily="34" charset="0"/>
              </a:rPr>
              <a:t>Jesus announced</a:t>
            </a:r>
          </a:p>
          <a:p>
            <a:pPr lvl="1" eaLnBrk="1" hangingPunct="1"/>
            <a:r>
              <a:rPr lang="en-US" altLang="en-US" i="1" dirty="0">
                <a:latin typeface="Calibri" panose="020F0502020204030204" pitchFamily="34" charset="0"/>
              </a:rPr>
              <a:t>“Go your way; your son lives.”</a:t>
            </a:r>
          </a:p>
          <a:p>
            <a:pPr eaLnBrk="1" hangingPunct="1"/>
            <a:r>
              <a:rPr lang="en-US" altLang="en-US" dirty="0">
                <a:latin typeface="Calibri" panose="020F0502020204030204" pitchFamily="34" charset="0"/>
              </a:rPr>
              <a:t>Nobleman gained confidence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30631A7-013B-465A-8CC6-7099EC206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17071"/>
            <a:ext cx="34861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4000" b="1" kern="0" dirty="0">
                <a:latin typeface="Calibri" panose="020F0502020204030204" pitchFamily="34" charset="0"/>
              </a:rPr>
              <a:t>John 4:49-51</a:t>
            </a:r>
          </a:p>
        </p:txBody>
      </p:sp>
      <p:pic>
        <p:nvPicPr>
          <p:cNvPr id="8" name="Picture 4" descr="second miracle">
            <a:extLst>
              <a:ext uri="{FF2B5EF4-FFF2-40B4-BE49-F238E27FC236}">
                <a16:creationId xmlns:a16="http://schemas.microsoft.com/office/drawing/2014/main" id="{3D1E6CCD-ADCC-49A6-BD64-1E01DE6D4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4668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EB56C4B9-6F72-4E29-B32D-E9F21BA3B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52400"/>
            <a:ext cx="6934200" cy="1905000"/>
          </a:xfrm>
          <a:prstGeom prst="rect">
            <a:avLst/>
          </a:prstGeom>
          <a:solidFill>
            <a:srgbClr val="66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AFB3F26F-6707-4112-B58E-8EF5CB528D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85800"/>
            <a:ext cx="6934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FFE69F"/>
                </a:solidFill>
                <a:latin typeface="Calibri" panose="020F0502020204030204" pitchFamily="34" charset="0"/>
              </a:rPr>
              <a:t>The Nobleman’s Son Healed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245276-721F-4FA0-B190-391B593116CA}"/>
              </a:ext>
            </a:extLst>
          </p:cNvPr>
          <p:cNvSpPr txBox="1"/>
          <p:nvPr/>
        </p:nvSpPr>
        <p:spPr>
          <a:xfrm>
            <a:off x="0" y="6553200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>
            <a:extLst>
              <a:ext uri="{FF2B5EF4-FFF2-40B4-BE49-F238E27FC236}">
                <a16:creationId xmlns:a16="http://schemas.microsoft.com/office/drawing/2014/main" id="{5E9DD360-5B06-43E2-B23C-B46AF0903D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133600"/>
            <a:ext cx="11887200" cy="44196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latin typeface="Calibri" panose="020F0502020204030204" pitchFamily="34" charset="0"/>
              </a:rPr>
              <a:t>Second day since Jesus said the boy was healed</a:t>
            </a:r>
          </a:p>
          <a:p>
            <a:pPr eaLnBrk="1" hangingPunct="1"/>
            <a:r>
              <a:rPr lang="en-US" altLang="en-US" sz="3200" dirty="0">
                <a:latin typeface="Calibri" panose="020F0502020204030204" pitchFamily="34" charset="0"/>
              </a:rPr>
              <a:t>Growth is evident in the faith of the Nobleman</a:t>
            </a:r>
          </a:p>
          <a:p>
            <a:pPr lvl="1" eaLnBrk="1" hangingPunct="1"/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First believed in the power of Jesus’ presence</a:t>
            </a:r>
          </a:p>
          <a:p>
            <a:pPr lvl="1" eaLnBrk="1" hangingPunct="1"/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Then believed in the power of Jesus’ word</a:t>
            </a:r>
          </a:p>
          <a:p>
            <a:pPr eaLnBrk="1" hangingPunct="1"/>
            <a:r>
              <a:rPr lang="en-US" altLang="en-US" sz="3200" dirty="0">
                <a:solidFill>
                  <a:srgbClr val="663300"/>
                </a:solidFill>
                <a:latin typeface="Calibri" panose="020F0502020204030204" pitchFamily="34" charset="0"/>
              </a:rPr>
              <a:t>Boy healed at the exact moment that the command</a:t>
            </a:r>
            <a:br>
              <a:rPr lang="en-US" altLang="en-US" sz="3200" dirty="0">
                <a:solidFill>
                  <a:srgbClr val="663300"/>
                </a:solidFill>
                <a:latin typeface="Calibri" panose="020F0502020204030204" pitchFamily="34" charset="0"/>
              </a:rPr>
            </a:br>
            <a:r>
              <a:rPr lang="en-US" altLang="en-US" sz="3200" dirty="0">
                <a:solidFill>
                  <a:srgbClr val="663300"/>
                </a:solidFill>
                <a:latin typeface="Calibri" panose="020F0502020204030204" pitchFamily="34" charset="0"/>
              </a:rPr>
              <a:t>by Jesus was given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A1308BBD-0FCE-4E8C-865A-00668D266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533400"/>
            <a:ext cx="34861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723A0C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4000" b="1" kern="0" dirty="0">
                <a:latin typeface="Calibri" panose="020F0502020204030204" pitchFamily="34" charset="0"/>
              </a:rPr>
              <a:t>John 4:52-53</a:t>
            </a:r>
          </a:p>
        </p:txBody>
      </p:sp>
      <p:pic>
        <p:nvPicPr>
          <p:cNvPr id="8" name="Picture 4" descr="second miracle">
            <a:extLst>
              <a:ext uri="{FF2B5EF4-FFF2-40B4-BE49-F238E27FC236}">
                <a16:creationId xmlns:a16="http://schemas.microsoft.com/office/drawing/2014/main" id="{512F9C9A-C2CD-482E-9DE1-14DC1FD1A8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4668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B40478AA-9DDB-4F17-8A1B-BF937E0C2C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52400"/>
            <a:ext cx="6934200" cy="1905000"/>
          </a:xfrm>
          <a:prstGeom prst="rect">
            <a:avLst/>
          </a:prstGeom>
          <a:solidFill>
            <a:srgbClr val="66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F48DACDD-2066-4C0A-9D57-EB28ACB61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85800"/>
            <a:ext cx="6934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FFE69F"/>
                </a:solidFill>
                <a:latin typeface="Calibri" panose="020F0502020204030204" pitchFamily="34" charset="0"/>
              </a:rPr>
              <a:t>The Nobleman’s Son Healed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8055D58-27B3-4AEB-93D4-655C9BBDC82E}"/>
              </a:ext>
            </a:extLst>
          </p:cNvPr>
          <p:cNvSpPr txBox="1"/>
          <p:nvPr/>
        </p:nvSpPr>
        <p:spPr>
          <a:xfrm>
            <a:off x="0" y="6553200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>
            <a:extLst>
              <a:ext uri="{FF2B5EF4-FFF2-40B4-BE49-F238E27FC236}">
                <a16:creationId xmlns:a16="http://schemas.microsoft.com/office/drawing/2014/main" id="{42EC00FF-7FFA-4F35-AE29-3D2093550F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9734550" cy="48006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Calibri" panose="020F0502020204030204" pitchFamily="34" charset="0"/>
              </a:rPr>
              <a:t>He did not let position, pride, or effort prevent</a:t>
            </a:r>
            <a:br>
              <a:rPr lang="en-US" altLang="en-US" dirty="0">
                <a:latin typeface="Calibri" panose="020F0502020204030204" pitchFamily="34" charset="0"/>
              </a:rPr>
            </a:br>
            <a:r>
              <a:rPr lang="en-US" altLang="en-US" dirty="0">
                <a:latin typeface="Calibri" panose="020F0502020204030204" pitchFamily="34" charset="0"/>
              </a:rPr>
              <a:t>him from coming to seek Jesus</a:t>
            </a:r>
          </a:p>
          <a:p>
            <a:pPr eaLnBrk="1" hangingPunct="1"/>
            <a:r>
              <a:rPr lang="en-US" altLang="en-US" dirty="0">
                <a:latin typeface="Calibri" panose="020F0502020204030204" pitchFamily="34" charset="0"/>
              </a:rPr>
              <a:t>He stood the test of his faith</a:t>
            </a:r>
          </a:p>
          <a:p>
            <a:pPr eaLnBrk="1" hangingPunct="1"/>
            <a:r>
              <a:rPr lang="en-US" altLang="en-US" dirty="0">
                <a:latin typeface="Calibri" panose="020F0502020204030204" pitchFamily="34" charset="0"/>
              </a:rPr>
              <a:t>He became a witness for the Lord!</a:t>
            </a:r>
          </a:p>
          <a:p>
            <a:pPr lvl="1" eaLnBrk="1" hangingPunct="1"/>
            <a:r>
              <a:rPr lang="en-US" altLang="en-US" sz="3400" dirty="0">
                <a:solidFill>
                  <a:schemeClr val="tx1"/>
                </a:solidFill>
                <a:latin typeface="Calibri" panose="020F0502020204030204" pitchFamily="34" charset="0"/>
              </a:rPr>
              <a:t>His whole household believed</a:t>
            </a:r>
          </a:p>
        </p:txBody>
      </p:sp>
      <p:pic>
        <p:nvPicPr>
          <p:cNvPr id="41988" name="Picture 4" descr="second miracle">
            <a:extLst>
              <a:ext uri="{FF2B5EF4-FFF2-40B4-BE49-F238E27FC236}">
                <a16:creationId xmlns:a16="http://schemas.microsoft.com/office/drawing/2014/main" id="{34E2E981-81DA-4A00-8E52-7630723BE2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2270034"/>
            <a:ext cx="3933825" cy="4196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1" name="Rectangle 7">
            <a:extLst>
              <a:ext uri="{FF2B5EF4-FFF2-40B4-BE49-F238E27FC236}">
                <a16:creationId xmlns:a16="http://schemas.microsoft.com/office/drawing/2014/main" id="{2163BBD5-DB45-441E-9308-13F9C1C86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1000"/>
            <a:ext cx="12192000" cy="1219200"/>
          </a:xfrm>
          <a:prstGeom prst="rect">
            <a:avLst/>
          </a:prstGeom>
          <a:solidFill>
            <a:srgbClr val="FFE69F"/>
          </a:solidFill>
          <a:ln w="38100" cap="sq">
            <a:solidFill>
              <a:srgbClr val="6633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>
              <a:solidFill>
                <a:srgbClr val="663300"/>
              </a:solidFill>
            </a:endParaRPr>
          </a:p>
        </p:txBody>
      </p:sp>
      <p:sp>
        <p:nvSpPr>
          <p:cNvPr id="41992" name="WordArt 8">
            <a:extLst>
              <a:ext uri="{FF2B5EF4-FFF2-40B4-BE49-F238E27FC236}">
                <a16:creationId xmlns:a16="http://schemas.microsoft.com/office/drawing/2014/main" id="{A723E134-03DF-40F6-93AA-A217065A9AC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57300" y="609600"/>
            <a:ext cx="96774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663300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Calibri" panose="020F0502020204030204" pitchFamily="34" charset="0"/>
              </a:rPr>
              <a:t>Some Traits of the Nobleman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B07BCE-3ED2-4146-859D-67A153CECF5C}"/>
              </a:ext>
            </a:extLst>
          </p:cNvPr>
          <p:cNvSpPr txBox="1"/>
          <p:nvPr/>
        </p:nvSpPr>
        <p:spPr>
          <a:xfrm>
            <a:off x="0" y="6553200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8F346D6B-60E1-46C3-AE3C-351A50A13B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11963400" cy="52578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latin typeface="Calibri" panose="020F0502020204030204" pitchFamily="34" charset="0"/>
              </a:rPr>
              <a:t>Christ is the one we should desire</a:t>
            </a:r>
          </a:p>
          <a:p>
            <a:pPr eaLnBrk="1" hangingPunct="1"/>
            <a:r>
              <a:rPr lang="en-US" altLang="en-US" sz="3200" dirty="0">
                <a:latin typeface="Calibri" panose="020F0502020204030204" pitchFamily="34" charset="0"/>
              </a:rPr>
              <a:t>Faith grows when we turn to Jesus</a:t>
            </a:r>
          </a:p>
          <a:p>
            <a:pPr eaLnBrk="1" hangingPunct="1"/>
            <a:r>
              <a:rPr lang="en-US" altLang="en-US" sz="3200" dirty="0">
                <a:latin typeface="Calibri" panose="020F0502020204030204" pitchFamily="34" charset="0"/>
              </a:rPr>
              <a:t>Know that Jesus can provide</a:t>
            </a:r>
          </a:p>
          <a:p>
            <a:pPr eaLnBrk="1" hangingPunct="1"/>
            <a:r>
              <a:rPr lang="en-US" altLang="en-US" sz="3200" dirty="0">
                <a:latin typeface="Calibri" panose="020F0502020204030204" pitchFamily="34" charset="0"/>
              </a:rPr>
              <a:t>A weak faith is rebuked</a:t>
            </a:r>
          </a:p>
          <a:p>
            <a:pPr lvl="1" eaLnBrk="1" hangingPunct="1"/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Don’t limit what we think Christ can do</a:t>
            </a:r>
          </a:p>
          <a:p>
            <a:pPr eaLnBrk="1" hangingPunct="1"/>
            <a:r>
              <a:rPr lang="en-US" altLang="en-US" sz="3200" dirty="0">
                <a:solidFill>
                  <a:srgbClr val="663300"/>
                </a:solidFill>
                <a:latin typeface="Calibri" panose="020F0502020204030204" pitchFamily="34" charset="0"/>
              </a:rPr>
              <a:t>A sincere faith is rewarded</a:t>
            </a:r>
          </a:p>
          <a:p>
            <a:pPr lvl="1" eaLnBrk="1" hangingPunct="1"/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Nobleman had a growing faith – rewarded by the healing of his son</a:t>
            </a:r>
          </a:p>
          <a:p>
            <a:pPr eaLnBrk="1" hangingPunct="1"/>
            <a:r>
              <a:rPr lang="en-US" altLang="en-US" sz="3200" dirty="0">
                <a:solidFill>
                  <a:srgbClr val="663300"/>
                </a:solidFill>
                <a:latin typeface="Calibri" panose="020F0502020204030204" pitchFamily="34" charset="0"/>
              </a:rPr>
              <a:t>A sincere faith is contagious!</a:t>
            </a:r>
          </a:p>
          <a:p>
            <a:pPr lvl="1" eaLnBrk="1" hangingPunct="1"/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It spread in the Nobleman’s family – can spread in ours</a:t>
            </a:r>
          </a:p>
        </p:txBody>
      </p:sp>
      <p:pic>
        <p:nvPicPr>
          <p:cNvPr id="43011" name="Picture 3" descr="second miracle">
            <a:extLst>
              <a:ext uri="{FF2B5EF4-FFF2-40B4-BE49-F238E27FC236}">
                <a16:creationId xmlns:a16="http://schemas.microsoft.com/office/drawing/2014/main" id="{6A89497F-5073-4C2B-BDF3-E2291E3001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1" y="1066800"/>
            <a:ext cx="2738437" cy="3271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Rectangle 4">
            <a:extLst>
              <a:ext uri="{FF2B5EF4-FFF2-40B4-BE49-F238E27FC236}">
                <a16:creationId xmlns:a16="http://schemas.microsoft.com/office/drawing/2014/main" id="{82B0ACC5-3411-4698-909F-10F8788AC3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"/>
            <a:ext cx="12192000" cy="914400"/>
          </a:xfrm>
          <a:prstGeom prst="rect">
            <a:avLst/>
          </a:prstGeom>
          <a:solidFill>
            <a:srgbClr val="663300"/>
          </a:solidFill>
          <a:ln w="38100" cap="sq">
            <a:solidFill>
              <a:srgbClr val="FFE69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>
              <a:solidFill>
                <a:srgbClr val="663300"/>
              </a:solidFill>
            </a:endParaRPr>
          </a:p>
        </p:txBody>
      </p:sp>
      <p:sp>
        <p:nvSpPr>
          <p:cNvPr id="43013" name="WordArt 5" descr="Papyrus">
            <a:extLst>
              <a:ext uri="{FF2B5EF4-FFF2-40B4-BE49-F238E27FC236}">
                <a16:creationId xmlns:a16="http://schemas.microsoft.com/office/drawing/2014/main" id="{1B4BCBAA-9DF9-4650-A46B-76DFB13EBFE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57500" y="228600"/>
            <a:ext cx="6477001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blipFill dpi="0" rotWithShape="1">
                  <a:blip r:embed="rId3"/>
                  <a:srcRect/>
                  <a:tile tx="0" ty="0" sx="100000" sy="100000" flip="none" algn="tl"/>
                </a:blipFill>
                <a:effectLst>
                  <a:outerShdw dist="35921" dir="2700000" algn="ctr" rotWithShape="0">
                    <a:schemeClr val="tx1"/>
                  </a:outerShdw>
                </a:effectLst>
                <a:latin typeface="Calibri" panose="020F0502020204030204" pitchFamily="34" charset="0"/>
              </a:rPr>
              <a:t>APPLICATION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AC5EB61A-7F8B-4A8E-92F6-78CFA80FA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019800"/>
            <a:ext cx="12192000" cy="533400"/>
          </a:xfrm>
          <a:prstGeom prst="rect">
            <a:avLst/>
          </a:prstGeom>
          <a:solidFill>
            <a:srgbClr val="663300"/>
          </a:solidFill>
          <a:ln w="38100" cap="sq">
            <a:solidFill>
              <a:srgbClr val="FFE69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15" name="Text Box 7">
            <a:extLst>
              <a:ext uri="{FF2B5EF4-FFF2-40B4-BE49-F238E27FC236}">
                <a16:creationId xmlns:a16="http://schemas.microsoft.com/office/drawing/2014/main" id="{AC8FCADF-26F1-44FD-9666-14433A8C2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19800"/>
            <a:ext cx="12192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E69F"/>
                </a:solidFill>
                <a:latin typeface="Calibri" panose="020F0502020204030204" pitchFamily="34" charset="0"/>
              </a:rPr>
              <a:t>Gain faith by:</a:t>
            </a:r>
            <a:r>
              <a:rPr lang="en-US" altLang="en-US" sz="2800" b="1" dirty="0">
                <a:latin typeface="Calibri" panose="020F0502020204030204" pitchFamily="34" charset="0"/>
              </a:rPr>
              <a:t> 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Study, Attendance, Participation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9B0EC2-0D84-4831-9525-BAF818537EA4}"/>
              </a:ext>
            </a:extLst>
          </p:cNvPr>
          <p:cNvSpPr txBox="1"/>
          <p:nvPr/>
        </p:nvSpPr>
        <p:spPr>
          <a:xfrm>
            <a:off x="0" y="6553200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30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30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0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0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0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0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30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30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30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 animBg="1"/>
      <p:bldP spid="43015" grpId="0"/>
    </p:bldLst>
  </p:timing>
</p:sld>
</file>

<file path=ppt/theme/theme1.xml><?xml version="1.0" encoding="utf-8"?>
<a:theme xmlns:a="http://schemas.openxmlformats.org/drawingml/2006/main" name="Sand">
  <a:themeElements>
    <a:clrScheme name="Sand 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B2B2B2"/>
      </a:accent1>
      <a:accent2>
        <a:srgbClr val="808080"/>
      </a:accent2>
      <a:accent3>
        <a:srgbClr val="FFFFFF"/>
      </a:accent3>
      <a:accent4>
        <a:srgbClr val="000000"/>
      </a:accent4>
      <a:accent5>
        <a:srgbClr val="D5D5D5"/>
      </a:accent5>
      <a:accent6>
        <a:srgbClr val="737373"/>
      </a:accent6>
      <a:hlink>
        <a:srgbClr val="969696"/>
      </a:hlink>
      <a:folHlink>
        <a:srgbClr val="4D4D4D"/>
      </a:folHlink>
    </a:clrScheme>
    <a:fontScheme name="S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nd 1">
        <a:dk1>
          <a:srgbClr val="00458A"/>
        </a:dk1>
        <a:lt1>
          <a:srgbClr val="D7D6AE"/>
        </a:lt1>
        <a:dk2>
          <a:srgbClr val="000066"/>
        </a:dk2>
        <a:lt2>
          <a:srgbClr val="006666"/>
        </a:lt2>
        <a:accent1>
          <a:srgbClr val="007A77"/>
        </a:accent1>
        <a:accent2>
          <a:srgbClr val="005856"/>
        </a:accent2>
        <a:accent3>
          <a:srgbClr val="AAAAB8"/>
        </a:accent3>
        <a:accent4>
          <a:srgbClr val="B7B794"/>
        </a:accent4>
        <a:accent5>
          <a:srgbClr val="AABEBD"/>
        </a:accent5>
        <a:accent6>
          <a:srgbClr val="004F4D"/>
        </a:accent6>
        <a:hlink>
          <a:srgbClr val="A8A884"/>
        </a:hlink>
        <a:folHlink>
          <a:srgbClr val="867E5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nd 2">
        <a:dk1>
          <a:srgbClr val="000066"/>
        </a:dk1>
        <a:lt1>
          <a:srgbClr val="FFFFFF"/>
        </a:lt1>
        <a:dk2>
          <a:srgbClr val="660066"/>
        </a:dk2>
        <a:lt2>
          <a:srgbClr val="FFFFCC"/>
        </a:lt2>
        <a:accent1>
          <a:srgbClr val="666699"/>
        </a:accent1>
        <a:accent2>
          <a:srgbClr val="000099"/>
        </a:accent2>
        <a:accent3>
          <a:srgbClr val="FFFFFF"/>
        </a:accent3>
        <a:accent4>
          <a:srgbClr val="000056"/>
        </a:accent4>
        <a:accent5>
          <a:srgbClr val="B8B8CA"/>
        </a:accent5>
        <a:accent6>
          <a:srgbClr val="00008A"/>
        </a:accent6>
        <a:hlink>
          <a:srgbClr val="006666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d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96969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d 4">
        <a:dk1>
          <a:srgbClr val="003300"/>
        </a:dk1>
        <a:lt1>
          <a:srgbClr val="DBD0B9"/>
        </a:lt1>
        <a:dk2>
          <a:srgbClr val="09472B"/>
        </a:dk2>
        <a:lt2>
          <a:srgbClr val="A38955"/>
        </a:lt2>
        <a:accent1>
          <a:srgbClr val="B8A378"/>
        </a:accent1>
        <a:accent2>
          <a:srgbClr val="8E774A"/>
        </a:accent2>
        <a:accent3>
          <a:srgbClr val="AAB1AC"/>
        </a:accent3>
        <a:accent4>
          <a:srgbClr val="BBB19E"/>
        </a:accent4>
        <a:accent5>
          <a:srgbClr val="D8CEBE"/>
        </a:accent5>
        <a:accent6>
          <a:srgbClr val="806B42"/>
        </a:accent6>
        <a:hlink>
          <a:srgbClr val="A7A743"/>
        </a:hlink>
        <a:folHlink>
          <a:srgbClr val="919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nd 5">
        <a:dk1>
          <a:srgbClr val="5F5F5F"/>
        </a:dk1>
        <a:lt1>
          <a:srgbClr val="DDDDDD"/>
        </a:lt1>
        <a:dk2>
          <a:srgbClr val="000000"/>
        </a:dk2>
        <a:lt2>
          <a:srgbClr val="5F5F5F"/>
        </a:lt2>
        <a:accent1>
          <a:srgbClr val="B2B2B2"/>
        </a:accent1>
        <a:accent2>
          <a:srgbClr val="808080"/>
        </a:accent2>
        <a:accent3>
          <a:srgbClr val="AAAAAA"/>
        </a:accent3>
        <a:accent4>
          <a:srgbClr val="BDBDBD"/>
        </a:accent4>
        <a:accent5>
          <a:srgbClr val="D5D5D5"/>
        </a:accent5>
        <a:accent6>
          <a:srgbClr val="737373"/>
        </a:accent6>
        <a:hlink>
          <a:srgbClr val="B2B2B2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Sand</Template>
  <TotalTime>521</TotalTime>
  <Words>569</Words>
  <Application>Microsoft Office PowerPoint</Application>
  <PresentationFormat>Widescreen</PresentationFormat>
  <Paragraphs>81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Sand</vt:lpstr>
      <vt:lpstr>The Nobleman’s Son Healed</vt:lpstr>
      <vt:lpstr>John 4:43-44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Richie Thetford</dc:creator>
  <cp:lastModifiedBy>Richard Thetford</cp:lastModifiedBy>
  <cp:revision>21</cp:revision>
  <dcterms:created xsi:type="dcterms:W3CDTF">2003-03-04T03:32:36Z</dcterms:created>
  <dcterms:modified xsi:type="dcterms:W3CDTF">2022-07-24T20:14:38Z</dcterms:modified>
</cp:coreProperties>
</file>