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7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4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9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8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0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7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651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Roboto" pitchFamily="2" charset="0"/>
              </a:rPr>
              <a:t>The new life!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78818"/>
            <a:ext cx="7989752" cy="590321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Roboto" pitchFamily="2" charset="0"/>
              </a:rPr>
              <a:t>Colossians 3:1-4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58741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itchFamily="2" charset="0"/>
              </a:rPr>
              <a:t>Richard Thetford												          www.thetfordcountry.com</a:t>
            </a:r>
          </a:p>
        </p:txBody>
      </p:sp>
      <p:pic>
        <p:nvPicPr>
          <p:cNvPr id="1026" name="Picture 2" descr="http://www.esisite.com/wp-content/uploads/images/2012/12/excited-asian-wo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64" y="590204"/>
            <a:ext cx="3151045" cy="24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3923605"/>
            <a:ext cx="8221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</a:rPr>
              <a:t>Becoming a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</a:rPr>
              <a:t>Christian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</a:rPr>
              <a:t> is the beginning of a new life!</a:t>
            </a:r>
          </a:p>
        </p:txBody>
      </p:sp>
    </p:spTree>
    <p:extLst>
      <p:ext uri="{BB962C8B-B14F-4D97-AF65-F5344CB8AC3E}">
        <p14:creationId xmlns:p14="http://schemas.microsoft.com/office/powerpoint/2010/main" val="6433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Roboto" pitchFamily="2" charset="0"/>
              </a:rPr>
              <a:t>The new life!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78818"/>
            <a:ext cx="7989752" cy="590321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Roboto" pitchFamily="2" charset="0"/>
              </a:rPr>
              <a:t>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58741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itchFamily="2" charset="0"/>
              </a:rPr>
              <a:t>Richard Thetford												          www.thetfordcountry.com</a:t>
            </a:r>
          </a:p>
        </p:txBody>
      </p:sp>
      <p:pic>
        <p:nvPicPr>
          <p:cNvPr id="1026" name="Picture 2" descr="http://www.esisite.com/wp-content/uploads/images/2012/12/excited-asian-wo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13" y="590204"/>
            <a:ext cx="3184296" cy="24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3183772"/>
            <a:ext cx="82218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</a:rPr>
              <a:t>The hope of eternal life means that the Christian must daily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</a:rPr>
              <a:t>“put off”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</a:rPr>
              <a:t>the old man and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</a:rPr>
              <a:t>“put on”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</a:rPr>
              <a:t>the new!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</a:rPr>
              <a:t>Live like people who have the hope of heaven!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5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</a:rPr>
              <a:t>The reality of the new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09" y="1953686"/>
            <a:ext cx="8346681" cy="4139543"/>
          </a:xfrm>
        </p:spPr>
        <p:txBody>
          <a:bodyPr>
            <a:normAutofit lnSpcReduction="10000"/>
          </a:bodyPr>
          <a:lstStyle/>
          <a:p>
            <a:r>
              <a:rPr lang="en-US" sz="3400" b="1" dirty="0">
                <a:solidFill>
                  <a:schemeClr val="tx1"/>
                </a:solidFill>
                <a:latin typeface="Roboto" pitchFamily="2" charset="0"/>
              </a:rPr>
              <a:t>Christians have been</a:t>
            </a:r>
            <a:br>
              <a:rPr lang="en-US" sz="3400" b="1" dirty="0">
                <a:solidFill>
                  <a:schemeClr val="tx1"/>
                </a:solidFill>
                <a:latin typeface="Roboto" pitchFamily="2" charset="0"/>
              </a:rPr>
            </a:br>
            <a:r>
              <a:rPr lang="en-US" sz="3400" dirty="0">
                <a:solidFill>
                  <a:schemeClr val="tx1"/>
                </a:solidFill>
                <a:latin typeface="Roboto" pitchFamily="2" charset="0"/>
              </a:rPr>
              <a:t>“raised with Christ”</a:t>
            </a:r>
          </a:p>
          <a:p>
            <a:r>
              <a:rPr lang="en-US" sz="3400" b="1" dirty="0">
                <a:solidFill>
                  <a:schemeClr val="tx1"/>
                </a:solidFill>
                <a:latin typeface="Roboto" pitchFamily="2" charset="0"/>
              </a:rPr>
              <a:t>Baptism is a representation of the death, burial, and</a:t>
            </a:r>
            <a:br>
              <a:rPr lang="en-US" sz="3400" b="1" dirty="0">
                <a:solidFill>
                  <a:schemeClr val="tx1"/>
                </a:solidFill>
                <a:latin typeface="Roboto" pitchFamily="2" charset="0"/>
              </a:rPr>
            </a:br>
            <a:r>
              <a:rPr lang="en-US" sz="3400" b="1" dirty="0">
                <a:solidFill>
                  <a:schemeClr val="tx1"/>
                </a:solidFill>
                <a:latin typeface="Roboto" pitchFamily="2" charset="0"/>
              </a:rPr>
              <a:t>resurrection of Christ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Roboto" pitchFamily="2" charset="0"/>
                <a:cs typeface="Segoe UI Semibold" panose="020B0702040204020203" pitchFamily="34" charset="0"/>
              </a:rPr>
              <a:t>Colossians 2:12-13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Roboto" pitchFamily="2" charset="0"/>
                <a:cs typeface="Segoe UI Semibold" panose="020B0702040204020203" pitchFamily="34" charset="0"/>
              </a:rPr>
              <a:t>Romans 6:3-4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8741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itchFamily="2" charset="0"/>
              </a:rPr>
              <a:t>Richard Thetford												          www.thetfordcountry.com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70" y="3757353"/>
            <a:ext cx="3441529" cy="2671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458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</a:rPr>
              <a:t>The reality of the new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0" y="1953686"/>
            <a:ext cx="8221990" cy="3630795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Those baptized into Christ enjoy a “newness of life”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Roboto" pitchFamily="2" charset="0"/>
                <a:ea typeface="Roboto" pitchFamily="2" charset="0"/>
                <a:cs typeface="Segoe UI Semibold" panose="020B0702040204020203" pitchFamily="34" charset="0"/>
              </a:rPr>
              <a:t>2 Corinthians 5:17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Roboto" pitchFamily="2" charset="0"/>
                <a:ea typeface="Roboto" pitchFamily="2" charset="0"/>
                <a:cs typeface="Segoe UI Semibold" panose="020B0702040204020203" pitchFamily="34" charset="0"/>
              </a:rPr>
              <a:t>Ephesians 2:1, 5-6</a:t>
            </a:r>
          </a:p>
          <a:p>
            <a:pPr lvl="1"/>
            <a:endParaRPr lang="en-US" sz="3200" dirty="0">
              <a:solidFill>
                <a:srgbClr val="C00000"/>
              </a:solidFill>
              <a:latin typeface="Robot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8741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itchFamily="2" charset="0"/>
              </a:rPr>
              <a:t>Richard Thetford												          www.thetfordcountry.com</a:t>
            </a:r>
          </a:p>
        </p:txBody>
      </p:sp>
      <p:pic>
        <p:nvPicPr>
          <p:cNvPr id="2050" name="Picture 2" descr="http://4.bp.blogspot.com/-aNwJCtBzLj8/URty0uo4XbI/AAAAAAAAAhg/RmRkBsSiG-A/s1600/new_cre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10" y="2892830"/>
            <a:ext cx="4172989" cy="3526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31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10" y="687474"/>
            <a:ext cx="8221990" cy="1083329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</a:rPr>
              <a:t>The responsibilities of the new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0" y="1953686"/>
            <a:ext cx="8221990" cy="3630795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tx1"/>
                </a:solidFill>
                <a:latin typeface="Roboto" pitchFamily="2" charset="0"/>
              </a:rPr>
              <a:t>We have new goals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Roboto" pitchFamily="2" charset="0"/>
                <a:cs typeface="Segoe UI Semibold" panose="020B0702040204020203" pitchFamily="34" charset="0"/>
              </a:rPr>
              <a:t>Colossians 3:1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Roboto" pitchFamily="2" charset="0"/>
                <a:cs typeface="Segoe UI Semibold" panose="020B0702040204020203" pitchFamily="34" charset="0"/>
              </a:rPr>
              <a:t>Matthew 6:33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Roboto" pitchFamily="2" charset="0"/>
                <a:cs typeface="Segoe UI Semibold" panose="020B0702040204020203" pitchFamily="34" charset="0"/>
              </a:rPr>
              <a:t>Romans 2:6-7</a:t>
            </a:r>
          </a:p>
          <a:p>
            <a:pPr lvl="1"/>
            <a:endParaRPr lang="en-US" sz="3200" dirty="0">
              <a:solidFill>
                <a:srgbClr val="C00000"/>
              </a:solidFill>
              <a:latin typeface="Robot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8741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itchFamily="2" charset="0"/>
              </a:rPr>
              <a:t>Richard Thetford											    	          www.thetfordcountry.com</a:t>
            </a:r>
          </a:p>
        </p:txBody>
      </p:sp>
      <p:pic>
        <p:nvPicPr>
          <p:cNvPr id="4098" name="Picture 2" descr="http://pastorscottcarlson.files.wordpress.com/2013/05/matthew-6-33.png?w=4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0" y="2710573"/>
            <a:ext cx="4389121" cy="34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10" y="687474"/>
            <a:ext cx="8106134" cy="1083329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</a:rPr>
              <a:t>The responsibilities of the new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0" y="1953686"/>
            <a:ext cx="8221990" cy="3630795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tx1"/>
                </a:solidFill>
                <a:latin typeface="Roboto" pitchFamily="2" charset="0"/>
              </a:rPr>
              <a:t>We have new thoughts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Roboto" pitchFamily="2" charset="0"/>
                <a:cs typeface="Segoe UI Semibold" panose="020B0702040204020203" pitchFamily="34" charset="0"/>
              </a:rPr>
              <a:t>Colossians 3:2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Roboto" pitchFamily="2" charset="0"/>
                <a:cs typeface="Segoe UI Semibold" panose="020B0702040204020203" pitchFamily="34" charset="0"/>
              </a:rPr>
              <a:t>Matthew 6:19-21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Roboto" pitchFamily="2" charset="0"/>
                <a:cs typeface="Segoe UI Semibold" panose="020B0702040204020203" pitchFamily="34" charset="0"/>
              </a:rPr>
              <a:t>2 Corinthians 4:17-18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Roboto" pitchFamily="2" charset="0"/>
                <a:cs typeface="Segoe UI Semibold" panose="020B0702040204020203" pitchFamily="34" charset="0"/>
              </a:rPr>
              <a:t>Philippians 4:8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8741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itchFamily="2" charset="0"/>
              </a:rPr>
              <a:t>Richard Thetford												          www.thetfordcountry.com</a:t>
            </a:r>
          </a:p>
        </p:txBody>
      </p:sp>
      <p:pic>
        <p:nvPicPr>
          <p:cNvPr id="5124" name="Picture 4" descr="http://media-cache-ak0.pinimg.com/736x/38/17/af/3817af5c7ad18a18080d68ad81e985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147" y="2643447"/>
            <a:ext cx="3657600" cy="3773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01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09" y="687474"/>
            <a:ext cx="8106135" cy="1083329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</a:rPr>
              <a:t>The responsibilities of the new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09" y="1953686"/>
            <a:ext cx="8554500" cy="3630795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tx1"/>
                </a:solidFill>
                <a:latin typeface="Roboto" pitchFamily="2" charset="0"/>
              </a:rPr>
              <a:t>We have new habits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Roboto" pitchFamily="2" charset="0"/>
                <a:cs typeface="Segoe UI Semibold" panose="020B0702040204020203" pitchFamily="34" charset="0"/>
              </a:rPr>
              <a:t>The Christian is to get rid of things </a:t>
            </a:r>
            <a:r>
              <a:rPr lang="en-US" sz="3200" dirty="0">
                <a:solidFill>
                  <a:srgbClr val="C00000"/>
                </a:solidFill>
                <a:latin typeface="Roboto" pitchFamily="2" charset="0"/>
                <a:cs typeface="Segoe UI Semibold" panose="020B0702040204020203" pitchFamily="34" charset="0"/>
              </a:rPr>
              <a:t>(3:5-9)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Roboto" pitchFamily="2" charset="0"/>
                <a:cs typeface="Segoe UI Semibold" panose="020B0702040204020203" pitchFamily="34" charset="0"/>
              </a:rPr>
              <a:t>The Christian is to obtain things </a:t>
            </a:r>
            <a:r>
              <a:rPr lang="en-US" sz="3200" dirty="0">
                <a:solidFill>
                  <a:srgbClr val="C00000"/>
                </a:solidFill>
                <a:latin typeface="Roboto" pitchFamily="2" charset="0"/>
                <a:cs typeface="Segoe UI Semibold" panose="020B0702040204020203" pitchFamily="34" charset="0"/>
              </a:rPr>
              <a:t>(3:12)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Roboto" pitchFamily="2" charset="0"/>
                <a:cs typeface="Segoe UI Semibold" panose="020B0702040204020203" pitchFamily="34" charset="0"/>
              </a:rPr>
              <a:t>The Christian is to conduct themselves properly </a:t>
            </a:r>
            <a:r>
              <a:rPr lang="en-US" sz="3200" dirty="0">
                <a:solidFill>
                  <a:srgbClr val="C00000"/>
                </a:solidFill>
                <a:latin typeface="Roboto" pitchFamily="2" charset="0"/>
                <a:cs typeface="Segoe UI Semibold" panose="020B0702040204020203" pitchFamily="34" charset="0"/>
              </a:rPr>
              <a:t>(3:13-16)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8741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itchFamily="2" charset="0"/>
              </a:rPr>
              <a:t>Richard Thetford												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35303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10" y="687474"/>
            <a:ext cx="8106134" cy="1083329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</a:rPr>
              <a:t>The responsibilities of the new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0" y="1953686"/>
            <a:ext cx="8221990" cy="3630795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tx1"/>
                </a:solidFill>
                <a:latin typeface="Roboto" pitchFamily="2" charset="0"/>
              </a:rPr>
              <a:t>The new authority is to be respected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Roboto" pitchFamily="2" charset="0"/>
                <a:cs typeface="Segoe UI Semibold" panose="020B0702040204020203" pitchFamily="34" charset="0"/>
              </a:rPr>
              <a:t>Colossians 3:17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Roboto" pitchFamily="2" charset="0"/>
                <a:cs typeface="Segoe UI Semibold" panose="020B0702040204020203" pitchFamily="34" charset="0"/>
              </a:rPr>
              <a:t>1 Peter 3:15</a:t>
            </a:r>
          </a:p>
          <a:p>
            <a:pPr lvl="1"/>
            <a:endParaRPr lang="en-US" sz="3200" dirty="0">
              <a:solidFill>
                <a:srgbClr val="C00000"/>
              </a:solidFill>
              <a:latin typeface="Roboto" pitchFamily="2" charset="0"/>
            </a:endParaRPr>
          </a:p>
          <a:p>
            <a:pPr lvl="1"/>
            <a:endParaRPr lang="en-US" sz="3200" dirty="0">
              <a:solidFill>
                <a:srgbClr val="C00000"/>
              </a:solidFill>
              <a:latin typeface="Robot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8741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itchFamily="2" charset="0"/>
              </a:rPr>
              <a:t>Richard Thetford												          www.thetfordcountry.com</a:t>
            </a:r>
          </a:p>
        </p:txBody>
      </p:sp>
      <p:pic>
        <p:nvPicPr>
          <p:cNvPr id="6146" name="Picture 2" descr="http://media-cache-ec0.pinimg.com/736x/37/1e/5a/371e5a57084a74922208108d3b9c98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397" y="2809702"/>
            <a:ext cx="4721629" cy="3582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7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</a:rPr>
              <a:t>Reasons for the new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0" y="1953686"/>
            <a:ext cx="8221990" cy="3630795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tx1"/>
                </a:solidFill>
                <a:latin typeface="Roboto" pitchFamily="2" charset="0"/>
              </a:rPr>
              <a:t>Because we possess a new hope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Roboto" pitchFamily="2" charset="0"/>
                <a:cs typeface="Segoe UI Semibold" panose="020B0702040204020203" pitchFamily="34" charset="0"/>
              </a:rPr>
              <a:t>Colossians 3:3-4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Roboto" pitchFamily="2" charset="0"/>
                <a:cs typeface="Segoe UI Semibold" panose="020B0702040204020203" pitchFamily="34" charset="0"/>
              </a:rPr>
              <a:t>Colossians 2:12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Roboto" pitchFamily="2" charset="0"/>
                <a:cs typeface="Segoe UI Semibold" panose="020B0702040204020203" pitchFamily="34" charset="0"/>
              </a:rPr>
              <a:t>1 Peter 5:4</a:t>
            </a:r>
          </a:p>
          <a:p>
            <a:pPr lvl="1"/>
            <a:endParaRPr lang="en-US" sz="3200" dirty="0">
              <a:solidFill>
                <a:srgbClr val="C00000"/>
              </a:solidFill>
              <a:latin typeface="Robot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8741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itchFamily="2" charset="0"/>
              </a:rPr>
              <a:t>Richard Thetford												          www.thetfordcountry.com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46" y="2778620"/>
            <a:ext cx="4397433" cy="3655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33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</a:rPr>
              <a:t>Reasons for the new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782" y="1953686"/>
            <a:ext cx="8825218" cy="3630795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tx1"/>
                </a:solidFill>
                <a:latin typeface="Roboto" pitchFamily="2" charset="0"/>
              </a:rPr>
              <a:t>Hope of eternal life affects our life here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Roboto" pitchFamily="2" charset="0"/>
                <a:cs typeface="Segoe UI Semibold" panose="020B0702040204020203" pitchFamily="34" charset="0"/>
              </a:rPr>
              <a:t>1 Peter 1:3, 8; 1 John 2:28; 1 Peter 1:13-15;</a:t>
            </a:r>
            <a:br>
              <a:rPr lang="en-US" sz="3200" dirty="0">
                <a:solidFill>
                  <a:srgbClr val="C00000"/>
                </a:solidFill>
                <a:latin typeface="Roboto" pitchFamily="2" charset="0"/>
                <a:cs typeface="Segoe UI Semibold" panose="020B0702040204020203" pitchFamily="34" charset="0"/>
              </a:rPr>
            </a:br>
            <a:r>
              <a:rPr lang="en-US" sz="3200" dirty="0">
                <a:solidFill>
                  <a:srgbClr val="C00000"/>
                </a:solidFill>
                <a:latin typeface="Roboto" pitchFamily="2" charset="0"/>
                <a:cs typeface="Segoe UI Semibold" panose="020B0702040204020203" pitchFamily="34" charset="0"/>
              </a:rPr>
              <a:t> 1 John 3:2-3; 1 Peter 1:17; 2 Peter 1:10-11;</a:t>
            </a:r>
            <a:br>
              <a:rPr lang="en-US" sz="3200" dirty="0">
                <a:solidFill>
                  <a:srgbClr val="C00000"/>
                </a:solidFill>
                <a:latin typeface="Roboto" pitchFamily="2" charset="0"/>
                <a:cs typeface="Segoe UI Semibold" panose="020B0702040204020203" pitchFamily="34" charset="0"/>
              </a:rPr>
            </a:br>
            <a:r>
              <a:rPr lang="en-US" sz="3200" dirty="0">
                <a:solidFill>
                  <a:srgbClr val="C00000"/>
                </a:solidFill>
                <a:latin typeface="Roboto" pitchFamily="2" charset="0"/>
                <a:cs typeface="Segoe UI Semibold" panose="020B0702040204020203" pitchFamily="34" charset="0"/>
              </a:rPr>
              <a:t> Colossians 3:5-6; 1 Peter 1:18-19;</a:t>
            </a:r>
            <a:br>
              <a:rPr lang="en-US" sz="3200" dirty="0">
                <a:solidFill>
                  <a:srgbClr val="C00000"/>
                </a:solidFill>
                <a:latin typeface="Roboto" pitchFamily="2" charset="0"/>
                <a:cs typeface="Segoe UI Semibold" panose="020B0702040204020203" pitchFamily="34" charset="0"/>
              </a:rPr>
            </a:br>
            <a:r>
              <a:rPr lang="en-US" sz="3200" dirty="0">
                <a:solidFill>
                  <a:srgbClr val="C00000"/>
                </a:solidFill>
                <a:latin typeface="Roboto" pitchFamily="2" charset="0"/>
                <a:cs typeface="Segoe UI Semibold" panose="020B0702040204020203" pitchFamily="34" charset="0"/>
              </a:rPr>
              <a:t> Philippians 3:18-21</a:t>
            </a:r>
          </a:p>
          <a:p>
            <a:pPr lvl="1"/>
            <a:endParaRPr lang="en-US" sz="3200" dirty="0">
              <a:solidFill>
                <a:srgbClr val="C00000"/>
              </a:solidFill>
              <a:latin typeface="Robot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8741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itchFamily="2" charset="0"/>
              </a:rPr>
              <a:t>Richard Thetford												          www.thetfordcountry.com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41" y="4289520"/>
            <a:ext cx="4025586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646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105</TotalTime>
  <Words>249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Gill Sans MT</vt:lpstr>
      <vt:lpstr>Roboto</vt:lpstr>
      <vt:lpstr>Segoe UI Semibold</vt:lpstr>
      <vt:lpstr>Wingdings</vt:lpstr>
      <vt:lpstr>Wingdings 2</vt:lpstr>
      <vt:lpstr>Dividend</vt:lpstr>
      <vt:lpstr>The new life!</vt:lpstr>
      <vt:lpstr>The reality of the new life</vt:lpstr>
      <vt:lpstr>The reality of the new life</vt:lpstr>
      <vt:lpstr>The responsibilities of the new life</vt:lpstr>
      <vt:lpstr>The responsibilities of the new life</vt:lpstr>
      <vt:lpstr>The responsibilities of the new life</vt:lpstr>
      <vt:lpstr>The responsibilities of the new life</vt:lpstr>
      <vt:lpstr>Reasons for the new life</vt:lpstr>
      <vt:lpstr>Reasons for the new life</vt:lpstr>
      <vt:lpstr>The new life!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life!</dc:title>
  <dc:creator>Richard Thetford</dc:creator>
  <cp:lastModifiedBy>Richard Thetford</cp:lastModifiedBy>
  <cp:revision>16</cp:revision>
  <dcterms:created xsi:type="dcterms:W3CDTF">2015-10-30T21:47:00Z</dcterms:created>
  <dcterms:modified xsi:type="dcterms:W3CDTF">2016-02-29T01:10:30Z</dcterms:modified>
</cp:coreProperties>
</file>