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9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C00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7" autoAdjust="0"/>
  </p:normalViewPr>
  <p:slideViewPr>
    <p:cSldViewPr snapToGrid="0" snapToObjects="1">
      <p:cViewPr varScale="1">
        <p:scale>
          <a:sx n="83" d="100"/>
          <a:sy n="83" d="100"/>
        </p:scale>
        <p:origin x="10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95BC8-4EAA-492E-ABE1-CD36D33234CD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298DB-03CC-4A66-9702-96B62487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0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298DB-03CC-4A66-9702-96B624877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9F7D81-8771-F84F-9315-02DD9669D2AD}" type="datetimeFigureOut">
              <a:rPr lang="en-US" smtClean="0"/>
              <a:pPr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34BF27-BEC1-2D42-A62D-7D4FF9555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96DD1-EBD8-4918-A074-8EE3BF489C56}"/>
              </a:ext>
            </a:extLst>
          </p:cNvPr>
          <p:cNvSpPr/>
          <p:nvPr/>
        </p:nvSpPr>
        <p:spPr>
          <a:xfrm>
            <a:off x="1190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87" y="416745"/>
            <a:ext cx="11346424" cy="998465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Inter" panose="020B0502030000000004" pitchFamily="34" charset="0"/>
                <a:cs typeface="Arial"/>
              </a:rPr>
              <a:t>Nearsightedness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787" y="4206415"/>
            <a:ext cx="11346425" cy="193874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674616"/>
                </a:solidFill>
                <a:latin typeface="Inter" panose="020B0502030000000004" pitchFamily="34" charset="0"/>
                <a:cs typeface="Arial"/>
              </a:rPr>
              <a:t>For he who lacks these things is shortsighted,</a:t>
            </a:r>
            <a:br>
              <a:rPr lang="en-US" sz="2800" dirty="0">
                <a:solidFill>
                  <a:srgbClr val="674616"/>
                </a:solidFill>
                <a:latin typeface="Inter" panose="020B0502030000000004" pitchFamily="34" charset="0"/>
                <a:cs typeface="Arial"/>
              </a:rPr>
            </a:br>
            <a:r>
              <a:rPr lang="en-US" sz="2800" dirty="0">
                <a:solidFill>
                  <a:srgbClr val="674616"/>
                </a:solidFill>
                <a:latin typeface="Inter" panose="020B0502030000000004" pitchFamily="34" charset="0"/>
                <a:cs typeface="Arial"/>
              </a:rPr>
              <a:t>even to blindness, and has forgotten that he</a:t>
            </a:r>
            <a:br>
              <a:rPr lang="en-US" sz="2800" dirty="0">
                <a:solidFill>
                  <a:srgbClr val="674616"/>
                </a:solidFill>
                <a:latin typeface="Inter" panose="020B0502030000000004" pitchFamily="34" charset="0"/>
                <a:cs typeface="Arial"/>
              </a:rPr>
            </a:br>
            <a:r>
              <a:rPr lang="en-US" sz="2800" dirty="0">
                <a:solidFill>
                  <a:srgbClr val="674616"/>
                </a:solidFill>
                <a:latin typeface="Inter" panose="020B0502030000000004" pitchFamily="34" charset="0"/>
                <a:cs typeface="Arial"/>
              </a:rPr>
              <a:t>was cleansed from his old sins.</a:t>
            </a:r>
          </a:p>
          <a:p>
            <a:r>
              <a:rPr lang="en-US" sz="2800" b="1" dirty="0">
                <a:solidFill>
                  <a:srgbClr val="674616"/>
                </a:solidFill>
                <a:effectLst/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2 Peter 1:9</a:t>
            </a:r>
            <a:r>
              <a:rPr lang="en-US" sz="2800" dirty="0">
                <a:solidFill>
                  <a:srgbClr val="674616"/>
                </a:solidFill>
                <a:effectLst/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7E565-CDF8-45F8-915B-C7FC438A9481}"/>
              </a:ext>
            </a:extLst>
          </p:cNvPr>
          <p:cNvSpPr/>
          <p:nvPr/>
        </p:nvSpPr>
        <p:spPr>
          <a:xfrm>
            <a:off x="11900" y="-2542"/>
            <a:ext cx="317487" cy="6623783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6B1A4-4729-436F-87F7-CD59CF63F55D}"/>
              </a:ext>
            </a:extLst>
          </p:cNvPr>
          <p:cNvSpPr/>
          <p:nvPr/>
        </p:nvSpPr>
        <p:spPr>
          <a:xfrm>
            <a:off x="11879205" y="9440"/>
            <a:ext cx="317487" cy="6554211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8FC33-F67B-4B59-9D6D-07F0D5BD1EC5}"/>
              </a:ext>
            </a:extLst>
          </p:cNvPr>
          <p:cNvSpPr/>
          <p:nvPr/>
        </p:nvSpPr>
        <p:spPr>
          <a:xfrm>
            <a:off x="127819" y="-2541"/>
            <a:ext cx="11906865" cy="346327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FDA522-05B6-4EA0-8576-1FD0F8C6EE9C}"/>
              </a:ext>
            </a:extLst>
          </p:cNvPr>
          <p:cNvSpPr/>
          <p:nvPr/>
        </p:nvSpPr>
        <p:spPr>
          <a:xfrm>
            <a:off x="329386" y="6221492"/>
            <a:ext cx="11611601" cy="399750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A8039-D968-4D27-B80F-F40A51356D8B}"/>
              </a:ext>
            </a:extLst>
          </p:cNvPr>
          <p:cNvSpPr txBox="1"/>
          <p:nvPr/>
        </p:nvSpPr>
        <p:spPr>
          <a:xfrm>
            <a:off x="11900" y="6563651"/>
            <a:ext cx="12180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12" name="Picture 11" descr="A pair of black eyeglasses&#10;&#10;Description automatically generated with medium confidence">
            <a:extLst>
              <a:ext uri="{FF2B5EF4-FFF2-40B4-BE49-F238E27FC236}">
                <a16:creationId xmlns:a16="http://schemas.microsoft.com/office/drawing/2014/main" id="{646F2906-9D0F-41A3-A44B-B671F00EA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5" y="1474202"/>
            <a:ext cx="4965290" cy="27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801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2" y="2089617"/>
            <a:ext cx="9620929" cy="42308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Esau selling his birthright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Genesis 25:27-34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Trespass of </a:t>
            </a:r>
            <a:r>
              <a:rPr lang="en-US" sz="3200" b="1" dirty="0" err="1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Achan</a:t>
            </a:r>
            <a:endParaRPr lang="en-US" sz="3200" b="1" dirty="0">
              <a:solidFill>
                <a:schemeClr val="tx1"/>
              </a:solidFill>
              <a:latin typeface="Inter" panose="020B0502030000000004" pitchFamily="34" charset="0"/>
              <a:cs typeface="Arial"/>
            </a:endParaRP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Joshua 6:17-18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Disobedience of Saul</a:t>
            </a:r>
          </a:p>
          <a:p>
            <a:pPr lvl="1"/>
            <a:r>
              <a:rPr lang="en-US" sz="3000" dirty="0">
                <a:solidFill>
                  <a:srgbClr val="711907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1 Samuel 15:22-28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782" y="478537"/>
            <a:ext cx="11267766" cy="1399739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369" y="528050"/>
            <a:ext cx="8248331" cy="12843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Old Testament Examples of </a:t>
            </a:r>
            <a: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Nearsightedness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1545" y="5487028"/>
            <a:ext cx="842891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1190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ter" panose="020B0502030000000004" pitchFamily="34" charset="0"/>
                <a:cs typeface="Arial"/>
              </a:rPr>
              <a:t>“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11907"/>
                </a:solidFill>
                <a:latin typeface="Inter" panose="020B0502030000000004" pitchFamily="34" charset="0"/>
                <a:cs typeface="Arial"/>
              </a:rPr>
              <a:t>To obey is better than sacrifice”</a:t>
            </a:r>
          </a:p>
        </p:txBody>
      </p:sp>
      <p:pic>
        <p:nvPicPr>
          <p:cNvPr id="12" name="Picture 11" descr="EsauSellsHisBirthr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68" y="2013026"/>
            <a:ext cx="2879287" cy="34856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459E2A-D570-4775-A020-D9DF4A05CCB0}"/>
              </a:ext>
            </a:extLst>
          </p:cNvPr>
          <p:cNvSpPr/>
          <p:nvPr/>
        </p:nvSpPr>
        <p:spPr>
          <a:xfrm>
            <a:off x="127819" y="-2541"/>
            <a:ext cx="11906865" cy="346327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344C4-593B-F98E-81ED-2CF585F265BE}"/>
              </a:ext>
            </a:extLst>
          </p:cNvPr>
          <p:cNvSpPr/>
          <p:nvPr/>
        </p:nvSpPr>
        <p:spPr>
          <a:xfrm>
            <a:off x="-29496" y="-2542"/>
            <a:ext cx="358884" cy="6623783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FBCC91-3640-0A82-0EB1-A805B3A62640}"/>
              </a:ext>
            </a:extLst>
          </p:cNvPr>
          <p:cNvSpPr/>
          <p:nvPr/>
        </p:nvSpPr>
        <p:spPr>
          <a:xfrm>
            <a:off x="11879205" y="9440"/>
            <a:ext cx="317487" cy="6554211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911480-1480-2678-00C8-B65B786A6679}"/>
              </a:ext>
            </a:extLst>
          </p:cNvPr>
          <p:cNvSpPr/>
          <p:nvPr/>
        </p:nvSpPr>
        <p:spPr>
          <a:xfrm>
            <a:off x="329386" y="6221492"/>
            <a:ext cx="11611601" cy="399750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A2EE9-4B90-37EC-AD71-785E85A93918}"/>
              </a:ext>
            </a:extLst>
          </p:cNvPr>
          <p:cNvSpPr txBox="1"/>
          <p:nvPr/>
        </p:nvSpPr>
        <p:spPr>
          <a:xfrm>
            <a:off x="-29496" y="6563651"/>
            <a:ext cx="12221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4316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2" y="2089617"/>
            <a:ext cx="9620929" cy="42308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Ananias and Sapphira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Acts 4:34-37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Simon the Sorcerer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Acts 8:9-13</a:t>
            </a:r>
          </a:p>
        </p:txBody>
      </p:sp>
      <p:pic>
        <p:nvPicPr>
          <p:cNvPr id="6" name="Picture 5" descr="00003938_n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94" y="1978737"/>
            <a:ext cx="3181424" cy="2386068"/>
          </a:xfrm>
          <a:prstGeom prst="rect">
            <a:avLst/>
          </a:prstGeom>
        </p:spPr>
      </p:pic>
      <p:pic>
        <p:nvPicPr>
          <p:cNvPr id="12" name="Picture 11" descr="OpenBibl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0" y="4446166"/>
            <a:ext cx="11258857" cy="175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4EA764-0089-4974-A306-23AEB0EA0231}"/>
              </a:ext>
            </a:extLst>
          </p:cNvPr>
          <p:cNvSpPr/>
          <p:nvPr/>
        </p:nvSpPr>
        <p:spPr>
          <a:xfrm>
            <a:off x="127819" y="-2541"/>
            <a:ext cx="11906865" cy="346327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5BE06-BE9F-499A-8E40-A685CED0D1C2}"/>
              </a:ext>
            </a:extLst>
          </p:cNvPr>
          <p:cNvSpPr/>
          <p:nvPr/>
        </p:nvSpPr>
        <p:spPr>
          <a:xfrm>
            <a:off x="481782" y="478537"/>
            <a:ext cx="11267766" cy="1399739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D421D7A-2193-441E-977E-BB08B45A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69" y="528050"/>
            <a:ext cx="8248331" cy="12843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New Testament Examples of </a:t>
            </a:r>
            <a: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Nearsightedness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E7454-8CA9-11CD-00F9-22C340176B98}"/>
              </a:ext>
            </a:extLst>
          </p:cNvPr>
          <p:cNvSpPr/>
          <p:nvPr/>
        </p:nvSpPr>
        <p:spPr>
          <a:xfrm>
            <a:off x="-29496" y="-2542"/>
            <a:ext cx="358884" cy="6623783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FDE78A-874B-D762-CB64-E3B623861142}"/>
              </a:ext>
            </a:extLst>
          </p:cNvPr>
          <p:cNvSpPr/>
          <p:nvPr/>
        </p:nvSpPr>
        <p:spPr>
          <a:xfrm>
            <a:off x="11879205" y="9440"/>
            <a:ext cx="317487" cy="6554211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CBC90-AC0C-E889-97DA-7E79321CAEFD}"/>
              </a:ext>
            </a:extLst>
          </p:cNvPr>
          <p:cNvSpPr/>
          <p:nvPr/>
        </p:nvSpPr>
        <p:spPr>
          <a:xfrm>
            <a:off x="329386" y="6221492"/>
            <a:ext cx="11611601" cy="399750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E51881-1409-39F5-6329-2078D3E906B7}"/>
              </a:ext>
            </a:extLst>
          </p:cNvPr>
          <p:cNvSpPr txBox="1"/>
          <p:nvPr/>
        </p:nvSpPr>
        <p:spPr>
          <a:xfrm>
            <a:off x="-29496" y="6563651"/>
            <a:ext cx="12221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273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2" y="2089617"/>
            <a:ext cx="9620929" cy="4335470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Failing to study the Bible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2 Timothy 2:15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Hebrews 5:12-14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Arial"/>
              </a:rPr>
              <a:t>Neglecting the assembly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Hebrews 10:25-29</a:t>
            </a:r>
          </a:p>
          <a:p>
            <a:r>
              <a:rPr lang="en-US" sz="32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Arial"/>
              </a:rPr>
              <a:t> Failing to contribute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1 Corinthians 16:1-2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2 Corinthians 9:6-8</a:t>
            </a:r>
          </a:p>
        </p:txBody>
      </p:sp>
      <p:pic>
        <p:nvPicPr>
          <p:cNvPr id="6" name="Picture 5" descr="bible readin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93" y="1963317"/>
            <a:ext cx="2639923" cy="41731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F032DD-7F24-49F2-AB77-9A15B94DC77D}"/>
              </a:ext>
            </a:extLst>
          </p:cNvPr>
          <p:cNvSpPr/>
          <p:nvPr/>
        </p:nvSpPr>
        <p:spPr>
          <a:xfrm>
            <a:off x="127819" y="-2541"/>
            <a:ext cx="11906865" cy="346327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19163E-41F1-4082-A8C4-C22264F71DE4}"/>
              </a:ext>
            </a:extLst>
          </p:cNvPr>
          <p:cNvSpPr/>
          <p:nvPr/>
        </p:nvSpPr>
        <p:spPr>
          <a:xfrm>
            <a:off x="481782" y="478537"/>
            <a:ext cx="11267766" cy="1399739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D044D1-BD38-44D4-A213-9DF8A82E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69" y="528050"/>
            <a:ext cx="8248331" cy="12843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Nearsighted</a:t>
            </a:r>
            <a:b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</a:br>
            <a: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Examples of Today</a:t>
            </a:r>
            <a:endParaRPr lang="en-US" sz="4000" b="1" dirty="0">
              <a:solidFill>
                <a:schemeClr val="bg1"/>
              </a:solidFill>
              <a:latin typeface="Inter" panose="020B0502030000000004" pitchFamily="34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F2F4AA-FC82-A716-87F9-290121C3F41B}"/>
              </a:ext>
            </a:extLst>
          </p:cNvPr>
          <p:cNvSpPr/>
          <p:nvPr/>
        </p:nvSpPr>
        <p:spPr>
          <a:xfrm>
            <a:off x="-29496" y="-2542"/>
            <a:ext cx="358884" cy="6623783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FC320-B001-A2E2-91E2-8898F6AF6F10}"/>
              </a:ext>
            </a:extLst>
          </p:cNvPr>
          <p:cNvSpPr/>
          <p:nvPr/>
        </p:nvSpPr>
        <p:spPr>
          <a:xfrm>
            <a:off x="11879205" y="9440"/>
            <a:ext cx="317487" cy="6554211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EA45FD-273E-F428-351C-F5E5FF68AE49}"/>
              </a:ext>
            </a:extLst>
          </p:cNvPr>
          <p:cNvSpPr/>
          <p:nvPr/>
        </p:nvSpPr>
        <p:spPr>
          <a:xfrm>
            <a:off x="329386" y="6221492"/>
            <a:ext cx="11611601" cy="399750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6054FE-8A53-6671-9ABF-BABB7D41585D}"/>
              </a:ext>
            </a:extLst>
          </p:cNvPr>
          <p:cNvSpPr txBox="1"/>
          <p:nvPr/>
        </p:nvSpPr>
        <p:spPr>
          <a:xfrm>
            <a:off x="-29496" y="6563651"/>
            <a:ext cx="12221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557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2" y="2089617"/>
            <a:ext cx="9620929" cy="4335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Seeing fault in others only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Noto Sans Med" panose="020B0602040504020204" pitchFamily="34"/>
                <a:cs typeface="Arial"/>
              </a:rPr>
              <a:t>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Matthew 7:1-5</a:t>
            </a:r>
          </a:p>
          <a:p>
            <a:r>
              <a:rPr lang="en-US" sz="3200" b="1" dirty="0">
                <a:solidFill>
                  <a:srgbClr val="0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Arial"/>
              </a:rPr>
              <a:t>Returning evil for evil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Romans 12:17-21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Matthew 6:14-15</a:t>
            </a:r>
          </a:p>
          <a:p>
            <a:r>
              <a:rPr lang="en-US" sz="3200" b="1" dirty="0">
                <a:solidFill>
                  <a:srgbClr val="0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Arial"/>
              </a:rPr>
              <a:t>Thinking too much of ourselves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Romans 12:3</a:t>
            </a:r>
          </a:p>
        </p:txBody>
      </p:sp>
      <p:pic>
        <p:nvPicPr>
          <p:cNvPr id="6" name="Picture 5" descr="Blaming oth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31" y="2013027"/>
            <a:ext cx="4512317" cy="30142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222EA2-07E0-4428-BBD4-EFE3D1C73C4A}"/>
              </a:ext>
            </a:extLst>
          </p:cNvPr>
          <p:cNvSpPr/>
          <p:nvPr/>
        </p:nvSpPr>
        <p:spPr>
          <a:xfrm>
            <a:off x="127819" y="-2541"/>
            <a:ext cx="11906865" cy="346327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93AB74-AB5D-42A0-9364-A27BCFFCA91E}"/>
              </a:ext>
            </a:extLst>
          </p:cNvPr>
          <p:cNvSpPr/>
          <p:nvPr/>
        </p:nvSpPr>
        <p:spPr>
          <a:xfrm>
            <a:off x="481782" y="478537"/>
            <a:ext cx="11267766" cy="1399739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EBF182A-EE58-48B8-A25D-13AAD40C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69" y="528050"/>
            <a:ext cx="8248331" cy="12843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Nearsighted</a:t>
            </a:r>
            <a:b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</a:br>
            <a: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Examples of Today</a:t>
            </a:r>
            <a:endParaRPr lang="en-US" sz="4000" b="1" dirty="0">
              <a:solidFill>
                <a:schemeClr val="bg1"/>
              </a:solidFill>
              <a:latin typeface="Inter" panose="020B0502030000000004" pitchFamily="34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42688-FE01-D7E1-E254-A6F1B3C30E07}"/>
              </a:ext>
            </a:extLst>
          </p:cNvPr>
          <p:cNvSpPr/>
          <p:nvPr/>
        </p:nvSpPr>
        <p:spPr>
          <a:xfrm>
            <a:off x="-29496" y="-2542"/>
            <a:ext cx="358884" cy="6623783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665F79-0E90-2034-ED80-342891E95A19}"/>
              </a:ext>
            </a:extLst>
          </p:cNvPr>
          <p:cNvSpPr/>
          <p:nvPr/>
        </p:nvSpPr>
        <p:spPr>
          <a:xfrm>
            <a:off x="11879205" y="9440"/>
            <a:ext cx="317487" cy="6554211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252205-C80B-7D41-FF7A-F051E1ACAE36}"/>
              </a:ext>
            </a:extLst>
          </p:cNvPr>
          <p:cNvSpPr/>
          <p:nvPr/>
        </p:nvSpPr>
        <p:spPr>
          <a:xfrm>
            <a:off x="329386" y="6221492"/>
            <a:ext cx="11611601" cy="399750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00AB58-9F9F-61F5-5E0E-C43486515826}"/>
              </a:ext>
            </a:extLst>
          </p:cNvPr>
          <p:cNvSpPr txBox="1"/>
          <p:nvPr/>
        </p:nvSpPr>
        <p:spPr>
          <a:xfrm>
            <a:off x="-29496" y="6563651"/>
            <a:ext cx="12221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7301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2" y="2089617"/>
            <a:ext cx="9620929" cy="4335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Having our interests centered</a:t>
            </a:r>
            <a:b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</a:br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on worldly things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1 John 2:15-17</a:t>
            </a:r>
          </a:p>
          <a:p>
            <a:r>
              <a:rPr lang="en-US" sz="3200" b="1" dirty="0">
                <a:solidFill>
                  <a:srgbClr val="0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Arial"/>
              </a:rPr>
              <a:t>Backsliding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1 Timothy 4:1</a:t>
            </a:r>
          </a:p>
          <a:p>
            <a:pPr lvl="1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2 Peter 2:20-21</a:t>
            </a:r>
          </a:p>
        </p:txBody>
      </p:sp>
      <p:pic>
        <p:nvPicPr>
          <p:cNvPr id="6" name="Picture 5" descr="e2d3e4b2d772364e4026709d893250a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28" y="2013027"/>
            <a:ext cx="4495820" cy="40872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D3B9F9-D2EF-42E5-9F83-2E2CBB621C20}"/>
              </a:ext>
            </a:extLst>
          </p:cNvPr>
          <p:cNvSpPr/>
          <p:nvPr/>
        </p:nvSpPr>
        <p:spPr>
          <a:xfrm>
            <a:off x="127819" y="-2541"/>
            <a:ext cx="11906865" cy="346327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6A092-4232-48C5-B36E-45231A95D3A0}"/>
              </a:ext>
            </a:extLst>
          </p:cNvPr>
          <p:cNvSpPr/>
          <p:nvPr/>
        </p:nvSpPr>
        <p:spPr>
          <a:xfrm>
            <a:off x="481782" y="478537"/>
            <a:ext cx="11267766" cy="1399739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4F2EB56-F262-476B-9CA7-6C83F191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69" y="528050"/>
            <a:ext cx="8248331" cy="12843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Nearsighted</a:t>
            </a:r>
            <a:b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</a:br>
            <a: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Examples of Today</a:t>
            </a:r>
            <a:endParaRPr lang="en-US" sz="4000" b="1" dirty="0">
              <a:solidFill>
                <a:schemeClr val="bg1"/>
              </a:solidFill>
              <a:latin typeface="Inter" panose="020B0502030000000004" pitchFamily="34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47A170-81E6-D720-6785-973D0B3626E4}"/>
              </a:ext>
            </a:extLst>
          </p:cNvPr>
          <p:cNvSpPr/>
          <p:nvPr/>
        </p:nvSpPr>
        <p:spPr>
          <a:xfrm>
            <a:off x="-29496" y="-2542"/>
            <a:ext cx="358884" cy="6623783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215CA0-B249-0494-1581-1D7F0EFDA827}"/>
              </a:ext>
            </a:extLst>
          </p:cNvPr>
          <p:cNvSpPr/>
          <p:nvPr/>
        </p:nvSpPr>
        <p:spPr>
          <a:xfrm>
            <a:off x="11879205" y="9440"/>
            <a:ext cx="317487" cy="6554211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0A46B2-273E-38E3-0297-50FDBB4751B0}"/>
              </a:ext>
            </a:extLst>
          </p:cNvPr>
          <p:cNvSpPr/>
          <p:nvPr/>
        </p:nvSpPr>
        <p:spPr>
          <a:xfrm>
            <a:off x="329386" y="6221492"/>
            <a:ext cx="11611601" cy="399750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CB2EA-8153-1B8C-FAFC-93EBE9BEF0C7}"/>
              </a:ext>
            </a:extLst>
          </p:cNvPr>
          <p:cNvSpPr txBox="1"/>
          <p:nvPr/>
        </p:nvSpPr>
        <p:spPr>
          <a:xfrm>
            <a:off x="-29496" y="6563651"/>
            <a:ext cx="12221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470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61" y="2028145"/>
            <a:ext cx="11297262" cy="4335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Virtue </a:t>
            </a:r>
            <a:r>
              <a:rPr lang="en-US" sz="2600" dirty="0">
                <a:solidFill>
                  <a:srgbClr val="592C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“moral excellence; goodness of character”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Knowledge </a:t>
            </a:r>
            <a:r>
              <a:rPr lang="en-US" sz="2600" dirty="0">
                <a:solidFill>
                  <a:srgbClr val="592C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“state of knowing; awareness”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Self-Control </a:t>
            </a:r>
            <a:r>
              <a:rPr lang="en-US" sz="2600" dirty="0">
                <a:solidFill>
                  <a:srgbClr val="592C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“control of our emotions, desires”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Perseverance</a:t>
            </a:r>
            <a:r>
              <a:rPr lang="en-US" sz="3200" dirty="0">
                <a:solidFill>
                  <a:schemeClr val="tx1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 </a:t>
            </a:r>
            <a:r>
              <a:rPr lang="en-US" sz="2600" dirty="0">
                <a:solidFill>
                  <a:srgbClr val="592C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“persistence; steadfastness”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Godliness </a:t>
            </a:r>
            <a:r>
              <a:rPr lang="en-US" sz="2600" dirty="0">
                <a:solidFill>
                  <a:srgbClr val="592C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“devoted to God; devout”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Brotherly Kindness </a:t>
            </a:r>
            <a:r>
              <a:rPr lang="en-US" sz="2600" dirty="0">
                <a:solidFill>
                  <a:srgbClr val="592C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“friendly; kind; loyal”</a:t>
            </a:r>
          </a:p>
          <a:p>
            <a:r>
              <a:rPr lang="en-US" sz="3200" b="1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Love</a:t>
            </a:r>
            <a:r>
              <a:rPr lang="en-US" sz="3200" dirty="0">
                <a:solidFill>
                  <a:schemeClr val="tx1"/>
                </a:solidFill>
                <a:latin typeface="Inter" panose="020B0502030000000004" pitchFamily="34" charset="0"/>
                <a:cs typeface="Arial"/>
              </a:rPr>
              <a:t> </a:t>
            </a:r>
            <a:r>
              <a:rPr lang="en-US" sz="2600" dirty="0">
                <a:solidFill>
                  <a:srgbClr val="592C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/>
              </a:rPr>
              <a:t>“strong affection or attachment to someone”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284" y="432913"/>
            <a:ext cx="11297263" cy="1475215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800" y="512984"/>
            <a:ext cx="4957801" cy="12843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Remedy for</a:t>
            </a:r>
            <a:b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</a:br>
            <a:r>
              <a:rPr lang="en-US" sz="4000" b="1" dirty="0">
                <a:solidFill>
                  <a:schemeClr val="bg1"/>
                </a:solidFill>
                <a:latin typeface="Inter" panose="020B0502030000000004" pitchFamily="34" charset="0"/>
                <a:cs typeface="Arial"/>
              </a:rPr>
              <a:t>Nearsightedness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419" y="848774"/>
            <a:ext cx="32848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Inter" panose="020B0502030000000004" pitchFamily="34" charset="0"/>
                <a:cs typeface="Arial"/>
              </a:rPr>
              <a:t>1 Peter 1:5-10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D92FB4-E49F-4ECE-8906-70ACEA077F53}"/>
              </a:ext>
            </a:extLst>
          </p:cNvPr>
          <p:cNvSpPr/>
          <p:nvPr/>
        </p:nvSpPr>
        <p:spPr>
          <a:xfrm>
            <a:off x="127819" y="-2541"/>
            <a:ext cx="11906865" cy="346327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9ADF1F20-C49A-4131-BB5F-C4B557B98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819" y="2089616"/>
            <a:ext cx="2468820" cy="39503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EECEDA-5297-1F8A-101D-5DC526D67ADC}"/>
              </a:ext>
            </a:extLst>
          </p:cNvPr>
          <p:cNvSpPr/>
          <p:nvPr/>
        </p:nvSpPr>
        <p:spPr>
          <a:xfrm>
            <a:off x="-29496" y="-2542"/>
            <a:ext cx="358884" cy="6623783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98E62C-FD19-CF4D-FC14-FED300BE59D5}"/>
              </a:ext>
            </a:extLst>
          </p:cNvPr>
          <p:cNvSpPr/>
          <p:nvPr/>
        </p:nvSpPr>
        <p:spPr>
          <a:xfrm>
            <a:off x="11879205" y="9440"/>
            <a:ext cx="317487" cy="6554211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78ABC3-9732-0AA3-584F-A48E5548901C}"/>
              </a:ext>
            </a:extLst>
          </p:cNvPr>
          <p:cNvSpPr/>
          <p:nvPr/>
        </p:nvSpPr>
        <p:spPr>
          <a:xfrm>
            <a:off x="329386" y="6221492"/>
            <a:ext cx="11611601" cy="399750"/>
          </a:xfrm>
          <a:prstGeom prst="rect">
            <a:avLst/>
          </a:prstGeom>
          <a:solidFill>
            <a:srgbClr val="592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C50B62-7C09-65A1-3170-0B9917B70B69}"/>
              </a:ext>
            </a:extLst>
          </p:cNvPr>
          <p:cNvSpPr txBox="1"/>
          <p:nvPr/>
        </p:nvSpPr>
        <p:spPr>
          <a:xfrm>
            <a:off x="-29496" y="6563651"/>
            <a:ext cx="1222149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</a:rPr>
              <a:t>Richie Thetford																			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276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177</TotalTime>
  <Words>448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Book Antiqua</vt:lpstr>
      <vt:lpstr>Calibri</vt:lpstr>
      <vt:lpstr>Inter</vt:lpstr>
      <vt:lpstr>Inter Medium</vt:lpstr>
      <vt:lpstr>Noto Sans Med</vt:lpstr>
      <vt:lpstr>Wingdings</vt:lpstr>
      <vt:lpstr>Hardcover</vt:lpstr>
      <vt:lpstr>Nearsightedness</vt:lpstr>
      <vt:lpstr>Old Testament Examples of Nearsightedness</vt:lpstr>
      <vt:lpstr>New Testament Examples of Nearsightedness</vt:lpstr>
      <vt:lpstr>Nearsighted Examples of Today</vt:lpstr>
      <vt:lpstr>Nearsighted Examples of Today</vt:lpstr>
      <vt:lpstr>Nearsighted Examples of Today</vt:lpstr>
      <vt:lpstr>Remedy for Nearsightedness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Nearsightedness</dc:title>
  <dc:creator>Richard Thetford</dc:creator>
  <cp:lastModifiedBy>Richard Thetford</cp:lastModifiedBy>
  <cp:revision>21</cp:revision>
  <dcterms:created xsi:type="dcterms:W3CDTF">2011-02-17T20:09:33Z</dcterms:created>
  <dcterms:modified xsi:type="dcterms:W3CDTF">2022-05-15T20:33:34Z</dcterms:modified>
</cp:coreProperties>
</file>