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0"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137983F5-CCB1-1D46-BBBF-916B615D6027}" type="datetimeFigureOut">
              <a:rPr lang="en-US" smtClean="0"/>
              <a:pPr/>
              <a:t>3/13/2011</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137983F5-CCB1-1D46-BBBF-916B615D6027}" type="datetimeFigureOut">
              <a:rPr lang="en-US" smtClean="0"/>
              <a:pPr/>
              <a:t>3/13/2011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DD230B-CC12-3B4B-933F-37D24F44FA25}" type="slidenum">
              <a:rPr lang="en-US" smtClean="0"/>
              <a:pPr/>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137983F5-CCB1-1D46-BBBF-916B615D6027}" type="datetimeFigureOut">
              <a:rPr lang="en-US" smtClean="0"/>
              <a:pPr/>
              <a:t>3/13/2011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DD230B-CC12-3B4B-933F-37D24F44FA25}" type="slidenum">
              <a:rPr lang="en-US" smtClean="0"/>
              <a:pPr/>
              <a:t>‹#›</a:t>
            </a:fld>
            <a:endParaRPr lang="en-US"/>
          </a:p>
        </p:txBody>
      </p:sp>
    </p:spTree>
  </p:cSld>
  <p:clrMapOvr>
    <a:masterClrMapping/>
  </p:clrMapOvr>
  <p:transition spd="slow">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137983F5-CCB1-1D46-BBBF-916B615D6027}" type="datetimeFigureOut">
              <a:rPr lang="en-US" smtClean="0"/>
              <a:pPr/>
              <a:t>3/13/2011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DD230B-CC12-3B4B-933F-37D24F44FA25}" type="slidenum">
              <a:rPr lang="en-US" smtClean="0"/>
              <a:pPr/>
              <a:t>‹#›</a:t>
            </a:fld>
            <a:endParaRPr lang="en-US"/>
          </a:p>
        </p:txBody>
      </p:sp>
    </p:spTree>
  </p:cSld>
  <p:clrMapOvr>
    <a:masterClrMapping/>
  </p:clrMapOvr>
  <p:transition spd="slow">
    <p:split orient="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137983F5-CCB1-1D46-BBBF-916B615D6027}" type="datetimeFigureOut">
              <a:rPr lang="en-US" smtClean="0"/>
              <a:pPr/>
              <a:t>3/13/2011</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transition spd="slow">
    <p:split orient="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137983F5-CCB1-1D46-BBBF-916B615D6027}" type="datetimeFigureOut">
              <a:rPr lang="en-US" smtClean="0"/>
              <a:pPr/>
              <a:t>3/13/2011</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4FDD230B-CC12-3B4B-933F-37D24F44FA25}" type="slidenum">
              <a:rPr lang="en-US" smtClean="0"/>
              <a:pPr/>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transition spd="slow">
    <p:split orient="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7983F5-CCB1-1D46-BBBF-916B615D6027}" type="datetimeFigureOut">
              <a:rPr lang="en-US" smtClean="0"/>
              <a:pPr/>
              <a:t>3/13/2011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DD230B-CC12-3B4B-933F-37D24F44FA25}" type="slidenum">
              <a:rPr lang="en-US" smtClean="0"/>
              <a:pPr/>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transition spd="slow">
    <p:split orient="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137983F5-CCB1-1D46-BBBF-916B615D6027}" type="datetimeFigureOut">
              <a:rPr lang="en-US" smtClean="0"/>
              <a:pPr/>
              <a:t>3/13/2011</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4FDD230B-CC12-3B4B-933F-37D24F44FA25}"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Drag picture to placeholder or click icon to add</a:t>
            </a:r>
            <a:endParaRPr/>
          </a:p>
        </p:txBody>
      </p:sp>
    </p:spTree>
  </p:cSld>
  <p:clrMapOvr>
    <a:masterClrMapping/>
  </p:clrMapOvr>
  <p:transition spd="slow">
    <p:split orient="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137983F5-CCB1-1D46-BBBF-916B615D6027}" type="datetimeFigureOut">
              <a:rPr lang="en-US" smtClean="0"/>
              <a:pPr/>
              <a:t>3/13/2011</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4FDD230B-CC12-3B4B-933F-37D24F44FA25}"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Drag picture to placeholder or click icon to add</a:t>
            </a:r>
            <a:endParaRPr/>
          </a:p>
        </p:txBody>
      </p:sp>
    </p:spTree>
  </p:cSld>
  <p:clrMapOvr>
    <a:masterClrMapping/>
  </p:clrMapOvr>
  <p:transition spd="slow">
    <p:split orient="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137983F5-CCB1-1D46-BBBF-916B615D6027}" type="datetimeFigureOut">
              <a:rPr lang="en-US" smtClean="0"/>
              <a:pPr/>
              <a:t>3/13/2011</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4FDD230B-CC12-3B4B-933F-37D24F44FA25}" type="slidenum">
              <a:rPr lang="en-US" smtClean="0"/>
              <a:pPr/>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Drag picture to placeholder or click icon to add</a:t>
            </a:r>
            <a:endParaRPr/>
          </a:p>
        </p:txBody>
      </p:sp>
    </p:spTree>
  </p:cSld>
  <p:clrMapOvr>
    <a:masterClrMapping/>
  </p:clrMapOvr>
  <p:transition spd="slow">
    <p:split orient="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37983F5-CCB1-1D46-BBBF-916B615D6027}" type="datetimeFigureOut">
              <a:rPr lang="en-US" smtClean="0"/>
              <a:pPr/>
              <a:t>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D230B-CC12-3B4B-933F-37D24F44FA25}" type="slidenum">
              <a:rPr lang="en-US" smtClean="0"/>
              <a:pPr/>
              <a:t>‹#›</a:t>
            </a:fld>
            <a:endParaRPr lang="en-US"/>
          </a:p>
        </p:txBody>
      </p:sp>
    </p:spTree>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37983F5-CCB1-1D46-BBBF-916B615D6027}" type="datetimeFigureOut">
              <a:rPr lang="en-US" smtClean="0"/>
              <a:pPr/>
              <a:t>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D230B-CC12-3B4B-933F-37D24F44FA25}"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spd="slow">
    <p:split orient="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37983F5-CCB1-1D46-BBBF-916B615D6027}" type="datetimeFigureOut">
              <a:rPr lang="en-US" smtClean="0"/>
              <a:pPr/>
              <a:t>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D230B-CC12-3B4B-933F-37D24F44FA25}" type="slidenum">
              <a:rPr lang="en-US" smtClean="0"/>
              <a:pPr/>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37983F5-CCB1-1D46-BBBF-916B615D6027}" type="datetimeFigureOut">
              <a:rPr lang="en-US" smtClean="0"/>
              <a:pPr/>
              <a:t>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DD230B-CC12-3B4B-933F-37D24F44FA25}"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137983F5-CCB1-1D46-BBBF-916B615D6027}" type="datetimeFigureOut">
              <a:rPr lang="en-US" smtClean="0"/>
              <a:pPr/>
              <a:t>3/13/2011</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137983F5-CCB1-1D46-BBBF-916B615D6027}" type="datetimeFigureOut">
              <a:rPr lang="en-US" smtClean="0"/>
              <a:pPr/>
              <a:t>3/13/2011</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4FDD230B-CC12-3B4B-933F-37D24F44FA25}" type="slidenum">
              <a:rPr lang="en-US" smtClean="0"/>
              <a:pPr/>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37983F5-CCB1-1D46-BBBF-916B615D6027}" type="datetimeFigureOut">
              <a:rPr lang="en-US" smtClean="0"/>
              <a:pPr/>
              <a:t>3/13/2011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DD230B-CC12-3B4B-933F-37D24F44FA25}" type="slidenum">
              <a:rPr lang="en-US" smtClean="0"/>
              <a:pPr/>
              <a:t>‹#›</a:t>
            </a:fld>
            <a:endParaRPr lang="en-US"/>
          </a:p>
        </p:txBody>
      </p:sp>
    </p:spTree>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137983F5-CCB1-1D46-BBBF-916B615D6027}" type="datetimeFigureOut">
              <a:rPr lang="en-US" smtClean="0"/>
              <a:pPr/>
              <a:t>3/13/2011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DD230B-CC12-3B4B-933F-37D24F44FA25}" type="slidenum">
              <a:rPr lang="en-US" smtClean="0"/>
              <a:pPr/>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37983F5-CCB1-1D46-BBBF-916B615D6027}" type="datetimeFigureOut">
              <a:rPr lang="en-US" smtClean="0"/>
              <a:pPr/>
              <a:t>3/13/2011</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4FDD230B-CC12-3B4B-933F-37D24F44FA25}" type="slidenum">
              <a:rPr lang="en-US" smtClean="0"/>
              <a:pPr/>
              <a:t>‹#›</a:t>
            </a:fld>
            <a:endParaRPr lang="en-US"/>
          </a:p>
        </p:txBody>
      </p: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37983F5-CCB1-1D46-BBBF-916B615D6027}" type="datetimeFigureOut">
              <a:rPr lang="en-US" smtClean="0"/>
              <a:pPr/>
              <a:t>3/13/2011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DD230B-CC12-3B4B-933F-37D24F44FA25}" type="slidenum">
              <a:rPr lang="en-US" smtClean="0"/>
              <a:pPr/>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137983F5-CCB1-1D46-BBBF-916B615D6027}" type="datetimeFigureOut">
              <a:rPr lang="en-US" smtClean="0"/>
              <a:pPr/>
              <a:t>3/13/2011</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4FDD230B-CC12-3B4B-933F-37D24F44F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ransition spd="slow">
    <p:split orient="vert"/>
  </p:transition>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487" y="4437078"/>
            <a:ext cx="8521713" cy="933450"/>
          </a:xfrm>
        </p:spPr>
        <p:txBody>
          <a:bodyPr>
            <a:noAutofit/>
          </a:bodyPr>
          <a:lstStyle/>
          <a:p>
            <a:pPr algn="ctr"/>
            <a:r>
              <a:rPr lang="en-US" sz="3800" b="1" dirty="0" smtClean="0">
                <a:latin typeface="Arial"/>
                <a:cs typeface="Arial"/>
              </a:rPr>
              <a:t>The Mystery of Godliness Revealed</a:t>
            </a:r>
            <a:endParaRPr lang="en-US" sz="3800" b="1" dirty="0">
              <a:latin typeface="Arial"/>
              <a:cs typeface="Arial"/>
            </a:endParaRPr>
          </a:p>
        </p:txBody>
      </p:sp>
      <p:sp>
        <p:nvSpPr>
          <p:cNvPr id="3" name="Subtitle 2"/>
          <p:cNvSpPr>
            <a:spLocks noGrp="1"/>
          </p:cNvSpPr>
          <p:nvPr>
            <p:ph type="subTitle" idx="1"/>
          </p:nvPr>
        </p:nvSpPr>
        <p:spPr>
          <a:xfrm>
            <a:off x="317487" y="5093898"/>
            <a:ext cx="8521713" cy="1659481"/>
          </a:xfrm>
        </p:spPr>
        <p:txBody>
          <a:bodyPr>
            <a:noAutofit/>
          </a:bodyPr>
          <a:lstStyle/>
          <a:p>
            <a:pPr algn="ctr"/>
            <a:r>
              <a:rPr lang="en-US" sz="2400" dirty="0" smtClean="0">
                <a:solidFill>
                  <a:srgbClr val="000000"/>
                </a:solidFill>
                <a:latin typeface="Arial"/>
                <a:cs typeface="Arial"/>
              </a:rPr>
              <a:t>“And </a:t>
            </a:r>
            <a:r>
              <a:rPr lang="en-US" sz="2400" dirty="0">
                <a:solidFill>
                  <a:srgbClr val="000000"/>
                </a:solidFill>
                <a:latin typeface="Arial"/>
                <a:cs typeface="Arial"/>
              </a:rPr>
              <a:t>without controversy </a:t>
            </a:r>
            <a:r>
              <a:rPr lang="en-US" sz="2400" dirty="0">
                <a:solidFill>
                  <a:srgbClr val="FF0000"/>
                </a:solidFill>
                <a:latin typeface="Arial"/>
                <a:cs typeface="Arial"/>
              </a:rPr>
              <a:t>great is the mystery of godliness</a:t>
            </a:r>
            <a:r>
              <a:rPr lang="en-US" sz="2400" dirty="0">
                <a:solidFill>
                  <a:srgbClr val="000000"/>
                </a:solidFill>
                <a:latin typeface="Arial"/>
                <a:cs typeface="Arial"/>
              </a:rPr>
              <a:t>: God was manifested in the flesh, </a:t>
            </a:r>
            <a:r>
              <a:rPr lang="en-US" sz="2400" dirty="0" smtClean="0">
                <a:solidFill>
                  <a:srgbClr val="000000"/>
                </a:solidFill>
                <a:latin typeface="Arial"/>
                <a:cs typeface="Arial"/>
              </a:rPr>
              <a:t>justified </a:t>
            </a:r>
            <a:r>
              <a:rPr lang="en-US" sz="2400" dirty="0">
                <a:solidFill>
                  <a:srgbClr val="000000"/>
                </a:solidFill>
                <a:latin typeface="Arial"/>
                <a:cs typeface="Arial"/>
              </a:rPr>
              <a:t>in the Spirit, </a:t>
            </a:r>
            <a:r>
              <a:rPr lang="en-US" sz="2400" dirty="0" smtClean="0">
                <a:solidFill>
                  <a:srgbClr val="000000"/>
                </a:solidFill>
                <a:latin typeface="Arial"/>
                <a:cs typeface="Arial"/>
              </a:rPr>
              <a:t>seen </a:t>
            </a:r>
            <a:r>
              <a:rPr lang="en-US" sz="2400" dirty="0">
                <a:solidFill>
                  <a:srgbClr val="000000"/>
                </a:solidFill>
                <a:latin typeface="Arial"/>
                <a:cs typeface="Arial"/>
              </a:rPr>
              <a:t>by angels, </a:t>
            </a:r>
            <a:r>
              <a:rPr lang="en-US" sz="2400" dirty="0" smtClean="0">
                <a:solidFill>
                  <a:srgbClr val="000000"/>
                </a:solidFill>
                <a:latin typeface="Arial"/>
                <a:cs typeface="Arial"/>
              </a:rPr>
              <a:t>preached </a:t>
            </a:r>
            <a:r>
              <a:rPr lang="en-US" sz="2400" dirty="0">
                <a:solidFill>
                  <a:srgbClr val="000000"/>
                </a:solidFill>
                <a:latin typeface="Arial"/>
                <a:cs typeface="Arial"/>
              </a:rPr>
              <a:t>among the Gentiles, </a:t>
            </a:r>
            <a:r>
              <a:rPr lang="en-US" sz="2400" dirty="0" smtClean="0">
                <a:solidFill>
                  <a:srgbClr val="000000"/>
                </a:solidFill>
                <a:latin typeface="Arial"/>
                <a:cs typeface="Arial"/>
              </a:rPr>
              <a:t>believed </a:t>
            </a:r>
            <a:r>
              <a:rPr lang="en-US" sz="2400" dirty="0">
                <a:solidFill>
                  <a:srgbClr val="000000"/>
                </a:solidFill>
                <a:latin typeface="Arial"/>
                <a:cs typeface="Arial"/>
              </a:rPr>
              <a:t>on in the world, </a:t>
            </a:r>
            <a:r>
              <a:rPr lang="en-US" sz="2400" dirty="0" smtClean="0">
                <a:solidFill>
                  <a:srgbClr val="000000"/>
                </a:solidFill>
                <a:latin typeface="Arial"/>
                <a:cs typeface="Arial"/>
              </a:rPr>
              <a:t>received </a:t>
            </a:r>
            <a:r>
              <a:rPr lang="en-US" sz="2400" dirty="0">
                <a:solidFill>
                  <a:srgbClr val="000000"/>
                </a:solidFill>
                <a:latin typeface="Arial"/>
                <a:cs typeface="Arial"/>
              </a:rPr>
              <a:t>up in glory</a:t>
            </a:r>
            <a:r>
              <a:rPr lang="en-US" sz="2400" dirty="0" smtClean="0">
                <a:solidFill>
                  <a:srgbClr val="000000"/>
                </a:solidFill>
                <a:latin typeface="Arial"/>
                <a:cs typeface="Arial"/>
              </a:rPr>
              <a:t>.” </a:t>
            </a:r>
            <a:r>
              <a:rPr lang="en-US" sz="2400" b="1" dirty="0" smtClean="0">
                <a:solidFill>
                  <a:srgbClr val="000000"/>
                </a:solidFill>
                <a:latin typeface="Arial"/>
                <a:cs typeface="Arial"/>
              </a:rPr>
              <a:t>(1 Timothy 3:16)</a:t>
            </a:r>
            <a:endParaRPr lang="en-US" sz="2400" b="1" dirty="0">
              <a:solidFill>
                <a:srgbClr val="000000"/>
              </a:solidFill>
              <a:latin typeface="Arial"/>
              <a:cs typeface="Arial"/>
            </a:endParaRPr>
          </a:p>
        </p:txBody>
      </p:sp>
      <p:pic>
        <p:nvPicPr>
          <p:cNvPr id="4" name="Picture 3" descr="bible1.jp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44586" y="389618"/>
            <a:ext cx="3942513" cy="3855709"/>
          </a:xfrm>
          <a:prstGeom prst="rect">
            <a:avLst/>
          </a:prstGeom>
        </p:spPr>
      </p:pic>
    </p:spTree>
    <p:extLst>
      <p:ext uri="{BB962C8B-B14F-4D97-AF65-F5344CB8AC3E}">
        <p14:creationId xmlns:p14="http://schemas.microsoft.com/office/powerpoint/2010/main" xmlns="" val="2214686116"/>
      </p:ext>
    </p:extLst>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3175"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666837"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73175" y="173163"/>
            <a:ext cx="8687612" cy="1808037"/>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73174" y="6345878"/>
            <a:ext cx="8818961" cy="310930"/>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5423" y="606074"/>
            <a:ext cx="8796712" cy="865818"/>
          </a:xfrm>
        </p:spPr>
        <p:txBody>
          <a:bodyPr/>
          <a:lstStyle/>
          <a:p>
            <a:pPr algn="ctr"/>
            <a:r>
              <a:rPr lang="en-US" sz="4200" b="1" dirty="0" smtClean="0">
                <a:solidFill>
                  <a:srgbClr val="FFFFFF"/>
                </a:solidFill>
                <a:effectLst>
                  <a:outerShdw blurRad="50800" dist="38100" dir="2700000" algn="tl" rotWithShape="0">
                    <a:srgbClr val="000000">
                      <a:alpha val="43000"/>
                    </a:srgbClr>
                  </a:outerShdw>
                </a:effectLst>
                <a:latin typeface="Arial"/>
                <a:cs typeface="Arial"/>
              </a:rPr>
              <a:t>CONCLUSION</a:t>
            </a:r>
            <a:endParaRPr lang="en-US" sz="4200" b="1" dirty="0">
              <a:solidFill>
                <a:srgbClr val="FFFFFF"/>
              </a:solidFill>
              <a:effectLst>
                <a:outerShdw blurRad="50800" dist="38100" dir="2700000" algn="tl" rotWithShape="0">
                  <a:srgbClr val="000000">
                    <a:alpha val="43000"/>
                  </a:srgbClr>
                </a:outerShdw>
              </a:effectLst>
              <a:latin typeface="Arial"/>
              <a:cs typeface="Arial"/>
            </a:endParaRPr>
          </a:p>
        </p:txBody>
      </p:sp>
      <p:sp>
        <p:nvSpPr>
          <p:cNvPr id="9" name="Horizontal Scroll 8"/>
          <p:cNvSpPr/>
          <p:nvPr/>
        </p:nvSpPr>
        <p:spPr>
          <a:xfrm>
            <a:off x="692700" y="2164545"/>
            <a:ext cx="7764012" cy="3347830"/>
          </a:xfrm>
          <a:prstGeom prst="horizontalScroll">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0" name="TextBox 9"/>
          <p:cNvSpPr txBox="1"/>
          <p:nvPr/>
        </p:nvSpPr>
        <p:spPr>
          <a:xfrm>
            <a:off x="1140069" y="2611891"/>
            <a:ext cx="7100173" cy="2492990"/>
          </a:xfrm>
          <a:prstGeom prst="rect">
            <a:avLst/>
          </a:prstGeom>
          <a:noFill/>
        </p:spPr>
        <p:txBody>
          <a:bodyPr wrap="square" rtlCol="0">
            <a:spAutoFit/>
          </a:bodyPr>
          <a:lstStyle/>
          <a:p>
            <a:pPr algn="ctr"/>
            <a:r>
              <a:rPr lang="en-US" sz="2600" dirty="0" smtClean="0">
                <a:solidFill>
                  <a:schemeClr val="bg1"/>
                </a:solidFill>
                <a:latin typeface="Arial"/>
                <a:cs typeface="Arial"/>
              </a:rPr>
              <a:t>And without controversy </a:t>
            </a:r>
            <a:r>
              <a:rPr lang="en-US" sz="2600" b="1" dirty="0" smtClean="0">
                <a:solidFill>
                  <a:schemeClr val="accent6">
                    <a:lumMod val="60000"/>
                    <a:lumOff val="40000"/>
                  </a:schemeClr>
                </a:solidFill>
                <a:latin typeface="Arial"/>
                <a:cs typeface="Arial"/>
              </a:rPr>
              <a:t>great is the mystery of godliness</a:t>
            </a:r>
            <a:r>
              <a:rPr lang="en-US" sz="2600" dirty="0" smtClean="0">
                <a:solidFill>
                  <a:schemeClr val="bg1"/>
                </a:solidFill>
                <a:latin typeface="Arial"/>
                <a:cs typeface="Arial"/>
              </a:rPr>
              <a:t>: God was manifested in the flesh, Justified in the Spirit, Seen by angels, Preached among the Gentiles, Believed on in the world, Received up in glory.</a:t>
            </a:r>
          </a:p>
          <a:p>
            <a:pPr algn="ctr"/>
            <a:r>
              <a:rPr lang="en-US" sz="2600" b="1" dirty="0" smtClean="0">
                <a:solidFill>
                  <a:schemeClr val="bg1"/>
                </a:solidFill>
                <a:latin typeface="Arial"/>
                <a:cs typeface="Arial"/>
              </a:rPr>
              <a:t>1 Timothy 3:16</a:t>
            </a:r>
            <a:r>
              <a:rPr lang="en-US" sz="2600" dirty="0" smtClean="0">
                <a:solidFill>
                  <a:schemeClr val="bg1"/>
                </a:solidFill>
                <a:latin typeface="Arial"/>
                <a:cs typeface="Arial"/>
              </a:rPr>
              <a:t> </a:t>
            </a:r>
            <a:endParaRPr lang="en-US" sz="2600" dirty="0">
              <a:solidFill>
                <a:schemeClr val="bg1"/>
              </a:solidFill>
              <a:latin typeface="Arial"/>
              <a:cs typeface="Arial"/>
            </a:endParaRPr>
          </a:p>
        </p:txBody>
      </p:sp>
      <p:sp>
        <p:nvSpPr>
          <p:cNvPr id="11" name="TextBox 10"/>
          <p:cNvSpPr txBox="1"/>
          <p:nvPr/>
        </p:nvSpPr>
        <p:spPr>
          <a:xfrm>
            <a:off x="498473" y="5295925"/>
            <a:ext cx="8168363" cy="954107"/>
          </a:xfrm>
          <a:prstGeom prst="rect">
            <a:avLst/>
          </a:prstGeom>
          <a:noFill/>
        </p:spPr>
        <p:txBody>
          <a:bodyPr wrap="square" rtlCol="0">
            <a:spAutoFit/>
          </a:bodyPr>
          <a:lstStyle/>
          <a:p>
            <a:pPr algn="ctr"/>
            <a:r>
              <a:rPr lang="en-US" sz="2800" dirty="0" smtClean="0">
                <a:latin typeface="Arial"/>
                <a:cs typeface="Arial"/>
              </a:rPr>
              <a:t>Do you believe?</a:t>
            </a:r>
          </a:p>
          <a:p>
            <a:pPr algn="ctr"/>
            <a:r>
              <a:rPr lang="en-US" sz="2800" dirty="0" smtClean="0">
                <a:latin typeface="Arial"/>
                <a:cs typeface="Arial"/>
              </a:rPr>
              <a:t>Have you obeyed?</a:t>
            </a:r>
            <a:endParaRPr lang="en-US" sz="2800" dirty="0">
              <a:latin typeface="Arial"/>
              <a:cs typeface="Arial"/>
            </a:endParaRPr>
          </a:p>
        </p:txBody>
      </p:sp>
    </p:spTree>
    <p:extLst>
      <p:ext uri="{BB962C8B-B14F-4D97-AF65-F5344CB8AC3E}">
        <p14:creationId xmlns:p14="http://schemas.microsoft.com/office/powerpoint/2010/main" xmlns="" val="153228892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1000"/>
                                        <p:tgtEl>
                                          <p:spTgt spid="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1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 calcmode="lin" valueType="num">
                                      <p:cBhvr>
                                        <p:cTn id="15"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anim calcmode="lin" valueType="num">
                                      <p:cBhvr>
                                        <p:cTn id="21" dur="500" fill="hold"/>
                                        <p:tgtEl>
                                          <p:spTgt spid="11">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11">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6469" y="187594"/>
            <a:ext cx="8702043" cy="6450344"/>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519525" y="577209"/>
            <a:ext cx="8139224" cy="5693867"/>
          </a:xfrm>
          <a:prstGeom prst="rect">
            <a:avLst/>
          </a:prstGeom>
          <a:noFill/>
        </p:spPr>
        <p:txBody>
          <a:bodyPr wrap="square" rtlCol="0">
            <a:spAutoFit/>
          </a:bodyPr>
          <a:lstStyle/>
          <a:p>
            <a:pPr algn="ctr"/>
            <a:r>
              <a:rPr lang="en-US" sz="2800" dirty="0" smtClean="0">
                <a:solidFill>
                  <a:schemeClr val="bg1"/>
                </a:solidFill>
                <a:latin typeface="Arial"/>
                <a:cs typeface="Arial"/>
              </a:rPr>
              <a:t>Then He said to them, "These are the words which I spoke to you while I was still with you, that all things must be fulfilled which were written in the Law of Moses and the Prophets and the Psalms concerning Me.” And He opened their understanding, that they might comprehend the Scriptures. Then He said to them, "Thus it is written, and thus it was necessary for the Christ to suffer and to rise from the dead the third day, and that repentance and remission of sins should be preached in His name to all nations, beginning at Jerusalem. And you are witnesses of these things.</a:t>
            </a:r>
          </a:p>
          <a:p>
            <a:pPr algn="ctr"/>
            <a:r>
              <a:rPr lang="en-US" sz="2800" b="1" dirty="0" smtClean="0">
                <a:solidFill>
                  <a:schemeClr val="bg1"/>
                </a:solidFill>
                <a:latin typeface="Arial"/>
                <a:cs typeface="Arial"/>
              </a:rPr>
              <a:t>Luke 24:44-48</a:t>
            </a:r>
            <a:r>
              <a:rPr lang="en-US" sz="2400" dirty="0" smtClean="0">
                <a:solidFill>
                  <a:schemeClr val="bg1"/>
                </a:solidFill>
                <a:latin typeface="Arial"/>
                <a:cs typeface="Arial"/>
              </a:rPr>
              <a:t> </a:t>
            </a:r>
            <a:endParaRPr lang="en-US" sz="2400" dirty="0">
              <a:solidFill>
                <a:schemeClr val="bg1"/>
              </a:solidFill>
              <a:latin typeface="Arial"/>
              <a:cs typeface="Arial"/>
            </a:endParaRPr>
          </a:p>
        </p:txBody>
      </p:sp>
    </p:spTree>
    <p:extLst>
      <p:ext uri="{BB962C8B-B14F-4D97-AF65-F5344CB8AC3E}">
        <p14:creationId xmlns:p14="http://schemas.microsoft.com/office/powerpoint/2010/main" xmlns="" val="3087819995"/>
      </p:ext>
    </p:extLst>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491" y="2067780"/>
            <a:ext cx="7958240" cy="4144963"/>
          </a:xfrm>
        </p:spPr>
        <p:txBody>
          <a:bodyPr>
            <a:normAutofit/>
          </a:bodyPr>
          <a:lstStyle/>
          <a:p>
            <a:r>
              <a:rPr lang="en-US" sz="3200" b="1" dirty="0" smtClean="0">
                <a:solidFill>
                  <a:schemeClr val="tx1"/>
                </a:solidFill>
                <a:latin typeface="Arial"/>
                <a:cs typeface="Arial"/>
              </a:rPr>
              <a:t>“deity” – He is God</a:t>
            </a:r>
          </a:p>
          <a:p>
            <a:pPr lvl="1"/>
            <a:r>
              <a:rPr lang="en-US" sz="3000" dirty="0" smtClean="0">
                <a:solidFill>
                  <a:schemeClr val="tx2">
                    <a:lumMod val="75000"/>
                    <a:lumOff val="25000"/>
                  </a:schemeClr>
                </a:solidFill>
                <a:latin typeface="Arial"/>
                <a:cs typeface="Arial"/>
              </a:rPr>
              <a:t>John 1:1-3, 14</a:t>
            </a:r>
          </a:p>
          <a:p>
            <a:r>
              <a:rPr lang="en-US" sz="3200" b="1" dirty="0" smtClean="0">
                <a:solidFill>
                  <a:srgbClr val="000000"/>
                </a:solidFill>
                <a:latin typeface="Arial"/>
                <a:cs typeface="Arial"/>
              </a:rPr>
              <a:t>Paul informs:</a:t>
            </a:r>
          </a:p>
          <a:p>
            <a:pPr lvl="1"/>
            <a:r>
              <a:rPr lang="en-US" sz="3000" dirty="0" smtClean="0">
                <a:solidFill>
                  <a:srgbClr val="75367A"/>
                </a:solidFill>
                <a:latin typeface="Arial"/>
                <a:cs typeface="Arial"/>
              </a:rPr>
              <a:t>Philippians 2:6-8</a:t>
            </a:r>
            <a:endParaRPr lang="en-US" sz="3000" dirty="0">
              <a:solidFill>
                <a:srgbClr val="75367A"/>
              </a:solidFill>
              <a:latin typeface="Arial"/>
              <a:cs typeface="Arial"/>
            </a:endParaRPr>
          </a:p>
        </p:txBody>
      </p:sp>
      <p:sp>
        <p:nvSpPr>
          <p:cNvPr id="4" name="Rectangle 3"/>
          <p:cNvSpPr/>
          <p:nvPr/>
        </p:nvSpPr>
        <p:spPr>
          <a:xfrm>
            <a:off x="173175"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666837"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73175" y="173163"/>
            <a:ext cx="8687612" cy="1808037"/>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73174" y="6345878"/>
            <a:ext cx="8818961" cy="310930"/>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5423" y="642824"/>
            <a:ext cx="8796712" cy="814634"/>
          </a:xfrm>
        </p:spPr>
        <p:txBody>
          <a:bodyPr/>
          <a:lstStyle/>
          <a:p>
            <a:pPr algn="ctr"/>
            <a:r>
              <a:rPr lang="en-US" sz="4200" b="1" dirty="0" smtClean="0">
                <a:solidFill>
                  <a:srgbClr val="FFFFFF"/>
                </a:solidFill>
                <a:effectLst>
                  <a:outerShdw blurRad="50800" dist="38100" dir="2700000" algn="tl" rotWithShape="0">
                    <a:srgbClr val="000000">
                      <a:alpha val="43000"/>
                    </a:srgbClr>
                  </a:outerShdw>
                </a:effectLst>
                <a:latin typeface="Arial"/>
                <a:cs typeface="Arial"/>
              </a:rPr>
              <a:t>God</a:t>
            </a:r>
            <a:endParaRPr lang="en-US" sz="4200" b="1" dirty="0">
              <a:solidFill>
                <a:srgbClr val="FFFFFF"/>
              </a:solidFill>
              <a:effectLst>
                <a:outerShdw blurRad="50800" dist="38100" dir="2700000" algn="tl" rotWithShape="0">
                  <a:srgbClr val="000000">
                    <a:alpha val="43000"/>
                  </a:srgbClr>
                </a:outerShdw>
              </a:effectLst>
              <a:latin typeface="Arial"/>
              <a:cs typeface="Arial"/>
            </a:endParaRPr>
          </a:p>
        </p:txBody>
      </p:sp>
      <p:sp>
        <p:nvSpPr>
          <p:cNvPr id="9" name="Vertical Scroll 8"/>
          <p:cNvSpPr/>
          <p:nvPr/>
        </p:nvSpPr>
        <p:spPr>
          <a:xfrm>
            <a:off x="707130" y="4574405"/>
            <a:ext cx="3795419" cy="1500751"/>
          </a:xfrm>
          <a:prstGeom prst="verticalScrol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053481" y="4762005"/>
            <a:ext cx="3073856" cy="1077218"/>
          </a:xfrm>
          <a:prstGeom prst="rect">
            <a:avLst/>
          </a:prstGeom>
          <a:noFill/>
        </p:spPr>
        <p:txBody>
          <a:bodyPr wrap="square" rtlCol="0">
            <a:spAutoFit/>
          </a:bodyPr>
          <a:lstStyle/>
          <a:p>
            <a:pPr algn="ctr"/>
            <a:r>
              <a:rPr lang="en-US" sz="3200" b="1" dirty="0" smtClean="0">
                <a:solidFill>
                  <a:schemeClr val="bg1"/>
                </a:solidFill>
                <a:effectLst>
                  <a:outerShdw blurRad="50800" dist="38100" dir="2700000" algn="tl" rotWithShape="0">
                    <a:srgbClr val="000000">
                      <a:alpha val="43000"/>
                    </a:srgbClr>
                  </a:outerShdw>
                </a:effectLst>
                <a:latin typeface="Arial"/>
                <a:cs typeface="Arial"/>
              </a:rPr>
              <a:t>Jesus is God,</a:t>
            </a:r>
          </a:p>
          <a:p>
            <a:pPr algn="ctr"/>
            <a:r>
              <a:rPr lang="en-US" sz="3200" b="1" dirty="0" smtClean="0">
                <a:solidFill>
                  <a:schemeClr val="bg1"/>
                </a:solidFill>
                <a:effectLst>
                  <a:outerShdw blurRad="50800" dist="38100" dir="2700000" algn="tl" rotWithShape="0">
                    <a:srgbClr val="000000">
                      <a:alpha val="43000"/>
                    </a:srgbClr>
                  </a:outerShdw>
                </a:effectLst>
                <a:latin typeface="Arial"/>
                <a:cs typeface="Arial"/>
              </a:rPr>
              <a:t>the Son</a:t>
            </a:r>
            <a:endParaRPr lang="en-US" sz="3200" b="1" dirty="0">
              <a:solidFill>
                <a:schemeClr val="bg1"/>
              </a:solidFill>
              <a:effectLst>
                <a:outerShdw blurRad="50800" dist="38100" dir="2700000" algn="tl" rotWithShape="0">
                  <a:srgbClr val="000000">
                    <a:alpha val="43000"/>
                  </a:srgbClr>
                </a:outerShdw>
              </a:effectLst>
              <a:latin typeface="Arial"/>
              <a:cs typeface="Arial"/>
            </a:endParaRPr>
          </a:p>
        </p:txBody>
      </p:sp>
    </p:spTree>
    <p:extLst>
      <p:ext uri="{BB962C8B-B14F-4D97-AF65-F5344CB8AC3E}">
        <p14:creationId xmlns:p14="http://schemas.microsoft.com/office/powerpoint/2010/main" xmlns="" val="313697806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1000"/>
                                        <p:tgtEl>
                                          <p:spTgt spid="9"/>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up)">
                                      <p:cBhvr>
                                        <p:cTn id="3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491" y="2067780"/>
            <a:ext cx="7958240" cy="4144963"/>
          </a:xfrm>
        </p:spPr>
        <p:txBody>
          <a:bodyPr>
            <a:normAutofit/>
          </a:bodyPr>
          <a:lstStyle/>
          <a:p>
            <a:r>
              <a:rPr lang="en-US" sz="3200" b="1" dirty="0" smtClean="0">
                <a:solidFill>
                  <a:schemeClr val="tx1"/>
                </a:solidFill>
                <a:latin typeface="Arial"/>
                <a:cs typeface="Arial"/>
              </a:rPr>
              <a:t>Jesus was made known, in the flesh</a:t>
            </a:r>
          </a:p>
        </p:txBody>
      </p:sp>
      <p:sp>
        <p:nvSpPr>
          <p:cNvPr id="4" name="Rectangle 3"/>
          <p:cNvSpPr/>
          <p:nvPr/>
        </p:nvSpPr>
        <p:spPr>
          <a:xfrm>
            <a:off x="173175"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666837"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73175" y="173163"/>
            <a:ext cx="8687612" cy="1808037"/>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73174" y="6345878"/>
            <a:ext cx="8818961" cy="310930"/>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5423" y="642824"/>
            <a:ext cx="8796712" cy="814634"/>
          </a:xfrm>
        </p:spPr>
        <p:txBody>
          <a:bodyPr/>
          <a:lstStyle/>
          <a:p>
            <a:pPr algn="ctr"/>
            <a:r>
              <a:rPr lang="en-US" sz="4200" b="1" dirty="0" smtClean="0">
                <a:solidFill>
                  <a:srgbClr val="FFFFFF"/>
                </a:solidFill>
                <a:effectLst>
                  <a:outerShdw blurRad="50800" dist="38100" dir="2700000" algn="tl" rotWithShape="0">
                    <a:srgbClr val="000000">
                      <a:alpha val="43000"/>
                    </a:srgbClr>
                  </a:outerShdw>
                </a:effectLst>
                <a:latin typeface="Arial"/>
                <a:cs typeface="Arial"/>
              </a:rPr>
              <a:t>God Was Manifested in the Flesh</a:t>
            </a:r>
            <a:endParaRPr lang="en-US" sz="4200" b="1" dirty="0">
              <a:solidFill>
                <a:srgbClr val="FFFFFF"/>
              </a:solidFill>
              <a:effectLst>
                <a:outerShdw blurRad="50800" dist="38100" dir="2700000" algn="tl" rotWithShape="0">
                  <a:srgbClr val="000000">
                    <a:alpha val="43000"/>
                  </a:srgbClr>
                </a:outerShdw>
              </a:effectLst>
              <a:latin typeface="Arial"/>
              <a:cs typeface="Arial"/>
            </a:endParaRPr>
          </a:p>
        </p:txBody>
      </p:sp>
      <p:sp>
        <p:nvSpPr>
          <p:cNvPr id="5" name="TextBox 4"/>
          <p:cNvSpPr txBox="1"/>
          <p:nvPr/>
        </p:nvSpPr>
        <p:spPr>
          <a:xfrm>
            <a:off x="599491" y="2972642"/>
            <a:ext cx="7958240" cy="2062103"/>
          </a:xfrm>
          <a:prstGeom prst="rect">
            <a:avLst/>
          </a:prstGeom>
          <a:noFill/>
        </p:spPr>
        <p:txBody>
          <a:bodyPr wrap="square" rtlCol="0">
            <a:spAutoFit/>
          </a:bodyPr>
          <a:lstStyle/>
          <a:p>
            <a:pPr algn="ctr"/>
            <a:r>
              <a:rPr lang="en-US" sz="3200" dirty="0" smtClean="0">
                <a:latin typeface="Arial"/>
                <a:cs typeface="Arial"/>
              </a:rPr>
              <a:t>For we do not have a High Priest who cannot sympathize with our weaknesses, but was in all points tempted as we are,</a:t>
            </a:r>
            <a:br>
              <a:rPr lang="en-US" sz="3200" dirty="0" smtClean="0">
                <a:latin typeface="Arial"/>
                <a:cs typeface="Arial"/>
              </a:rPr>
            </a:br>
            <a:r>
              <a:rPr lang="en-US" sz="3200" dirty="0" smtClean="0">
                <a:latin typeface="Arial"/>
                <a:cs typeface="Arial"/>
              </a:rPr>
              <a:t>yet without sin. </a:t>
            </a:r>
            <a:r>
              <a:rPr lang="en-US" sz="3200" b="1" dirty="0" smtClean="0">
                <a:latin typeface="Arial"/>
                <a:cs typeface="Arial"/>
              </a:rPr>
              <a:t>(Hebrews 4:15) </a:t>
            </a:r>
            <a:endParaRPr lang="en-US" sz="3200" b="1" dirty="0">
              <a:latin typeface="Arial"/>
              <a:cs typeface="Arial"/>
            </a:endParaRPr>
          </a:p>
        </p:txBody>
      </p:sp>
      <p:sp>
        <p:nvSpPr>
          <p:cNvPr id="11" name="Rectangle 10"/>
          <p:cNvSpPr/>
          <p:nvPr/>
        </p:nvSpPr>
        <p:spPr>
          <a:xfrm>
            <a:off x="498474" y="5146265"/>
            <a:ext cx="8168363" cy="800219"/>
          </a:xfrm>
          <a:prstGeom prst="rect">
            <a:avLst/>
          </a:prstGeom>
          <a:noFill/>
        </p:spPr>
        <p:txBody>
          <a:bodyPr wrap="square" lIns="91440" tIns="45720" rIns="91440" bIns="45720">
            <a:spAutoFit/>
          </a:bodyPr>
          <a:lstStyle/>
          <a:p>
            <a:pPr algn="ctr"/>
            <a:r>
              <a:rPr lang="en-US" sz="4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a:cs typeface="Arial"/>
              </a:rPr>
              <a:t>He suffered for you and me</a:t>
            </a:r>
            <a:endParaRPr lang="en-US" sz="4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a:cs typeface="Arial"/>
            </a:endParaRPr>
          </a:p>
        </p:txBody>
      </p:sp>
    </p:spTree>
    <p:extLst>
      <p:ext uri="{BB962C8B-B14F-4D97-AF65-F5344CB8AC3E}">
        <p14:creationId xmlns:p14="http://schemas.microsoft.com/office/powerpoint/2010/main" xmlns="" val="348024249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491" y="4242508"/>
            <a:ext cx="7958240" cy="735946"/>
          </a:xfrm>
        </p:spPr>
        <p:txBody>
          <a:bodyPr>
            <a:normAutofit/>
          </a:bodyPr>
          <a:lstStyle/>
          <a:p>
            <a:r>
              <a:rPr lang="en-US" sz="3200" b="1" dirty="0" smtClean="0">
                <a:solidFill>
                  <a:schemeClr val="tx1"/>
                </a:solidFill>
                <a:latin typeface="Arial"/>
                <a:cs typeface="Arial"/>
              </a:rPr>
              <a:t>Jesus was once and for all time:</a:t>
            </a:r>
          </a:p>
        </p:txBody>
      </p:sp>
      <p:sp>
        <p:nvSpPr>
          <p:cNvPr id="4" name="Rectangle 3"/>
          <p:cNvSpPr/>
          <p:nvPr/>
        </p:nvSpPr>
        <p:spPr>
          <a:xfrm>
            <a:off x="173175"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666837"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73175" y="173163"/>
            <a:ext cx="8687612" cy="1808037"/>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73174" y="6345878"/>
            <a:ext cx="8818961" cy="310930"/>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5423" y="642824"/>
            <a:ext cx="8796712" cy="814634"/>
          </a:xfrm>
        </p:spPr>
        <p:txBody>
          <a:bodyPr/>
          <a:lstStyle/>
          <a:p>
            <a:pPr algn="ctr"/>
            <a:r>
              <a:rPr lang="en-US" sz="4200" b="1" dirty="0" smtClean="0">
                <a:solidFill>
                  <a:srgbClr val="FFFFFF"/>
                </a:solidFill>
                <a:effectLst>
                  <a:outerShdw blurRad="50800" dist="38100" dir="2700000" algn="tl" rotWithShape="0">
                    <a:srgbClr val="000000">
                      <a:alpha val="43000"/>
                    </a:srgbClr>
                  </a:outerShdw>
                </a:effectLst>
                <a:latin typeface="Arial"/>
                <a:cs typeface="Arial"/>
              </a:rPr>
              <a:t>God Was Justified in the Spirit</a:t>
            </a:r>
            <a:endParaRPr lang="en-US" sz="4200" b="1" dirty="0">
              <a:solidFill>
                <a:srgbClr val="FFFFFF"/>
              </a:solidFill>
              <a:effectLst>
                <a:outerShdw blurRad="50800" dist="38100" dir="2700000" algn="tl" rotWithShape="0">
                  <a:srgbClr val="000000">
                    <a:alpha val="43000"/>
                  </a:srgbClr>
                </a:outerShdw>
              </a:effectLst>
              <a:latin typeface="Arial"/>
              <a:cs typeface="Arial"/>
            </a:endParaRPr>
          </a:p>
        </p:txBody>
      </p:sp>
      <p:sp>
        <p:nvSpPr>
          <p:cNvPr id="9" name="Rounded Rectangle 8"/>
          <p:cNvSpPr/>
          <p:nvPr/>
        </p:nvSpPr>
        <p:spPr>
          <a:xfrm>
            <a:off x="707131" y="2222266"/>
            <a:ext cx="7735150" cy="1890369"/>
          </a:xfrm>
          <a:prstGeom prst="roundRect">
            <a:avLst>
              <a:gd name="adj" fmla="val 50000"/>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10" name="TextBox 9"/>
          <p:cNvSpPr txBox="1"/>
          <p:nvPr/>
        </p:nvSpPr>
        <p:spPr>
          <a:xfrm>
            <a:off x="1039050" y="2381003"/>
            <a:ext cx="7100174" cy="1569660"/>
          </a:xfrm>
          <a:prstGeom prst="rect">
            <a:avLst/>
          </a:prstGeom>
          <a:noFill/>
        </p:spPr>
        <p:txBody>
          <a:bodyPr wrap="square" rtlCol="0">
            <a:spAutoFit/>
          </a:bodyPr>
          <a:lstStyle/>
          <a:p>
            <a:pPr algn="ctr"/>
            <a:r>
              <a:rPr lang="en-US" sz="2400" dirty="0" smtClean="0">
                <a:solidFill>
                  <a:srgbClr val="FFFFFF"/>
                </a:solidFill>
                <a:effectLst>
                  <a:outerShdw blurRad="50800" dist="38100" dir="2700000" algn="tl" rotWithShape="0">
                    <a:srgbClr val="000000">
                      <a:alpha val="43000"/>
                    </a:srgbClr>
                  </a:outerShdw>
                </a:effectLst>
                <a:latin typeface="Arial"/>
                <a:cs typeface="Arial"/>
              </a:rPr>
              <a:t>“To justify one means to declare and prove him to be what he claims to be, and to disprove all false accusations that may be made against him”</a:t>
            </a:r>
            <a:br>
              <a:rPr lang="en-US" sz="2400" dirty="0" smtClean="0">
                <a:solidFill>
                  <a:srgbClr val="FFFFFF"/>
                </a:solidFill>
                <a:effectLst>
                  <a:outerShdw blurRad="50800" dist="38100" dir="2700000" algn="tl" rotWithShape="0">
                    <a:srgbClr val="000000">
                      <a:alpha val="43000"/>
                    </a:srgbClr>
                  </a:outerShdw>
                </a:effectLst>
                <a:latin typeface="Arial"/>
                <a:cs typeface="Arial"/>
              </a:rPr>
            </a:br>
            <a:r>
              <a:rPr lang="en-US" sz="2400" dirty="0" smtClean="0">
                <a:solidFill>
                  <a:srgbClr val="FFFFFF"/>
                </a:solidFill>
                <a:effectLst>
                  <a:outerShdw blurRad="50800" dist="38100" dir="2700000" algn="tl" rotWithShape="0">
                    <a:srgbClr val="000000">
                      <a:alpha val="43000"/>
                    </a:srgbClr>
                  </a:outerShdw>
                </a:effectLst>
                <a:latin typeface="Arial"/>
                <a:cs typeface="Arial"/>
              </a:rPr>
              <a:t>(E.M. </a:t>
            </a:r>
            <a:r>
              <a:rPr lang="en-US" sz="2400" dirty="0" err="1" smtClean="0">
                <a:solidFill>
                  <a:srgbClr val="FFFFFF"/>
                </a:solidFill>
                <a:effectLst>
                  <a:outerShdw blurRad="50800" dist="38100" dir="2700000" algn="tl" rotWithShape="0">
                    <a:srgbClr val="000000">
                      <a:alpha val="43000"/>
                    </a:srgbClr>
                  </a:outerShdw>
                </a:effectLst>
                <a:latin typeface="Arial"/>
                <a:cs typeface="Arial"/>
              </a:rPr>
              <a:t>Zerr</a:t>
            </a:r>
            <a:r>
              <a:rPr lang="en-US" sz="2400" dirty="0" smtClean="0">
                <a:solidFill>
                  <a:srgbClr val="FFFFFF"/>
                </a:solidFill>
                <a:effectLst>
                  <a:outerShdw blurRad="50800" dist="38100" dir="2700000" algn="tl" rotWithShape="0">
                    <a:srgbClr val="000000">
                      <a:alpha val="43000"/>
                    </a:srgbClr>
                  </a:outerShdw>
                </a:effectLst>
                <a:latin typeface="Arial"/>
                <a:cs typeface="Arial"/>
              </a:rPr>
              <a:t> Commentary)</a:t>
            </a:r>
            <a:endParaRPr lang="en-US" sz="2400" dirty="0">
              <a:solidFill>
                <a:srgbClr val="FFFFFF"/>
              </a:solidFill>
              <a:effectLst>
                <a:outerShdw blurRad="50800" dist="38100" dir="2700000" algn="tl" rotWithShape="0">
                  <a:srgbClr val="000000">
                    <a:alpha val="43000"/>
                  </a:srgbClr>
                </a:outerShdw>
              </a:effectLst>
              <a:latin typeface="Arial"/>
              <a:cs typeface="Arial"/>
            </a:endParaRPr>
          </a:p>
        </p:txBody>
      </p:sp>
      <p:sp>
        <p:nvSpPr>
          <p:cNvPr id="12" name="TextBox 11"/>
          <p:cNvSpPr txBox="1"/>
          <p:nvPr/>
        </p:nvSpPr>
        <p:spPr>
          <a:xfrm>
            <a:off x="707131" y="4848586"/>
            <a:ext cx="7735150" cy="1384995"/>
          </a:xfrm>
          <a:prstGeom prst="rect">
            <a:avLst/>
          </a:prstGeom>
          <a:noFill/>
        </p:spPr>
        <p:txBody>
          <a:bodyPr wrap="square" rtlCol="0">
            <a:spAutoFit/>
          </a:bodyPr>
          <a:lstStyle/>
          <a:p>
            <a:pPr algn="ctr"/>
            <a:r>
              <a:rPr lang="en-US" sz="2800" dirty="0" smtClean="0">
                <a:latin typeface="Arial"/>
                <a:cs typeface="Arial"/>
              </a:rPr>
              <a:t>…..declared to be the Son of God with power according to the Spirit of holiness, by the resurrection from the dead. </a:t>
            </a:r>
            <a:r>
              <a:rPr lang="en-US" sz="2800" b="1" dirty="0" smtClean="0">
                <a:latin typeface="Arial"/>
                <a:cs typeface="Arial"/>
              </a:rPr>
              <a:t>(Romans 1:4)</a:t>
            </a:r>
            <a:r>
              <a:rPr lang="en-US" dirty="0" smtClean="0"/>
              <a:t> </a:t>
            </a:r>
            <a:endParaRPr lang="en-US" dirty="0"/>
          </a:p>
        </p:txBody>
      </p:sp>
    </p:spTree>
    <p:extLst>
      <p:ext uri="{BB962C8B-B14F-4D97-AF65-F5344CB8AC3E}">
        <p14:creationId xmlns:p14="http://schemas.microsoft.com/office/powerpoint/2010/main" xmlns="" val="175808841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17" fill="hold">
                            <p:stCondLst>
                              <p:cond delay="500"/>
                            </p:stCondLst>
                            <p:childTnLst>
                              <p:par>
                                <p:cTn id="18" presetID="23" presetClass="entr" presetSubtype="16"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491" y="2106823"/>
            <a:ext cx="7958240" cy="4112635"/>
          </a:xfrm>
        </p:spPr>
        <p:txBody>
          <a:bodyPr>
            <a:normAutofit/>
          </a:bodyPr>
          <a:lstStyle/>
          <a:p>
            <a:r>
              <a:rPr lang="en-US" sz="3200" b="1" dirty="0" smtClean="0">
                <a:solidFill>
                  <a:schemeClr val="tx1"/>
                </a:solidFill>
                <a:latin typeface="Arial"/>
                <a:cs typeface="Arial"/>
              </a:rPr>
              <a:t>Angels have always had an interest</a:t>
            </a:r>
          </a:p>
          <a:p>
            <a:pPr lvl="1"/>
            <a:r>
              <a:rPr lang="en-US" sz="3000" dirty="0" smtClean="0">
                <a:solidFill>
                  <a:schemeClr val="tx2">
                    <a:lumMod val="75000"/>
                    <a:lumOff val="25000"/>
                  </a:schemeClr>
                </a:solidFill>
                <a:latin typeface="Arial"/>
                <a:cs typeface="Arial"/>
              </a:rPr>
              <a:t>1 Peter 1:10-12</a:t>
            </a:r>
          </a:p>
          <a:p>
            <a:r>
              <a:rPr lang="en-US" sz="3200" b="1" dirty="0" smtClean="0">
                <a:solidFill>
                  <a:schemeClr val="tx1"/>
                </a:solidFill>
                <a:latin typeface="Arial"/>
                <a:cs typeface="Arial"/>
              </a:rPr>
              <a:t>Angels were present at various times</a:t>
            </a:r>
          </a:p>
          <a:p>
            <a:pPr lvl="1"/>
            <a:r>
              <a:rPr lang="en-US" sz="3000" dirty="0" smtClean="0">
                <a:solidFill>
                  <a:schemeClr val="tx2">
                    <a:lumMod val="75000"/>
                    <a:lumOff val="25000"/>
                  </a:schemeClr>
                </a:solidFill>
                <a:latin typeface="Arial"/>
                <a:cs typeface="Arial"/>
              </a:rPr>
              <a:t>Matthew 4:11</a:t>
            </a:r>
          </a:p>
          <a:p>
            <a:pPr lvl="1"/>
            <a:r>
              <a:rPr lang="en-US" sz="3000" dirty="0" smtClean="0">
                <a:solidFill>
                  <a:schemeClr val="tx2">
                    <a:lumMod val="75000"/>
                    <a:lumOff val="25000"/>
                  </a:schemeClr>
                </a:solidFill>
                <a:latin typeface="Arial"/>
                <a:cs typeface="Arial"/>
              </a:rPr>
              <a:t>Luke 22:38-43</a:t>
            </a:r>
          </a:p>
        </p:txBody>
      </p:sp>
      <p:sp>
        <p:nvSpPr>
          <p:cNvPr id="4" name="Rectangle 3"/>
          <p:cNvSpPr/>
          <p:nvPr/>
        </p:nvSpPr>
        <p:spPr>
          <a:xfrm>
            <a:off x="173175"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666837"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73175" y="173163"/>
            <a:ext cx="8687612" cy="1808037"/>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73174" y="6345878"/>
            <a:ext cx="8818961" cy="310930"/>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5423" y="642824"/>
            <a:ext cx="8796712" cy="814634"/>
          </a:xfrm>
        </p:spPr>
        <p:txBody>
          <a:bodyPr/>
          <a:lstStyle/>
          <a:p>
            <a:pPr algn="ctr"/>
            <a:r>
              <a:rPr lang="en-US" sz="4200" b="1" dirty="0" smtClean="0">
                <a:solidFill>
                  <a:srgbClr val="FFFFFF"/>
                </a:solidFill>
                <a:effectLst>
                  <a:outerShdw blurRad="50800" dist="38100" dir="2700000" algn="tl" rotWithShape="0">
                    <a:srgbClr val="000000">
                      <a:alpha val="43000"/>
                    </a:srgbClr>
                  </a:outerShdw>
                </a:effectLst>
                <a:latin typeface="Arial"/>
                <a:cs typeface="Arial"/>
              </a:rPr>
              <a:t>God Was Seen of Angels</a:t>
            </a:r>
            <a:endParaRPr lang="en-US" sz="4200" b="1" dirty="0">
              <a:solidFill>
                <a:srgbClr val="FFFFFF"/>
              </a:solidFill>
              <a:effectLst>
                <a:outerShdw blurRad="50800" dist="38100" dir="2700000" algn="tl" rotWithShape="0">
                  <a:srgbClr val="000000">
                    <a:alpha val="43000"/>
                  </a:srgbClr>
                </a:outerShdw>
              </a:effectLst>
              <a:latin typeface="Arial"/>
              <a:cs typeface="Arial"/>
            </a:endParaRPr>
          </a:p>
        </p:txBody>
      </p:sp>
      <p:sp>
        <p:nvSpPr>
          <p:cNvPr id="5" name="Rectangle 4"/>
          <p:cNvSpPr/>
          <p:nvPr/>
        </p:nvSpPr>
        <p:spPr>
          <a:xfrm>
            <a:off x="599492" y="5093896"/>
            <a:ext cx="7958240" cy="1125562"/>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p:cNvSpPr txBox="1"/>
          <p:nvPr/>
        </p:nvSpPr>
        <p:spPr>
          <a:xfrm>
            <a:off x="599492" y="5065063"/>
            <a:ext cx="7958239" cy="1200329"/>
          </a:xfrm>
          <a:prstGeom prst="rect">
            <a:avLst/>
          </a:prstGeom>
          <a:noFill/>
        </p:spPr>
        <p:txBody>
          <a:bodyPr wrap="square" rtlCol="0">
            <a:spAutoFit/>
          </a:bodyPr>
          <a:lstStyle/>
          <a:p>
            <a:pPr algn="ctr"/>
            <a:r>
              <a:rPr lang="en-US" sz="2400" dirty="0" smtClean="0">
                <a:solidFill>
                  <a:schemeClr val="bg1"/>
                </a:solidFill>
                <a:effectLst>
                  <a:outerShdw blurRad="50800" dist="38100" dir="2700000" algn="tl" rotWithShape="0">
                    <a:srgbClr val="000000">
                      <a:alpha val="43000"/>
                    </a:srgbClr>
                  </a:outerShdw>
                </a:effectLst>
                <a:latin typeface="Arial"/>
                <a:cs typeface="Arial"/>
              </a:rPr>
              <a:t>And behold, there was a great earthquake; for an angel of the Lord descended from heaven, and came and rolled back the stone from the door, and sat on it. </a:t>
            </a:r>
            <a:r>
              <a:rPr lang="en-US" sz="2200" dirty="0" smtClean="0">
                <a:solidFill>
                  <a:schemeClr val="bg1"/>
                </a:solidFill>
                <a:effectLst>
                  <a:outerShdw blurRad="50800" dist="38100" dir="2700000" algn="tl" rotWithShape="0">
                    <a:srgbClr val="000000">
                      <a:alpha val="43000"/>
                    </a:srgbClr>
                  </a:outerShdw>
                </a:effectLst>
                <a:latin typeface="Arial"/>
                <a:cs typeface="Arial"/>
              </a:rPr>
              <a:t>(Matthew 28:2)</a:t>
            </a:r>
            <a:endParaRPr lang="en-US" sz="2200" dirty="0">
              <a:solidFill>
                <a:schemeClr val="bg1"/>
              </a:solidFill>
              <a:effectLst>
                <a:outerShdw blurRad="50800" dist="38100" dir="2700000" algn="tl" rotWithShape="0">
                  <a:srgbClr val="000000">
                    <a:alpha val="43000"/>
                  </a:srgbClr>
                </a:outerShdw>
              </a:effectLst>
              <a:latin typeface="Arial"/>
              <a:cs typeface="Arial"/>
            </a:endParaRPr>
          </a:p>
        </p:txBody>
      </p:sp>
    </p:spTree>
    <p:extLst>
      <p:ext uri="{BB962C8B-B14F-4D97-AF65-F5344CB8AC3E}">
        <p14:creationId xmlns:p14="http://schemas.microsoft.com/office/powerpoint/2010/main" xmlns="" val="311865068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par>
                          <p:cTn id="23" fill="hold">
                            <p:stCondLst>
                              <p:cond delay="1000"/>
                            </p:stCondLst>
                            <p:childTnLst>
                              <p:par>
                                <p:cTn id="24" presetID="9" presetClass="entr" presetSubtype="0"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blinds(horizontal)">
                                      <p:cBhvr>
                                        <p:cTn id="31" dur="500"/>
                                        <p:tgtEl>
                                          <p:spTgt spid="5"/>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491" y="2106823"/>
            <a:ext cx="7958240" cy="4112635"/>
          </a:xfrm>
        </p:spPr>
        <p:txBody>
          <a:bodyPr>
            <a:normAutofit/>
          </a:bodyPr>
          <a:lstStyle/>
          <a:p>
            <a:r>
              <a:rPr lang="en-US" sz="3200" b="1" dirty="0" smtClean="0">
                <a:solidFill>
                  <a:schemeClr val="tx1"/>
                </a:solidFill>
                <a:latin typeface="Arial"/>
                <a:cs typeface="Arial"/>
              </a:rPr>
              <a:t>Jesus is the Savior of ALL who obey</a:t>
            </a:r>
          </a:p>
          <a:p>
            <a:pPr lvl="1"/>
            <a:r>
              <a:rPr lang="en-US" sz="3000" dirty="0" smtClean="0">
                <a:solidFill>
                  <a:schemeClr val="tx2">
                    <a:lumMod val="75000"/>
                    <a:lumOff val="25000"/>
                  </a:schemeClr>
                </a:solidFill>
                <a:latin typeface="Arial"/>
                <a:cs typeface="Arial"/>
              </a:rPr>
              <a:t>Matthew 28:19</a:t>
            </a:r>
          </a:p>
          <a:p>
            <a:r>
              <a:rPr lang="en-US" sz="3200" b="1" dirty="0" smtClean="0">
                <a:solidFill>
                  <a:schemeClr val="tx1"/>
                </a:solidFill>
                <a:latin typeface="Arial"/>
                <a:cs typeface="Arial"/>
              </a:rPr>
              <a:t>Gospel preached to</a:t>
            </a:r>
            <a:br>
              <a:rPr lang="en-US" sz="3200" b="1" dirty="0" smtClean="0">
                <a:solidFill>
                  <a:schemeClr val="tx1"/>
                </a:solidFill>
                <a:latin typeface="Arial"/>
                <a:cs typeface="Arial"/>
              </a:rPr>
            </a:br>
            <a:r>
              <a:rPr lang="en-US" sz="3200" b="1" dirty="0" smtClean="0">
                <a:solidFill>
                  <a:schemeClr val="tx1"/>
                </a:solidFill>
                <a:latin typeface="Arial"/>
                <a:cs typeface="Arial"/>
              </a:rPr>
              <a:t>all creation</a:t>
            </a:r>
          </a:p>
          <a:p>
            <a:pPr lvl="1"/>
            <a:r>
              <a:rPr lang="en-US" sz="3000" dirty="0" smtClean="0">
                <a:solidFill>
                  <a:srgbClr val="75367A"/>
                </a:solidFill>
                <a:latin typeface="Arial"/>
                <a:cs typeface="Arial"/>
              </a:rPr>
              <a:t>Colossians 1:23</a:t>
            </a:r>
          </a:p>
        </p:txBody>
      </p:sp>
      <p:sp>
        <p:nvSpPr>
          <p:cNvPr id="4" name="Rectangle 3"/>
          <p:cNvSpPr/>
          <p:nvPr/>
        </p:nvSpPr>
        <p:spPr>
          <a:xfrm>
            <a:off x="173175"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666837"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73175" y="173163"/>
            <a:ext cx="8687612" cy="1808037"/>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73174" y="6345878"/>
            <a:ext cx="8818961" cy="310930"/>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5423" y="331895"/>
            <a:ext cx="8796712" cy="1515181"/>
          </a:xfrm>
        </p:spPr>
        <p:txBody>
          <a:bodyPr/>
          <a:lstStyle/>
          <a:p>
            <a:pPr algn="ctr"/>
            <a:r>
              <a:rPr lang="en-US" sz="4200" b="1" dirty="0" smtClean="0">
                <a:solidFill>
                  <a:srgbClr val="FFFFFF"/>
                </a:solidFill>
                <a:effectLst>
                  <a:outerShdw blurRad="50800" dist="38100" dir="2700000" algn="tl" rotWithShape="0">
                    <a:srgbClr val="000000">
                      <a:alpha val="43000"/>
                    </a:srgbClr>
                  </a:outerShdw>
                </a:effectLst>
                <a:latin typeface="Arial"/>
                <a:cs typeface="Arial"/>
              </a:rPr>
              <a:t>God Was Preached</a:t>
            </a:r>
            <a:br>
              <a:rPr lang="en-US" sz="4200" b="1" dirty="0" smtClean="0">
                <a:solidFill>
                  <a:srgbClr val="FFFFFF"/>
                </a:solidFill>
                <a:effectLst>
                  <a:outerShdw blurRad="50800" dist="38100" dir="2700000" algn="tl" rotWithShape="0">
                    <a:srgbClr val="000000">
                      <a:alpha val="43000"/>
                    </a:srgbClr>
                  </a:outerShdw>
                </a:effectLst>
                <a:latin typeface="Arial"/>
                <a:cs typeface="Arial"/>
              </a:rPr>
            </a:br>
            <a:r>
              <a:rPr lang="en-US" sz="4200" b="1" dirty="0" smtClean="0">
                <a:solidFill>
                  <a:srgbClr val="FFFFFF"/>
                </a:solidFill>
                <a:effectLst>
                  <a:outerShdw blurRad="50800" dist="38100" dir="2700000" algn="tl" rotWithShape="0">
                    <a:srgbClr val="000000">
                      <a:alpha val="43000"/>
                    </a:srgbClr>
                  </a:outerShdw>
                </a:effectLst>
                <a:latin typeface="Arial"/>
                <a:cs typeface="Arial"/>
              </a:rPr>
              <a:t>Among the Gentiles</a:t>
            </a:r>
            <a:endParaRPr lang="en-US" sz="4200" b="1" dirty="0">
              <a:solidFill>
                <a:srgbClr val="FFFFFF"/>
              </a:solidFill>
              <a:effectLst>
                <a:outerShdw blurRad="50800" dist="38100" dir="2700000" algn="tl" rotWithShape="0">
                  <a:srgbClr val="000000">
                    <a:alpha val="43000"/>
                  </a:srgbClr>
                </a:outerShdw>
              </a:effectLst>
              <a:latin typeface="Arial"/>
              <a:cs typeface="Arial"/>
            </a:endParaRPr>
          </a:p>
        </p:txBody>
      </p:sp>
    </p:spTree>
    <p:extLst>
      <p:ext uri="{BB962C8B-B14F-4D97-AF65-F5344CB8AC3E}">
        <p14:creationId xmlns:p14="http://schemas.microsoft.com/office/powerpoint/2010/main" xmlns="" val="1990402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491" y="2106823"/>
            <a:ext cx="7958240" cy="779237"/>
          </a:xfrm>
        </p:spPr>
        <p:txBody>
          <a:bodyPr>
            <a:normAutofit/>
          </a:bodyPr>
          <a:lstStyle/>
          <a:p>
            <a:r>
              <a:rPr lang="en-US" sz="3200" b="1" dirty="0" smtClean="0">
                <a:solidFill>
                  <a:schemeClr val="tx1"/>
                </a:solidFill>
                <a:latin typeface="Arial"/>
                <a:cs typeface="Arial"/>
              </a:rPr>
              <a:t>Many believed and obeyed the gospel</a:t>
            </a:r>
          </a:p>
        </p:txBody>
      </p:sp>
      <p:sp>
        <p:nvSpPr>
          <p:cNvPr id="4" name="Rectangle 3"/>
          <p:cNvSpPr/>
          <p:nvPr/>
        </p:nvSpPr>
        <p:spPr>
          <a:xfrm>
            <a:off x="173175"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666837"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73175" y="173163"/>
            <a:ext cx="8687612" cy="1808037"/>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73174" y="6345878"/>
            <a:ext cx="8818961" cy="310930"/>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5423" y="331895"/>
            <a:ext cx="8796712" cy="1515181"/>
          </a:xfrm>
        </p:spPr>
        <p:txBody>
          <a:bodyPr/>
          <a:lstStyle/>
          <a:p>
            <a:pPr algn="ctr"/>
            <a:r>
              <a:rPr lang="en-US" sz="4200" b="1" dirty="0" smtClean="0">
                <a:solidFill>
                  <a:srgbClr val="FFFFFF"/>
                </a:solidFill>
                <a:effectLst>
                  <a:outerShdw blurRad="50800" dist="38100" dir="2700000" algn="tl" rotWithShape="0">
                    <a:srgbClr val="000000">
                      <a:alpha val="43000"/>
                    </a:srgbClr>
                  </a:outerShdw>
                </a:effectLst>
                <a:latin typeface="Arial"/>
                <a:cs typeface="Arial"/>
              </a:rPr>
              <a:t>God Was Believed on</a:t>
            </a:r>
            <a:br>
              <a:rPr lang="en-US" sz="4200" b="1" dirty="0" smtClean="0">
                <a:solidFill>
                  <a:srgbClr val="FFFFFF"/>
                </a:solidFill>
                <a:effectLst>
                  <a:outerShdw blurRad="50800" dist="38100" dir="2700000" algn="tl" rotWithShape="0">
                    <a:srgbClr val="000000">
                      <a:alpha val="43000"/>
                    </a:srgbClr>
                  </a:outerShdw>
                </a:effectLst>
                <a:latin typeface="Arial"/>
                <a:cs typeface="Arial"/>
              </a:rPr>
            </a:br>
            <a:r>
              <a:rPr lang="en-US" sz="4200" b="1" dirty="0" smtClean="0">
                <a:solidFill>
                  <a:srgbClr val="FFFFFF"/>
                </a:solidFill>
                <a:effectLst>
                  <a:outerShdw blurRad="50800" dist="38100" dir="2700000" algn="tl" rotWithShape="0">
                    <a:srgbClr val="000000">
                      <a:alpha val="43000"/>
                    </a:srgbClr>
                  </a:outerShdw>
                </a:effectLst>
                <a:latin typeface="Arial"/>
                <a:cs typeface="Arial"/>
              </a:rPr>
              <a:t>in the World</a:t>
            </a:r>
            <a:endParaRPr lang="en-US" sz="4200" b="1" dirty="0">
              <a:solidFill>
                <a:srgbClr val="FFFFFF"/>
              </a:solidFill>
              <a:effectLst>
                <a:outerShdw blurRad="50800" dist="38100" dir="2700000" algn="tl" rotWithShape="0">
                  <a:srgbClr val="000000">
                    <a:alpha val="43000"/>
                  </a:srgbClr>
                </a:outerShdw>
              </a:effectLst>
              <a:latin typeface="Arial"/>
              <a:cs typeface="Arial"/>
            </a:endParaRPr>
          </a:p>
        </p:txBody>
      </p:sp>
      <p:sp>
        <p:nvSpPr>
          <p:cNvPr id="5" name="TextBox 4"/>
          <p:cNvSpPr txBox="1"/>
          <p:nvPr/>
        </p:nvSpPr>
        <p:spPr>
          <a:xfrm>
            <a:off x="599491" y="2785050"/>
            <a:ext cx="7958240" cy="1815882"/>
          </a:xfrm>
          <a:prstGeom prst="rect">
            <a:avLst/>
          </a:prstGeom>
          <a:noFill/>
        </p:spPr>
        <p:txBody>
          <a:bodyPr wrap="square" rtlCol="0">
            <a:spAutoFit/>
          </a:bodyPr>
          <a:lstStyle/>
          <a:p>
            <a:pPr algn="ctr"/>
            <a:r>
              <a:rPr lang="en-US" sz="2800" dirty="0" smtClean="0">
                <a:latin typeface="Arial"/>
                <a:cs typeface="Arial"/>
              </a:rPr>
              <a:t>And some of them were persuaded; and a great multitude of the devout Greeks, and not a few of the leading women, joined Paul and Silas.</a:t>
            </a:r>
          </a:p>
          <a:p>
            <a:pPr algn="ctr"/>
            <a:r>
              <a:rPr lang="en-US" sz="2800" b="1" dirty="0" smtClean="0">
                <a:latin typeface="Arial"/>
                <a:cs typeface="Arial"/>
              </a:rPr>
              <a:t>Acts 17:4 </a:t>
            </a:r>
            <a:endParaRPr lang="en-US" sz="2800" b="1" dirty="0">
              <a:latin typeface="Arial"/>
              <a:cs typeface="Arial"/>
            </a:endParaRPr>
          </a:p>
        </p:txBody>
      </p:sp>
    </p:spTree>
    <p:extLst>
      <p:ext uri="{BB962C8B-B14F-4D97-AF65-F5344CB8AC3E}">
        <p14:creationId xmlns:p14="http://schemas.microsoft.com/office/powerpoint/2010/main" xmlns="" val="384627228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491" y="2106823"/>
            <a:ext cx="7958240" cy="4239055"/>
          </a:xfrm>
        </p:spPr>
        <p:txBody>
          <a:bodyPr>
            <a:normAutofit/>
          </a:bodyPr>
          <a:lstStyle/>
          <a:p>
            <a:r>
              <a:rPr lang="en-US" sz="3200" b="1" dirty="0" smtClean="0">
                <a:solidFill>
                  <a:schemeClr val="tx1"/>
                </a:solidFill>
                <a:latin typeface="Arial"/>
                <a:cs typeface="Arial"/>
              </a:rPr>
              <a:t>Jesus returned to heaven</a:t>
            </a:r>
          </a:p>
          <a:p>
            <a:pPr lvl="1"/>
            <a:r>
              <a:rPr lang="en-US" sz="3000" dirty="0" smtClean="0">
                <a:solidFill>
                  <a:srgbClr val="75367A"/>
                </a:solidFill>
                <a:latin typeface="Arial"/>
                <a:cs typeface="Arial"/>
              </a:rPr>
              <a:t>Acts 1:9</a:t>
            </a:r>
          </a:p>
          <a:p>
            <a:r>
              <a:rPr lang="en-US" sz="3200" b="1" dirty="0" smtClean="0">
                <a:solidFill>
                  <a:schemeClr val="tx1"/>
                </a:solidFill>
                <a:latin typeface="Arial"/>
                <a:cs typeface="Arial"/>
              </a:rPr>
              <a:t>Fulfilled prophecy</a:t>
            </a:r>
          </a:p>
          <a:p>
            <a:pPr lvl="1"/>
            <a:r>
              <a:rPr lang="en-US" sz="3000" dirty="0" smtClean="0">
                <a:solidFill>
                  <a:srgbClr val="75367A"/>
                </a:solidFill>
                <a:latin typeface="Arial"/>
                <a:cs typeface="Arial"/>
              </a:rPr>
              <a:t>Daniel 7:13-14</a:t>
            </a:r>
          </a:p>
          <a:p>
            <a:r>
              <a:rPr lang="en-US" sz="3200" b="1" dirty="0" smtClean="0">
                <a:solidFill>
                  <a:schemeClr val="tx1"/>
                </a:solidFill>
                <a:latin typeface="Arial"/>
                <a:cs typeface="Arial"/>
              </a:rPr>
              <a:t>Returned to the glory</a:t>
            </a:r>
            <a:br>
              <a:rPr lang="en-US" sz="3200" b="1" dirty="0" smtClean="0">
                <a:solidFill>
                  <a:schemeClr val="tx1"/>
                </a:solidFill>
                <a:latin typeface="Arial"/>
                <a:cs typeface="Arial"/>
              </a:rPr>
            </a:br>
            <a:r>
              <a:rPr lang="en-US" sz="3200" b="1" dirty="0" smtClean="0">
                <a:solidFill>
                  <a:schemeClr val="tx1"/>
                </a:solidFill>
                <a:latin typeface="Arial"/>
                <a:cs typeface="Arial"/>
              </a:rPr>
              <a:t>of His Father</a:t>
            </a:r>
          </a:p>
          <a:p>
            <a:pPr lvl="1"/>
            <a:r>
              <a:rPr lang="en-US" sz="3000" dirty="0" smtClean="0">
                <a:solidFill>
                  <a:srgbClr val="75367A"/>
                </a:solidFill>
                <a:latin typeface="Arial"/>
                <a:cs typeface="Arial"/>
              </a:rPr>
              <a:t>John 17:4-5</a:t>
            </a:r>
          </a:p>
        </p:txBody>
      </p:sp>
      <p:sp>
        <p:nvSpPr>
          <p:cNvPr id="4" name="Rectangle 3"/>
          <p:cNvSpPr/>
          <p:nvPr/>
        </p:nvSpPr>
        <p:spPr>
          <a:xfrm>
            <a:off x="173175"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8666837" y="173164"/>
            <a:ext cx="325299" cy="6479204"/>
          </a:xfrm>
          <a:prstGeom prst="rect">
            <a:avLst/>
          </a:prstGeom>
          <a:solidFill>
            <a:schemeClr val="tx2">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73175" y="173163"/>
            <a:ext cx="8687612" cy="1808037"/>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73174" y="6345878"/>
            <a:ext cx="8818961" cy="310930"/>
          </a:xfrm>
          <a:prstGeom prst="rect">
            <a:avLst/>
          </a:prstGeom>
          <a:solidFill>
            <a:srgbClr val="7536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5423" y="606074"/>
            <a:ext cx="8796712" cy="865818"/>
          </a:xfrm>
        </p:spPr>
        <p:txBody>
          <a:bodyPr/>
          <a:lstStyle/>
          <a:p>
            <a:pPr algn="ctr"/>
            <a:r>
              <a:rPr lang="en-US" sz="4200" b="1" dirty="0" smtClean="0">
                <a:solidFill>
                  <a:srgbClr val="FFFFFF"/>
                </a:solidFill>
                <a:effectLst>
                  <a:outerShdw blurRad="50800" dist="38100" dir="2700000" algn="tl" rotWithShape="0">
                    <a:srgbClr val="000000">
                      <a:alpha val="43000"/>
                    </a:srgbClr>
                  </a:outerShdw>
                </a:effectLst>
                <a:latin typeface="Arial"/>
                <a:cs typeface="Arial"/>
              </a:rPr>
              <a:t>God Was Received Up Into Glory</a:t>
            </a:r>
            <a:endParaRPr lang="en-US" sz="4200" b="1" dirty="0">
              <a:solidFill>
                <a:srgbClr val="FFFFFF"/>
              </a:solidFill>
              <a:effectLst>
                <a:outerShdw blurRad="50800" dist="38100" dir="2700000" algn="tl" rotWithShape="0">
                  <a:srgbClr val="000000">
                    <a:alpha val="43000"/>
                  </a:srgbClr>
                </a:outerShdw>
              </a:effectLst>
              <a:latin typeface="Arial"/>
              <a:cs typeface="Arial"/>
            </a:endParaRPr>
          </a:p>
        </p:txBody>
      </p:sp>
    </p:spTree>
    <p:extLst>
      <p:ext uri="{BB962C8B-B14F-4D97-AF65-F5344CB8AC3E}">
        <p14:creationId xmlns:p14="http://schemas.microsoft.com/office/powerpoint/2010/main" xmlns="" val="324901752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29" fill="hold">
                            <p:stCondLst>
                              <p:cond delay="500"/>
                            </p:stCondLst>
                            <p:childTnLst>
                              <p:par>
                                <p:cTn id="30" presetID="9" presetClass="entr" presetSubtype="0"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132</TotalTime>
  <Words>511</Words>
  <Application>Microsoft Office PowerPoint</Application>
  <PresentationFormat>On-screen Show (4:3)</PresentationFormat>
  <Paragraphs>47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Advantage</vt:lpstr>
      <vt:lpstr>The Mystery of Godliness Revealed</vt:lpstr>
      <vt:lpstr>Slide 2</vt:lpstr>
      <vt:lpstr>God</vt:lpstr>
      <vt:lpstr>God Was Manifested in the Flesh</vt:lpstr>
      <vt:lpstr>God Was Justified in the Spirit</vt:lpstr>
      <vt:lpstr>God Was Seen of Angels</vt:lpstr>
      <vt:lpstr>God Was Preached Among the Gentiles</vt:lpstr>
      <vt:lpstr>God Was Believed on in the World</vt:lpstr>
      <vt:lpstr>God Was Received Up Into Glory</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Mystery of Godliness Revealed</dc:title>
  <dc:creator>Richard Thetford</dc:creator>
  <cp:lastModifiedBy>Richard Thetford</cp:lastModifiedBy>
  <cp:revision>19</cp:revision>
  <dcterms:created xsi:type="dcterms:W3CDTF">2011-02-16T20:51:14Z</dcterms:created>
  <dcterms:modified xsi:type="dcterms:W3CDTF">2011-03-13T22:48:23Z</dcterms:modified>
</cp:coreProperties>
</file>