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63" r:id="rId3"/>
    <p:sldId id="257" r:id="rId4"/>
    <p:sldId id="258" r:id="rId5"/>
    <p:sldId id="259" r:id="rId6"/>
    <p:sldId id="265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641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844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13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0524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6840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8763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31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00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8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095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0026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0803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2413" cy="6856413"/>
          </a:xfrm>
          <a:prstGeom prst="rect">
            <a:avLst/>
          </a:prstGeom>
          <a:gradFill rotWithShape="0">
            <a:gsLst>
              <a:gs pos="0">
                <a:srgbClr val="0000CC"/>
              </a:gs>
              <a:gs pos="100000">
                <a:srgbClr val="0000CC">
                  <a:gamma/>
                  <a:shade val="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6147" name="Freeform 3"/>
          <p:cNvSpPr>
            <a:spLocks/>
          </p:cNvSpPr>
          <p:nvPr/>
        </p:nvSpPr>
        <p:spPr bwMode="auto">
          <a:xfrm>
            <a:off x="206375" y="534988"/>
            <a:ext cx="79375" cy="5865812"/>
          </a:xfrm>
          <a:custGeom>
            <a:avLst/>
            <a:gdLst>
              <a:gd name="T0" fmla="*/ 0 w 57"/>
              <a:gd name="T1" fmla="*/ 3694 h 3695"/>
              <a:gd name="T2" fmla="*/ 0 w 57"/>
              <a:gd name="T3" fmla="*/ 0 h 3695"/>
              <a:gd name="T4" fmla="*/ 56 w 57"/>
              <a:gd name="T5" fmla="*/ 0 h 3695"/>
              <a:gd name="T6" fmla="*/ 56 w 57"/>
              <a:gd name="T7" fmla="*/ 3694 h 3695"/>
              <a:gd name="T8" fmla="*/ 0 w 57"/>
              <a:gd name="T9" fmla="*/ 3694 h 3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3695">
                <a:moveTo>
                  <a:pt x="0" y="3694"/>
                </a:moveTo>
                <a:lnTo>
                  <a:pt x="0" y="0"/>
                </a:lnTo>
                <a:lnTo>
                  <a:pt x="56" y="0"/>
                </a:lnTo>
                <a:lnTo>
                  <a:pt x="56" y="3694"/>
                </a:lnTo>
                <a:lnTo>
                  <a:pt x="0" y="3694"/>
                </a:lnTo>
              </a:path>
            </a:pathLst>
          </a:custGeom>
          <a:gradFill rotWithShape="0">
            <a:gsLst>
              <a:gs pos="0">
                <a:srgbClr val="FF0000">
                  <a:gamma/>
                  <a:shade val="0"/>
                  <a:invGamma/>
                </a:srgbClr>
              </a:gs>
              <a:gs pos="100000">
                <a:srgbClr val="FF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8851900" y="534988"/>
            <a:ext cx="79375" cy="5865812"/>
          </a:xfrm>
          <a:custGeom>
            <a:avLst/>
            <a:gdLst>
              <a:gd name="T0" fmla="*/ 0 w 56"/>
              <a:gd name="T1" fmla="*/ 3694 h 3695"/>
              <a:gd name="T2" fmla="*/ 0 w 56"/>
              <a:gd name="T3" fmla="*/ 0 h 3695"/>
              <a:gd name="T4" fmla="*/ 55 w 56"/>
              <a:gd name="T5" fmla="*/ 0 h 3695"/>
              <a:gd name="T6" fmla="*/ 55 w 56"/>
              <a:gd name="T7" fmla="*/ 3694 h 3695"/>
              <a:gd name="T8" fmla="*/ 0 w 56"/>
              <a:gd name="T9" fmla="*/ 3694 h 3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" h="3695">
                <a:moveTo>
                  <a:pt x="0" y="3694"/>
                </a:moveTo>
                <a:lnTo>
                  <a:pt x="0" y="0"/>
                </a:lnTo>
                <a:lnTo>
                  <a:pt x="55" y="0"/>
                </a:lnTo>
                <a:lnTo>
                  <a:pt x="55" y="3694"/>
                </a:lnTo>
                <a:lnTo>
                  <a:pt x="0" y="3694"/>
                </a:lnTo>
              </a:path>
            </a:pathLst>
          </a:custGeom>
          <a:gradFill rotWithShape="0">
            <a:gsLst>
              <a:gs pos="0">
                <a:srgbClr val="FF0000">
                  <a:gamma/>
                  <a:shade val="0"/>
                  <a:invGamma/>
                </a:srgbClr>
              </a:gs>
              <a:gs pos="100000">
                <a:srgbClr val="FF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969696"/>
            </a:outerShdw>
          </a:effectLst>
          <a:latin typeface="Liberation Sans" panose="020B0604020202020204" pitchFamily="34" charset="0"/>
          <a:ea typeface="+mj-ea"/>
          <a:cs typeface="Segoe UI" panose="020B0502040204020203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969696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969696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969696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969696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969696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969696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969696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969696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Liberation Sans" panose="020B0604020202020204" pitchFamily="34" charset="0"/>
          <a:ea typeface="+mn-ea"/>
          <a:cs typeface="Segoe UI" panose="020B0502040204020203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Liberation Sans" panose="020B0604020202020204" pitchFamily="34" charset="0"/>
          <a:ea typeface="+mn-ea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Liberation Sans" panose="020B0604020202020204" pitchFamily="34" charset="0"/>
          <a:ea typeface="+mn-ea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Liberation Sans" panose="020B0604020202020204" pitchFamily="34" charset="0"/>
          <a:ea typeface="+mn-ea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Liberation Sans" panose="020B0604020202020204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jorda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3820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990600"/>
          </a:xfrm>
          <a:effectLst/>
        </p:spPr>
        <p:txBody>
          <a:bodyPr/>
          <a:lstStyle/>
          <a:p>
            <a:r>
              <a:rPr lang="en-US" altLang="en-US" sz="5400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2 Kings 5:1-14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28600" y="4419600"/>
            <a:ext cx="86868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>
                <a:latin typeface="Liberation Sans" panose="020B0604020202020204" pitchFamily="34" charset="0"/>
                <a:cs typeface="Segoe UI" panose="020B0502040204020203" pitchFamily="34" charset="0"/>
              </a:rPr>
              <a:t>“For whatever things were written before were written for our learning, that we through the patience and comfort of the Scriptures might have hope</a:t>
            </a:r>
            <a:r>
              <a:rPr lang="en-US" altLang="en-US" sz="2800" dirty="0" smtClean="0">
                <a:latin typeface="Liberation Sans" panose="020B0604020202020204" pitchFamily="34" charset="0"/>
                <a:cs typeface="Segoe UI" panose="020B0502040204020203" pitchFamily="34" charset="0"/>
              </a:rPr>
              <a:t>.”</a:t>
            </a:r>
            <a:br>
              <a:rPr lang="en-US" altLang="en-US" sz="2800" dirty="0" smtClean="0">
                <a:latin typeface="Liberation Sans" panose="020B0604020202020204" pitchFamily="34" charset="0"/>
                <a:cs typeface="Segoe UI" panose="020B0502040204020203" pitchFamily="34" charset="0"/>
              </a:rPr>
            </a:br>
            <a:r>
              <a:rPr lang="en-US" altLang="en-US" sz="2800" b="1" dirty="0" smtClean="0">
                <a:latin typeface="Liberation Sans" panose="020B0604020202020204" pitchFamily="34" charset="0"/>
                <a:cs typeface="Segoe UI" panose="020B0502040204020203" pitchFamily="34" charset="0"/>
              </a:rPr>
              <a:t>Romans </a:t>
            </a:r>
            <a:r>
              <a:rPr lang="en-US" altLang="en-US" sz="2800" b="1" dirty="0">
                <a:latin typeface="Liberation Sans" panose="020B0604020202020204" pitchFamily="34" charset="0"/>
                <a:cs typeface="Segoe UI" panose="020B0502040204020203" pitchFamily="34" charset="0"/>
              </a:rPr>
              <a:t>15:4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533400" y="304800"/>
            <a:ext cx="8077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The Mistakes of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Naaman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chemeClr val="bg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76200" cy="655022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9067800" y="-1"/>
            <a:ext cx="76200" cy="655022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iberation Sans" panose="020B0604020202020204" pitchFamily="34" charset="0"/>
                <a:cs typeface="Segoe UI" panose="020B0502040204020203" pitchFamily="34" charset="0"/>
              </a:rPr>
              <a:t>Richard Thetford						          www.thetfordcountry.com</a:t>
            </a:r>
            <a:endParaRPr lang="en-US" sz="1400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6" name="Picture 14" descr="jorda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382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458200" cy="4419600"/>
          </a:xfrm>
          <a:effectLst/>
        </p:spPr>
        <p:txBody>
          <a:bodyPr/>
          <a:lstStyle/>
          <a:p>
            <a:r>
              <a:rPr lang="en-US" altLang="en-US" b="1" dirty="0" err="1">
                <a:solidFill>
                  <a:schemeClr val="accent1"/>
                </a:solidFill>
                <a:latin typeface="Liberation Sans" panose="020B0604020202020204" pitchFamily="34" charset="0"/>
              </a:rPr>
              <a:t>Naaman</a:t>
            </a:r>
            <a:r>
              <a:rPr lang="en-US" altLang="en-US" b="1" dirty="0">
                <a:solidFill>
                  <a:schemeClr val="accent1"/>
                </a:solidFill>
                <a:latin typeface="Liberation Sans" panose="020B0604020202020204" pitchFamily="34" charset="0"/>
              </a:rPr>
              <a:t> needed help</a:t>
            </a:r>
          </a:p>
          <a:p>
            <a:pPr lvl="1"/>
            <a:r>
              <a:rPr lang="en-US" altLang="en-US" dirty="0">
                <a:latin typeface="Liberation Sans" panose="020B0604020202020204" pitchFamily="34" charset="0"/>
                <a:cs typeface="Segoe UI Semibold" panose="020B0702040204020203" pitchFamily="34" charset="0"/>
              </a:rPr>
              <a:t>A leper (v1)</a:t>
            </a:r>
          </a:p>
          <a:p>
            <a:pPr lvl="1"/>
            <a:r>
              <a:rPr lang="en-US" altLang="en-US" dirty="0">
                <a:latin typeface="Liberation Sans" panose="020B0604020202020204" pitchFamily="34" charset="0"/>
                <a:cs typeface="Segoe UI Semibold" panose="020B0702040204020203" pitchFamily="34" charset="0"/>
              </a:rPr>
              <a:t>People today are sinners</a:t>
            </a:r>
          </a:p>
          <a:p>
            <a:pPr lvl="2"/>
            <a:r>
              <a:rPr lang="en-US" altLang="en-US" dirty="0">
                <a:latin typeface="Liberation Sans" panose="020B0604020202020204" pitchFamily="34" charset="0"/>
              </a:rPr>
              <a:t> </a:t>
            </a:r>
            <a:r>
              <a:rPr lang="en-US" altLang="en-US" dirty="0" smtClean="0">
                <a:latin typeface="Liberation Sans" panose="020B0604020202020204" pitchFamily="34" charset="0"/>
              </a:rPr>
              <a:t>Romans </a:t>
            </a:r>
            <a:r>
              <a:rPr lang="en-US" altLang="en-US" dirty="0">
                <a:latin typeface="Liberation Sans" panose="020B0604020202020204" pitchFamily="34" charset="0"/>
              </a:rPr>
              <a:t>3:23; 6:23</a:t>
            </a:r>
          </a:p>
        </p:txBody>
      </p:sp>
      <p:pic>
        <p:nvPicPr>
          <p:cNvPr id="13317" name="Picture 5" descr="lep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886200"/>
            <a:ext cx="1698625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lep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886200"/>
            <a:ext cx="1890713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lep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81475"/>
            <a:ext cx="2667000" cy="220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lep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05000"/>
            <a:ext cx="2667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Picture 9" descr="lep5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6200"/>
            <a:ext cx="1858963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3327" name="WordArt 15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07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The Mistakes of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Naaman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chemeClr val="bg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0" y="0"/>
            <a:ext cx="76200" cy="655022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9067800" y="-1"/>
            <a:ext cx="76200" cy="655022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iberation Sans" panose="020B0604020202020204" pitchFamily="34" charset="0"/>
                <a:cs typeface="Segoe UI" panose="020B0502040204020203" pitchFamily="34" charset="0"/>
              </a:rPr>
              <a:t>Richard Thetford			 		                             www.thetfordcountry.com </a:t>
            </a:r>
            <a:endParaRPr lang="en-US" sz="1400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458200" cy="4419600"/>
          </a:xfrm>
          <a:effectLst/>
        </p:spPr>
        <p:txBody>
          <a:bodyPr/>
          <a:lstStyle/>
          <a:p>
            <a:r>
              <a:rPr lang="en-US" altLang="en-US" b="1" dirty="0" err="1">
                <a:solidFill>
                  <a:schemeClr val="accent1"/>
                </a:solidFill>
              </a:rPr>
              <a:t>Naaman</a:t>
            </a:r>
            <a:r>
              <a:rPr lang="en-US" altLang="en-US" b="1" dirty="0">
                <a:solidFill>
                  <a:schemeClr val="accent1"/>
                </a:solidFill>
              </a:rPr>
              <a:t> needed help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A leper (v1)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People today are sinners</a:t>
            </a:r>
          </a:p>
          <a:p>
            <a:pPr lvl="2"/>
            <a:r>
              <a:rPr lang="en-US" altLang="en-US" dirty="0"/>
              <a:t> </a:t>
            </a:r>
            <a:r>
              <a:rPr lang="en-US" altLang="en-US" dirty="0" smtClean="0"/>
              <a:t>Romans </a:t>
            </a:r>
            <a:r>
              <a:rPr lang="en-US" altLang="en-US" dirty="0"/>
              <a:t>3:23; 6:23</a:t>
            </a:r>
          </a:p>
          <a:p>
            <a:r>
              <a:rPr lang="en-US" altLang="en-US" b="1" dirty="0" err="1">
                <a:solidFill>
                  <a:schemeClr val="accent1"/>
                </a:solidFill>
              </a:rPr>
              <a:t>Naaman</a:t>
            </a:r>
            <a:r>
              <a:rPr lang="en-US" altLang="en-US" b="1" dirty="0">
                <a:solidFill>
                  <a:schemeClr val="accent1"/>
                </a:solidFill>
              </a:rPr>
              <a:t> went to the wrong man for help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The king (v6)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People today go to various individuals</a:t>
            </a:r>
          </a:p>
          <a:p>
            <a:pPr lvl="2"/>
            <a:r>
              <a:rPr lang="en-US" altLang="en-US" dirty="0"/>
              <a:t>John 14:6 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pic>
        <p:nvPicPr>
          <p:cNvPr id="7178" name="Picture 10" descr="jorda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382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9" name="WordArt 11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07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The Mistakes of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Naaman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chemeClr val="bg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76200" cy="655022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9067800" y="-1"/>
            <a:ext cx="76200" cy="655022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iberation Sans" panose="020B0604020202020204" pitchFamily="34" charset="0"/>
                <a:cs typeface="Segoe UI" panose="020B0502040204020203" pitchFamily="34" charset="0"/>
              </a:rPr>
              <a:t>Richard Thetford						          www.thetfordcountry.com </a:t>
            </a:r>
            <a:endParaRPr lang="en-US" sz="1400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343400"/>
          </a:xfrm>
          <a:effectLst/>
        </p:spPr>
        <p:txBody>
          <a:bodyPr/>
          <a:lstStyle/>
          <a:p>
            <a:r>
              <a:rPr lang="en-US" altLang="en-US" b="1" dirty="0" err="1">
                <a:solidFill>
                  <a:schemeClr val="accent1"/>
                </a:solidFill>
              </a:rPr>
              <a:t>Naaman’s</a:t>
            </a:r>
            <a:r>
              <a:rPr lang="en-US" altLang="en-US" b="1" dirty="0">
                <a:solidFill>
                  <a:schemeClr val="accent1"/>
                </a:solidFill>
              </a:rPr>
              <a:t> cleansing was conditional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Wash in the Jordan (v10)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People today must obey Christ</a:t>
            </a:r>
          </a:p>
          <a:p>
            <a:pPr lvl="2"/>
            <a:r>
              <a:rPr lang="en-US" altLang="en-US" dirty="0"/>
              <a:t> </a:t>
            </a:r>
            <a:r>
              <a:rPr lang="en-US" altLang="en-US" dirty="0" smtClean="0"/>
              <a:t>Hebrews </a:t>
            </a:r>
            <a:r>
              <a:rPr lang="en-US" altLang="en-US" dirty="0"/>
              <a:t>5:9; </a:t>
            </a:r>
            <a:r>
              <a:rPr lang="en-US" altLang="en-US" dirty="0" smtClean="0"/>
              <a:t>Matthew </a:t>
            </a:r>
            <a:r>
              <a:rPr lang="en-US" altLang="en-US" dirty="0"/>
              <a:t>7:21</a:t>
            </a:r>
          </a:p>
          <a:p>
            <a:r>
              <a:rPr lang="en-US" altLang="en-US" b="1" dirty="0" err="1">
                <a:solidFill>
                  <a:schemeClr val="accent1"/>
                </a:solidFill>
              </a:rPr>
              <a:t>Naaman</a:t>
            </a:r>
            <a:r>
              <a:rPr lang="en-US" altLang="en-US" b="1" dirty="0">
                <a:solidFill>
                  <a:schemeClr val="accent1"/>
                </a:solidFill>
              </a:rPr>
              <a:t> became angry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Didn’t accept the instructions (v11)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People today unwilling to accept the truth</a:t>
            </a:r>
          </a:p>
          <a:p>
            <a:pPr lvl="2"/>
            <a:r>
              <a:rPr lang="en-US" altLang="en-US" dirty="0"/>
              <a:t>Acts 22:16; </a:t>
            </a:r>
            <a:r>
              <a:rPr lang="en-US" altLang="en-US" dirty="0" smtClean="0"/>
              <a:t>Ephesians </a:t>
            </a:r>
            <a:r>
              <a:rPr lang="en-US" altLang="en-US" dirty="0"/>
              <a:t>1:22-23 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pic>
        <p:nvPicPr>
          <p:cNvPr id="8205" name="Picture 13" descr="jorda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382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6" name="WordArt 14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07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The Mistakes of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Naaman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chemeClr val="bg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76200" cy="655022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9067800" y="-1"/>
            <a:ext cx="76200" cy="655022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iberation Sans" panose="020B0604020202020204" pitchFamily="34" charset="0"/>
                <a:cs typeface="Segoe UI" panose="020B0502040204020203" pitchFamily="34" charset="0"/>
              </a:rPr>
              <a:t>Richard Thetford					                             www.thetfordcountry.com </a:t>
            </a:r>
            <a:endParaRPr lang="en-US" sz="1400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572000"/>
          </a:xfrm>
          <a:effectLst/>
        </p:spPr>
        <p:txBody>
          <a:bodyPr/>
          <a:lstStyle/>
          <a:p>
            <a:r>
              <a:rPr lang="en-US" altLang="en-US" b="1" dirty="0" err="1">
                <a:solidFill>
                  <a:schemeClr val="accent1"/>
                </a:solidFill>
              </a:rPr>
              <a:t>Naaman</a:t>
            </a:r>
            <a:r>
              <a:rPr lang="en-US" altLang="en-US" b="1" dirty="0">
                <a:solidFill>
                  <a:schemeClr val="accent1"/>
                </a:solidFill>
              </a:rPr>
              <a:t> wanted his way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“I thought” (v11)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People today want it “their way”</a:t>
            </a:r>
          </a:p>
          <a:p>
            <a:pPr lvl="2"/>
            <a:r>
              <a:rPr lang="en-US" altLang="en-US" dirty="0"/>
              <a:t> </a:t>
            </a:r>
            <a:r>
              <a:rPr lang="en-US" altLang="en-US" dirty="0" smtClean="0"/>
              <a:t>James </a:t>
            </a:r>
            <a:r>
              <a:rPr lang="en-US" altLang="en-US" dirty="0"/>
              <a:t>2:24; </a:t>
            </a:r>
            <a:r>
              <a:rPr lang="en-US" altLang="en-US" dirty="0" smtClean="0"/>
              <a:t>Matthew </a:t>
            </a:r>
            <a:r>
              <a:rPr lang="en-US" altLang="en-US" dirty="0"/>
              <a:t>16:18; </a:t>
            </a:r>
            <a:r>
              <a:rPr lang="en-US" altLang="en-US" dirty="0" smtClean="0"/>
              <a:t>Ephesians </a:t>
            </a:r>
            <a:r>
              <a:rPr lang="en-US" altLang="en-US" dirty="0"/>
              <a:t>5:23</a:t>
            </a:r>
            <a:r>
              <a:rPr lang="en-US" altLang="en-US" dirty="0" smtClean="0"/>
              <a:t>;</a:t>
            </a:r>
            <a:br>
              <a:rPr lang="en-US" altLang="en-US" dirty="0" smtClean="0"/>
            </a:br>
            <a:r>
              <a:rPr lang="en-US" altLang="en-US" dirty="0" smtClean="0"/>
              <a:t> John </a:t>
            </a:r>
            <a:r>
              <a:rPr lang="en-US" altLang="en-US" dirty="0"/>
              <a:t>9:4; 1 </a:t>
            </a:r>
            <a:r>
              <a:rPr lang="en-US" altLang="en-US" dirty="0" smtClean="0"/>
              <a:t>Corinthians </a:t>
            </a:r>
            <a:r>
              <a:rPr lang="en-US" altLang="en-US" dirty="0"/>
              <a:t>15:58</a:t>
            </a:r>
          </a:p>
          <a:p>
            <a:r>
              <a:rPr lang="en-US" altLang="en-US" b="1" dirty="0" err="1">
                <a:solidFill>
                  <a:schemeClr val="accent1"/>
                </a:solidFill>
              </a:rPr>
              <a:t>Naaman</a:t>
            </a:r>
            <a:r>
              <a:rPr lang="en-US" altLang="en-US" b="1" dirty="0">
                <a:solidFill>
                  <a:schemeClr val="accent1"/>
                </a:solidFill>
              </a:rPr>
              <a:t> wanted to substitute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Other rivers (v12)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People today want to substitute</a:t>
            </a:r>
          </a:p>
          <a:p>
            <a:pPr lvl="2"/>
            <a:r>
              <a:rPr lang="en-US" altLang="en-US" dirty="0"/>
              <a:t>2 </a:t>
            </a:r>
            <a:r>
              <a:rPr lang="en-US" altLang="en-US" dirty="0" smtClean="0"/>
              <a:t>Timothy </a:t>
            </a:r>
            <a:r>
              <a:rPr lang="en-US" altLang="en-US" dirty="0"/>
              <a:t>3:16-17; </a:t>
            </a:r>
            <a:r>
              <a:rPr lang="en-US" altLang="en-US" dirty="0" smtClean="0"/>
              <a:t>Matthew </a:t>
            </a:r>
            <a:r>
              <a:rPr lang="en-US" altLang="en-US" dirty="0"/>
              <a:t>15:13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pic>
        <p:nvPicPr>
          <p:cNvPr id="9225" name="Picture 9" descr="jorda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382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6" name="WordArt 10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07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The Mistakes of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Naaman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chemeClr val="bg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76200" cy="655022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9067800" y="-1"/>
            <a:ext cx="76200" cy="655022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iberation Sans" panose="020B0604020202020204" pitchFamily="34" charset="0"/>
                <a:cs typeface="Segoe UI" panose="020B0502040204020203" pitchFamily="34" charset="0"/>
              </a:rPr>
              <a:t>Richard Thetford						          www.thetfordcountry.com </a:t>
            </a:r>
            <a:endParaRPr lang="en-US" sz="1400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4" name="Picture 14" descr="Denomin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0"/>
            <a:ext cx="6705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pic>
        <p:nvPicPr>
          <p:cNvPr id="15367" name="Picture 7" descr="jorda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4384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8" name="WordArt 8"/>
          <p:cNvSpPr>
            <a:spLocks noChangeArrowheads="1" noChangeShapeType="1" noTextEdit="1"/>
          </p:cNvSpPr>
          <p:nvPr/>
        </p:nvSpPr>
        <p:spPr bwMode="auto">
          <a:xfrm rot="16200000">
            <a:off x="-2743200" y="3124200"/>
            <a:ext cx="6477000" cy="533400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The Mistakes of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Naaman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chemeClr val="bg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 rot="16200000">
            <a:off x="-1189037" y="3013501"/>
            <a:ext cx="6553200" cy="830997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 dirty="0">
                <a:solidFill>
                  <a:schemeClr val="accent2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“I will build My church”</a:t>
            </a: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Liberation Sans" panose="020B0604020202020204" pitchFamily="34" charset="0"/>
                <a:cs typeface="Segoe UI Semibold" panose="020B0702040204020203" pitchFamily="34" charset="0"/>
              </a:rPr>
              <a:t>Matthew 16:18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458200" cy="3886200"/>
          </a:xfrm>
          <a:effectLst/>
        </p:spPr>
        <p:txBody>
          <a:bodyPr/>
          <a:lstStyle/>
          <a:p>
            <a:r>
              <a:rPr lang="en-US" altLang="en-US" b="1" dirty="0" err="1">
                <a:solidFill>
                  <a:schemeClr val="accent1"/>
                </a:solidFill>
              </a:rPr>
              <a:t>Naaman</a:t>
            </a:r>
            <a:r>
              <a:rPr lang="en-US" altLang="en-US" b="1" dirty="0">
                <a:solidFill>
                  <a:schemeClr val="accent1"/>
                </a:solidFill>
              </a:rPr>
              <a:t> blessed at obedience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Dipped 7 times (v14)</a:t>
            </a:r>
          </a:p>
          <a:p>
            <a:pPr lvl="1"/>
            <a:r>
              <a:rPr lang="en-US" altLang="en-US" dirty="0">
                <a:cs typeface="Segoe UI Semibold" panose="020B0702040204020203" pitchFamily="34" charset="0"/>
              </a:rPr>
              <a:t>People today must obey God’s will to be saved</a:t>
            </a:r>
          </a:p>
          <a:p>
            <a:pPr lvl="2"/>
            <a:r>
              <a:rPr lang="en-US" altLang="en-US" b="1" dirty="0">
                <a:solidFill>
                  <a:srgbClr val="FFFF00"/>
                </a:solidFill>
                <a:cs typeface="Segoe UI Semibold" panose="020B0702040204020203" pitchFamily="34" charset="0"/>
              </a:rPr>
              <a:t>Hear</a:t>
            </a:r>
            <a:r>
              <a:rPr lang="en-US" altLang="en-US" dirty="0">
                <a:solidFill>
                  <a:srgbClr val="FFFF99"/>
                </a:solidFill>
              </a:rPr>
              <a:t> (Romans 10:17)</a:t>
            </a:r>
          </a:p>
          <a:p>
            <a:pPr lvl="2"/>
            <a:r>
              <a:rPr lang="en-US" altLang="en-US" b="1" dirty="0">
                <a:solidFill>
                  <a:srgbClr val="FFFF00"/>
                </a:solidFill>
                <a:cs typeface="Segoe UI Semibold" panose="020B0702040204020203" pitchFamily="34" charset="0"/>
              </a:rPr>
              <a:t>Believe</a:t>
            </a:r>
            <a:r>
              <a:rPr lang="en-US" altLang="en-US" dirty="0">
                <a:solidFill>
                  <a:srgbClr val="FFFF99"/>
                </a:solidFill>
              </a:rPr>
              <a:t> (John 8:24)</a:t>
            </a:r>
          </a:p>
          <a:p>
            <a:pPr lvl="2"/>
            <a:r>
              <a:rPr lang="en-US" altLang="en-US" b="1" dirty="0">
                <a:solidFill>
                  <a:srgbClr val="FFFF00"/>
                </a:solidFill>
                <a:cs typeface="Segoe UI Semibold" panose="020B0702040204020203" pitchFamily="34" charset="0"/>
              </a:rPr>
              <a:t>Repent</a:t>
            </a:r>
            <a:r>
              <a:rPr lang="en-US" altLang="en-US" dirty="0">
                <a:solidFill>
                  <a:srgbClr val="FFFF99"/>
                </a:solidFill>
              </a:rPr>
              <a:t> (Luke 13:3; Acts 17:30)</a:t>
            </a:r>
          </a:p>
          <a:p>
            <a:pPr lvl="2"/>
            <a:r>
              <a:rPr lang="en-US" altLang="en-US" b="1" dirty="0">
                <a:solidFill>
                  <a:srgbClr val="FFFF00"/>
                </a:solidFill>
                <a:cs typeface="Segoe UI Semibold" panose="020B0702040204020203" pitchFamily="34" charset="0"/>
              </a:rPr>
              <a:t>Confess</a:t>
            </a:r>
            <a:r>
              <a:rPr lang="en-US" altLang="en-US" dirty="0">
                <a:solidFill>
                  <a:srgbClr val="FFFF99"/>
                </a:solidFill>
              </a:rPr>
              <a:t> (Romans 10:10)</a:t>
            </a:r>
          </a:p>
          <a:p>
            <a:pPr lvl="2"/>
            <a:r>
              <a:rPr lang="en-US" altLang="en-US" b="1" dirty="0">
                <a:solidFill>
                  <a:srgbClr val="FFFF00"/>
                </a:solidFill>
                <a:cs typeface="Segoe UI Semibold" panose="020B0702040204020203" pitchFamily="34" charset="0"/>
              </a:rPr>
              <a:t>Be Baptized </a:t>
            </a:r>
            <a:r>
              <a:rPr lang="en-US" altLang="en-US" dirty="0">
                <a:solidFill>
                  <a:srgbClr val="FFFF99"/>
                </a:solidFill>
              </a:rPr>
              <a:t>(Mark 16:16; Acts 2:38; 1 Peter 3:21)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52400" y="5739825"/>
            <a:ext cx="876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b="1" dirty="0">
                <a:solidFill>
                  <a:srgbClr val="FFFF00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Like </a:t>
            </a:r>
            <a:r>
              <a:rPr lang="en-US" altLang="en-US" sz="3200" b="1" dirty="0" err="1" smtClean="0">
                <a:solidFill>
                  <a:srgbClr val="FFFF00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Naaman</a:t>
            </a:r>
            <a:r>
              <a:rPr lang="en-US" altLang="en-US" sz="3200" b="1" dirty="0" smtClean="0">
                <a:solidFill>
                  <a:srgbClr val="FFFF00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, we </a:t>
            </a:r>
            <a:r>
              <a:rPr lang="en-US" altLang="en-US" sz="3200" b="1" dirty="0">
                <a:solidFill>
                  <a:srgbClr val="FFFF00"/>
                </a:solidFill>
                <a:latin typeface="Liberation Sans" panose="020B0604020202020204" pitchFamily="34" charset="0"/>
                <a:cs typeface="Segoe UI" panose="020B0502040204020203" pitchFamily="34" charset="0"/>
              </a:rPr>
              <a:t>must follow God’s plan!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pic>
        <p:nvPicPr>
          <p:cNvPr id="10250" name="Picture 10" descr="jorda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382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1" name="WordArt 11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07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The Mistakes of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1"/>
                  </a:outerShdw>
                </a:effectLst>
                <a:latin typeface="Liberation Sans" panose="020B0604020202020204" pitchFamily="34" charset="0"/>
                <a:cs typeface="Segoe UI" panose="020B0502040204020203" pitchFamily="34" charset="0"/>
              </a:rPr>
              <a:t>Naaman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chemeClr val="bg1"/>
                </a:outerShdw>
              </a:effectLst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0"/>
            <a:ext cx="76200" cy="655022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9067800" y="-1"/>
            <a:ext cx="76200" cy="655022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iberation Sans" panose="020B0604020202020204" pitchFamily="34" charset="0"/>
                <a:cs typeface="Segoe UI" panose="020B0502040204020203" pitchFamily="34" charset="0"/>
              </a:rPr>
              <a:t>Richard Thetford						          www.thetfordcountry.com </a:t>
            </a:r>
            <a:endParaRPr lang="en-US" sz="1400" dirty="0">
              <a:latin typeface="Liberation Sans" panose="020B0604020202020204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theme/theme1.xml><?xml version="1.0" encoding="utf-8"?>
<a:theme xmlns:a="http://schemas.openxmlformats.org/drawingml/2006/main" name="rust">
  <a:themeElements>
    <a:clrScheme name="">
      <a:dk1>
        <a:srgbClr val="969696"/>
      </a:dk1>
      <a:lt1>
        <a:srgbClr val="FFFFFF"/>
      </a:lt1>
      <a:dk2>
        <a:srgbClr val="000000"/>
      </a:dk2>
      <a:lt2>
        <a:srgbClr val="FFFFFF"/>
      </a:lt2>
      <a:accent1>
        <a:srgbClr val="FFCC00"/>
      </a:accent1>
      <a:accent2>
        <a:srgbClr val="CC3300"/>
      </a:accent2>
      <a:accent3>
        <a:srgbClr val="AAAAAA"/>
      </a:accent3>
      <a:accent4>
        <a:srgbClr val="DADADA"/>
      </a:accent4>
      <a:accent5>
        <a:srgbClr val="FFE2AA"/>
      </a:accent5>
      <a:accent6>
        <a:srgbClr val="B92D00"/>
      </a:accent6>
      <a:hlink>
        <a:srgbClr val="008080"/>
      </a:hlink>
      <a:folHlink>
        <a:srgbClr val="B2B2B2"/>
      </a:folHlink>
    </a:clrScheme>
    <a:fontScheme name="rust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ru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REDBLUE</Template>
  <TotalTime>248</TotalTime>
  <Words>271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Liberation Sans</vt:lpstr>
      <vt:lpstr>Segoe UI</vt:lpstr>
      <vt:lpstr>Segoe UI Semibold</vt:lpstr>
      <vt:lpstr>Times New Roman</vt:lpstr>
      <vt:lpstr>rust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Richie Thetford</dc:creator>
  <cp:lastModifiedBy>Richard Thetford</cp:lastModifiedBy>
  <cp:revision>20</cp:revision>
  <dcterms:created xsi:type="dcterms:W3CDTF">2004-10-13T21:15:47Z</dcterms:created>
  <dcterms:modified xsi:type="dcterms:W3CDTF">2015-10-31T06:03:57Z</dcterms:modified>
</cp:coreProperties>
</file>