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Liberation Sans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800" cap="all">
                <a:solidFill>
                  <a:schemeClr val="accent2"/>
                </a:solidFill>
                <a:latin typeface="Liberation Sans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4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91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 b="1">
                <a:latin typeface="Liberation Sans" panose="020B0604020202020204" pitchFamily="34" charset="0"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Liberation Sans" panose="020B0604020202020204" pitchFamily="34" charset="0"/>
              </a:defRPr>
            </a:lvl1pPr>
            <a:lvl2pPr>
              <a:defRPr sz="3400">
                <a:solidFill>
                  <a:schemeClr val="tx1"/>
                </a:solidFill>
                <a:latin typeface="Liberation Sans" panose="020B0604020202020204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Liberation Sans" panose="020B0604020202020204" pitchFamily="34" charset="0"/>
              </a:defRPr>
            </a:lvl3pPr>
            <a:lvl4pPr>
              <a:defRPr sz="3000">
                <a:solidFill>
                  <a:schemeClr val="tx1"/>
                </a:solidFill>
                <a:latin typeface="Liberation Sans" panose="020B0604020202020204" pitchFamily="34" charset="0"/>
              </a:defRPr>
            </a:lvl4pPr>
            <a:lvl5pPr>
              <a:defRPr sz="2800">
                <a:solidFill>
                  <a:schemeClr val="tx1"/>
                </a:solidFill>
                <a:latin typeface="Liberation Sans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49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36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02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52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85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304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20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55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75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9918" y="631398"/>
            <a:ext cx="4781025" cy="17961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/>
              <a:t>Mary</a:t>
            </a:r>
            <a:br>
              <a:rPr lang="en-US" dirty="0"/>
            </a:br>
            <a:r>
              <a:rPr lang="en-US" sz="3200" dirty="0"/>
              <a:t>and</a:t>
            </a:r>
            <a:br>
              <a:rPr lang="en-US" sz="3200" dirty="0"/>
            </a:br>
            <a:r>
              <a:rPr lang="en-US" sz="4900" dirty="0" err="1"/>
              <a:t>martha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9917" y="2412314"/>
            <a:ext cx="4905195" cy="590321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“a Contrast”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2137" y="3890822"/>
            <a:ext cx="82129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Liberation Sans" panose="020B0604020202020204" pitchFamily="34" charset="0"/>
              </a:rPr>
              <a:t>“Martha, Martha, you are worried</a:t>
            </a:r>
            <a:br>
              <a:rPr lang="en-US" sz="3600" dirty="0">
                <a:solidFill>
                  <a:schemeClr val="bg1"/>
                </a:solidFill>
                <a:latin typeface="Liberation Sans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Liberation Sans" panose="020B0604020202020204" pitchFamily="34" charset="0"/>
              </a:rPr>
              <a:t>and troubled about many things.”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Luke 10:41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	                    www.thetfordcountry.com</a:t>
            </a:r>
          </a:p>
        </p:txBody>
      </p:sp>
      <p:pic>
        <p:nvPicPr>
          <p:cNvPr id="1026" name="Picture 2" descr="http://www.jandmranch.com/wp-content/uploads/2014/03/Mary-and-Mart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0" y="631398"/>
            <a:ext cx="3341029" cy="238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755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Sisters who are different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357" y="2009889"/>
            <a:ext cx="7989752" cy="3630795"/>
          </a:xfrm>
        </p:spPr>
        <p:txBody>
          <a:bodyPr/>
          <a:lstStyle/>
          <a:p>
            <a:r>
              <a:rPr lang="en-US" dirty="0"/>
              <a:t>Martha – a perfect hostess</a:t>
            </a:r>
          </a:p>
          <a:p>
            <a:r>
              <a:rPr lang="en-US" dirty="0"/>
              <a:t>Mary – interested in conversation</a:t>
            </a:r>
          </a:p>
          <a:p>
            <a:pPr lvl="1"/>
            <a:r>
              <a:rPr lang="en-US" dirty="0"/>
              <a:t>Love and devotion to Jesus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>
                <a:solidFill>
                  <a:srgbClr val="C00000"/>
                </a:solidFill>
              </a:rPr>
              <a:t>Mark 14:3-9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John 12:1-8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	                    www.thetfordcountry.com</a:t>
            </a:r>
          </a:p>
        </p:txBody>
      </p:sp>
      <p:pic>
        <p:nvPicPr>
          <p:cNvPr id="2050" name="Picture 2" descr="http://4.bp.blogspot.com/-j6F-cTALkpA/TprwLKwh1qI/AAAAAAAAAik/c8YnJa7hpRI/s1600/MaryAndMart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71" y="3471157"/>
            <a:ext cx="2099801" cy="298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485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006" y="1868385"/>
            <a:ext cx="2359191" cy="23457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contrast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46" y="1993111"/>
            <a:ext cx="7989752" cy="3630795"/>
          </a:xfrm>
        </p:spPr>
        <p:txBody>
          <a:bodyPr>
            <a:normAutofit/>
          </a:bodyPr>
          <a:lstStyle/>
          <a:p>
            <a:r>
              <a:rPr lang="en-US" dirty="0"/>
              <a:t>Between Martha and Mary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Luke 10:38-42</a:t>
            </a:r>
          </a:p>
          <a:p>
            <a:pPr lvl="2"/>
            <a:r>
              <a:rPr lang="en-US" dirty="0"/>
              <a:t>Martha “distracted with much serving”</a:t>
            </a:r>
          </a:p>
          <a:p>
            <a:pPr lvl="2"/>
            <a:r>
              <a:rPr lang="en-US" dirty="0"/>
              <a:t>Mary sits at the feet of Jesus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	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127024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Martha, not a bad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78" y="2004969"/>
            <a:ext cx="7989752" cy="338404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 woman of dedication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Can be counted on when needed</a:t>
            </a:r>
          </a:p>
          <a:p>
            <a:pPr>
              <a:lnSpc>
                <a:spcPct val="110000"/>
              </a:lnSpc>
            </a:pPr>
            <a:r>
              <a:rPr lang="en-US" dirty="0"/>
              <a:t>A commendable woman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Under different circumstances serving may have been the best thing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	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50047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 a balanced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357" y="2001500"/>
            <a:ext cx="7989752" cy="3630795"/>
          </a:xfrm>
        </p:spPr>
        <p:txBody>
          <a:bodyPr>
            <a:normAutofit/>
          </a:bodyPr>
          <a:lstStyle/>
          <a:p>
            <a:r>
              <a:rPr lang="en-US" dirty="0"/>
              <a:t>Balance is needed</a:t>
            </a:r>
          </a:p>
          <a:p>
            <a:pPr lvl="1"/>
            <a:r>
              <a:rPr lang="en-US" dirty="0"/>
              <a:t>Recognize we are human</a:t>
            </a:r>
          </a:p>
          <a:p>
            <a:pPr lvl="1"/>
            <a:r>
              <a:rPr lang="en-US" dirty="0"/>
              <a:t>Setting priorities</a:t>
            </a:r>
          </a:p>
          <a:p>
            <a:r>
              <a:rPr lang="en-US" dirty="0"/>
              <a:t>Confronted with choices</a:t>
            </a:r>
          </a:p>
          <a:p>
            <a:pPr lvl="1"/>
            <a:r>
              <a:rPr lang="en-US" dirty="0"/>
              <a:t>What is good and what is </a:t>
            </a:r>
            <a:r>
              <a:rPr lang="en-US" b="1" dirty="0">
                <a:solidFill>
                  <a:srgbClr val="C00000"/>
                </a:solidFill>
              </a:rPr>
              <a:t>BEST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 	                    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487" y="1928553"/>
            <a:ext cx="2295178" cy="30293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4949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GOOD AND BEST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398" y="2018278"/>
            <a:ext cx="8130546" cy="390435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Examine our life below the</a:t>
            </a:r>
            <a:br>
              <a:rPr lang="en-US" dirty="0"/>
            </a:br>
            <a:r>
              <a:rPr lang="en-US" dirty="0"/>
              <a:t>superficial level of outward</a:t>
            </a:r>
            <a:br>
              <a:rPr lang="en-US" dirty="0"/>
            </a:br>
            <a:r>
              <a:rPr lang="en-US" dirty="0"/>
              <a:t>appearances</a:t>
            </a:r>
          </a:p>
          <a:p>
            <a:pPr>
              <a:lnSpc>
                <a:spcPct val="110000"/>
              </a:lnSpc>
            </a:pPr>
            <a:r>
              <a:rPr lang="en-US" dirty="0"/>
              <a:t>Martha caught up in the</a:t>
            </a:r>
            <a:br>
              <a:rPr lang="en-US" dirty="0"/>
            </a:br>
            <a:r>
              <a:rPr lang="en-US" dirty="0"/>
              <a:t>performance trap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Setting expectations that can’t be met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	                    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2814" y="1945179"/>
            <a:ext cx="1762297" cy="301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49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092" y="1835134"/>
            <a:ext cx="3549534" cy="26781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397" y="1837305"/>
            <a:ext cx="8208653" cy="3751077"/>
          </a:xfrm>
        </p:spPr>
        <p:txBody>
          <a:bodyPr>
            <a:normAutofit/>
          </a:bodyPr>
          <a:lstStyle/>
          <a:p>
            <a:r>
              <a:rPr lang="en-US" dirty="0"/>
              <a:t>What about our life?</a:t>
            </a:r>
          </a:p>
          <a:p>
            <a:pPr lvl="1"/>
            <a:r>
              <a:rPr lang="en-US" dirty="0"/>
              <a:t>Filled with purpose and </a:t>
            </a:r>
            <a:r>
              <a:rPr lang="en-US" dirty="0">
                <a:solidFill>
                  <a:schemeClr val="bg1"/>
                </a:solidFill>
              </a:rPr>
              <a:t>peace?</a:t>
            </a:r>
          </a:p>
          <a:p>
            <a:pPr lvl="1"/>
            <a:r>
              <a:rPr lang="en-US" dirty="0"/>
              <a:t>Stressed and frayed?</a:t>
            </a:r>
          </a:p>
          <a:p>
            <a:r>
              <a:rPr lang="en-US" dirty="0"/>
              <a:t>Jesus’ words ring true for us today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Matthew 11:28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42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</a:rPr>
              <a:t>Richie Thetford											                    www.thetfordcountry.com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8065" y="5528345"/>
            <a:ext cx="8927870" cy="955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8065" y="5524905"/>
            <a:ext cx="8927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Liberation Sans" panose="020B0604020202020204" pitchFamily="34" charset="0"/>
              </a:rPr>
              <a:t>Look at the example of Mary and Martha and</a:t>
            </a:r>
            <a:br>
              <a:rPr lang="en-US" sz="2800" dirty="0">
                <a:solidFill>
                  <a:schemeClr val="bg1"/>
                </a:solidFill>
                <a:latin typeface="Liberation Sans" panose="020B060402020202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Liberation Sans" panose="020B0604020202020204" pitchFamily="34" charset="0"/>
              </a:rPr>
              <a:t>learn to give our </a:t>
            </a:r>
            <a:r>
              <a:rPr lang="en-US" sz="2800" b="1" dirty="0">
                <a:solidFill>
                  <a:srgbClr val="FFFF00"/>
                </a:solidFill>
                <a:latin typeface="Liberation Sans" panose="020B0604020202020204" pitchFamily="34" charset="0"/>
              </a:rPr>
              <a:t>BEST</a:t>
            </a:r>
            <a:r>
              <a:rPr lang="en-US" sz="2800" dirty="0">
                <a:solidFill>
                  <a:schemeClr val="bg1"/>
                </a:solidFill>
                <a:latin typeface="Liberation Sans" panose="020B0604020202020204" pitchFamily="34" charset="0"/>
              </a:rPr>
              <a:t> not just the good!</a:t>
            </a:r>
          </a:p>
        </p:txBody>
      </p:sp>
    </p:spTree>
    <p:extLst>
      <p:ext uri="{BB962C8B-B14F-4D97-AF65-F5344CB8AC3E}">
        <p14:creationId xmlns:p14="http://schemas.microsoft.com/office/powerpoint/2010/main" val="2835656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80</TotalTime>
  <Words>169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Gill Sans MT</vt:lpstr>
      <vt:lpstr>Liberation Sans</vt:lpstr>
      <vt:lpstr>Wingdings 2</vt:lpstr>
      <vt:lpstr>Dividend</vt:lpstr>
      <vt:lpstr>Mary and martha</vt:lpstr>
      <vt:lpstr>Sisters who are different</vt:lpstr>
      <vt:lpstr>Another contrast</vt:lpstr>
      <vt:lpstr>Martha, not a bad person</vt:lpstr>
      <vt:lpstr>Maintain a balanced life</vt:lpstr>
      <vt:lpstr>WHAT IS GOOD AND BEST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and martha</dc:title>
  <dc:creator>Richard Thetford</dc:creator>
  <cp:lastModifiedBy>Richard Thetford</cp:lastModifiedBy>
  <cp:revision>14</cp:revision>
  <dcterms:created xsi:type="dcterms:W3CDTF">2016-01-19T22:31:14Z</dcterms:created>
  <dcterms:modified xsi:type="dcterms:W3CDTF">2016-05-08T23:48:58Z</dcterms:modified>
</cp:coreProperties>
</file>