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3" d="100"/>
          <a:sy n="103"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AEBE6-0677-4C7C-82C2-3718C8761994}" type="datetimeFigureOut">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EBE6-0677-4C7C-82C2-3718C8761994}" type="datetimeFigureOut">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EBE6-0677-4C7C-82C2-3718C8761994}" type="datetimeFigureOut">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EBE6-0677-4C7C-82C2-3718C8761994}" type="datetimeFigureOut">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AEBE6-0677-4C7C-82C2-3718C8761994}" type="datetimeFigureOut">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AEBE6-0677-4C7C-82C2-3718C8761994}" type="datetimeFigureOut">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AEBE6-0677-4C7C-82C2-3718C8761994}" type="datetimeFigureOut">
              <a:rPr lang="en-US" smtClean="0"/>
              <a:pPr/>
              <a:t>2/28/2013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AEBE6-0677-4C7C-82C2-3718C8761994}" type="datetimeFigureOut">
              <a:rPr lang="en-US" smtClean="0"/>
              <a:pPr/>
              <a:t>2/28/2013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AEBE6-0677-4C7C-82C2-3718C8761994}" type="datetimeFigureOut">
              <a:rPr lang="en-US" smtClean="0"/>
              <a:pPr/>
              <a:t>2/28/2013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EBE6-0677-4C7C-82C2-3718C8761994}" type="datetimeFigureOut">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EBE6-0677-4C7C-82C2-3718C8761994}" type="datetimeFigureOut">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F0046-6048-4F96-9A51-86179D74956E}"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AEBE6-0677-4C7C-82C2-3718C8761994}" type="datetimeFigureOut">
              <a:rPr lang="en-US" smtClean="0"/>
              <a:pPr/>
              <a:t>2/28/2013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F0046-6048-4F96-9A51-86179D7495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impactlab.com/wp-content/uploads/2009/12/couple-getting-married.jpg"/>
          <p:cNvPicPr>
            <a:picLocks noChangeAspect="1" noChangeArrowheads="1"/>
          </p:cNvPicPr>
          <p:nvPr/>
        </p:nvPicPr>
        <p:blipFill>
          <a:blip r:embed="rId2" cstate="print"/>
          <a:srcRect/>
          <a:stretch>
            <a:fillRect/>
          </a:stretch>
        </p:blipFill>
        <p:spPr bwMode="auto">
          <a:xfrm>
            <a:off x="2352675" y="2233612"/>
            <a:ext cx="4438650" cy="33289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533400" y="533400"/>
            <a:ext cx="8077200" cy="1470025"/>
          </a:xfrm>
          <a:solidFill>
            <a:srgbClr val="C00000"/>
          </a:solidFill>
        </p:spPr>
        <p:txBody>
          <a:bodyPr>
            <a:normAutofit/>
          </a:bodyPr>
          <a:lstStyle/>
          <a:p>
            <a:r>
              <a:rPr lang="en-US" sz="5400" b="1" dirty="0" smtClean="0">
                <a:solidFill>
                  <a:schemeClr val="bg1"/>
                </a:solidFill>
                <a:effectLst>
                  <a:outerShdw blurRad="38100" dist="38100" dir="2700000" algn="tl">
                    <a:srgbClr val="000000">
                      <a:alpha val="43137"/>
                    </a:srgbClr>
                  </a:outerShdw>
                </a:effectLst>
                <a:latin typeface="Arial" pitchFamily="34" charset="0"/>
                <a:ea typeface="Segoe UI Symbol" pitchFamily="34" charset="0"/>
                <a:cs typeface="Arial" pitchFamily="34" charset="0"/>
              </a:rPr>
              <a:t>Marriage and Divorce</a:t>
            </a:r>
            <a:endParaRPr lang="en-US" sz="5400" b="1" dirty="0">
              <a:solidFill>
                <a:schemeClr val="bg1"/>
              </a:solidFill>
              <a:effectLst>
                <a:outerShdw blurRad="38100" dist="38100" dir="2700000" algn="tl">
                  <a:srgbClr val="000000">
                    <a:alpha val="43137"/>
                  </a:srgbClr>
                </a:outerShdw>
              </a:effectLst>
              <a:latin typeface="Arial" pitchFamily="34" charset="0"/>
              <a:ea typeface="Segoe UI Symbol" pitchFamily="34" charset="0"/>
              <a:cs typeface="Arial" pitchFamily="34" charset="0"/>
            </a:endParaRPr>
          </a:p>
        </p:txBody>
      </p:sp>
      <p:sp>
        <p:nvSpPr>
          <p:cNvPr id="3" name="Subtitle 2"/>
          <p:cNvSpPr>
            <a:spLocks noGrp="1"/>
          </p:cNvSpPr>
          <p:nvPr>
            <p:ph type="subTitle" idx="1"/>
          </p:nvPr>
        </p:nvSpPr>
        <p:spPr>
          <a:xfrm>
            <a:off x="1371600" y="5638800"/>
            <a:ext cx="6400800" cy="685800"/>
          </a:xfrm>
        </p:spPr>
        <p:txBody>
          <a:bodyPr>
            <a:normAutofit lnSpcReduction="10000"/>
          </a:bodyPr>
          <a:lstStyle/>
          <a:p>
            <a:r>
              <a:rPr lang="en-US" sz="4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Matthew 19:4-9</a:t>
            </a:r>
            <a:endParaRPr lang="en-US" sz="4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Deuteronomy 24:1-4</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Discouragement of frivolous divorce</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Discouraged the frivolous putting away of a wife by requiring that a legal certificate of divorce be produced</a:t>
            </a:r>
          </a:p>
          <a:p>
            <a:pPr lvl="1"/>
            <a:r>
              <a:rPr lang="en-US" dirty="0" smtClean="0">
                <a:latin typeface="Arial" pitchFamily="34" charset="0"/>
                <a:cs typeface="Arial" pitchFamily="34" charset="0"/>
              </a:rPr>
              <a:t>Divorce had to be a legal transaction that followed due process – the wife could not merely be thrown out</a:t>
            </a:r>
          </a:p>
          <a:p>
            <a:pPr lvl="1"/>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Argument that excludes Matthew 19:9 from the New Covenant</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Made while the Law of Moses was still in effect;  therefore it is part of the Old and not the New</a:t>
            </a:r>
          </a:p>
          <a:p>
            <a:pPr lvl="1"/>
            <a:r>
              <a:rPr lang="en-US" dirty="0" smtClean="0">
                <a:latin typeface="Arial" pitchFamily="34" charset="0"/>
                <a:cs typeface="Arial" pitchFamily="34" charset="0"/>
              </a:rPr>
              <a:t>Jesus was explaining the true meaning of the Old Testament law on divorce and remarriage, not giving law that would be binding on His disciples in the New Testament</a:t>
            </a:r>
          </a:p>
          <a:p>
            <a:pPr lvl="1"/>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Argument that excludes Matthew 19:9 from the New Covenant</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The exception made for fornication – found only in Matthew 5:32 and 19:9 is not repeated after Pentecost</a:t>
            </a:r>
          </a:p>
          <a:p>
            <a:pPr lvl="2"/>
            <a:r>
              <a:rPr lang="en-US" sz="2600" dirty="0" smtClean="0">
                <a:latin typeface="Arial" pitchFamily="34" charset="0"/>
                <a:cs typeface="Arial" pitchFamily="34" charset="0"/>
              </a:rPr>
              <a:t>That this indicates the exception is not a part of the law of Christ that governs the church</a:t>
            </a:r>
            <a:endParaRPr lang="en-US" sz="2600"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2514600"/>
          </a:xfrm>
        </p:spPr>
        <p:txBody>
          <a:bodyPr>
            <a:normAutofit/>
          </a:bodyPr>
          <a:lstStyle/>
          <a:p>
            <a:r>
              <a:rPr lang="en-US" b="1" dirty="0" smtClean="0">
                <a:latin typeface="Arial" pitchFamily="34" charset="0"/>
                <a:cs typeface="Arial" pitchFamily="34" charset="0"/>
              </a:rPr>
              <a:t>For whom were the gospels intended?</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All oral teaching spoken prior to Pentecost</a:t>
            </a:r>
          </a:p>
          <a:p>
            <a:pPr lvl="1"/>
            <a:r>
              <a:rPr lang="en-US" sz="2600" dirty="0" smtClean="0">
                <a:latin typeface="Arial" pitchFamily="34" charset="0"/>
                <a:cs typeface="Arial" pitchFamily="34" charset="0"/>
              </a:rPr>
              <a:t>All the books were written after Pentecost</a:t>
            </a:r>
          </a:p>
          <a:p>
            <a:pPr lvl="1"/>
            <a:r>
              <a:rPr lang="en-US" sz="2600" dirty="0" smtClean="0">
                <a:latin typeface="Arial" pitchFamily="34" charset="0"/>
                <a:cs typeface="Arial" pitchFamily="34" charset="0"/>
              </a:rPr>
              <a:t>Content of the books intended for instruction of Christians after the establishment of the church</a:t>
            </a:r>
          </a:p>
          <a:p>
            <a:pPr lvl="1"/>
            <a:endParaRPr lang="en-US" sz="2600"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4191000"/>
            <a:ext cx="8229600" cy="1905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7200" y="4267200"/>
            <a:ext cx="8229600" cy="1692771"/>
          </a:xfrm>
          <a:prstGeom prst="rect">
            <a:avLst/>
          </a:prstGeom>
          <a:noFill/>
        </p:spPr>
        <p:txBody>
          <a:bodyPr wrap="square" rtlCol="0">
            <a:spAutoFit/>
          </a:bodyPr>
          <a:lstStyle/>
          <a:p>
            <a:pPr algn="ctr"/>
            <a: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Although Jesus lived and taught while the Old Testament law was still in force, His teaching was law that would govern His disciples in the new kingdom which was about to be established (Matthew 28:18-20)</a:t>
            </a:r>
            <a:endParaRPr lang="en-US" sz="2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The contrast between Jesus’ teaching and the Law of Moses</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Jesus clearly made a distinction between His teaching and what the Law of Moses said</a:t>
            </a:r>
          </a:p>
          <a:p>
            <a:pPr lvl="2"/>
            <a:r>
              <a:rPr lang="en-US" sz="2600" dirty="0" smtClean="0">
                <a:solidFill>
                  <a:srgbClr val="C00000"/>
                </a:solidFill>
                <a:latin typeface="Arial" pitchFamily="34" charset="0"/>
                <a:cs typeface="Arial" pitchFamily="34" charset="0"/>
              </a:rPr>
              <a:t>Matthew 19:7-9; 5:31-32</a:t>
            </a:r>
            <a:endParaRPr lang="en-US" sz="2600" dirty="0">
              <a:solidFill>
                <a:srgbClr val="C00000"/>
              </a:solidFill>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The contrast between Jesus’ teaching and the Law of Moses</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In Matthew 5, Jesus made a contrast in other matters also:</a:t>
            </a:r>
          </a:p>
          <a:p>
            <a:pPr lvl="2"/>
            <a:r>
              <a:rPr lang="en-US" sz="2600" dirty="0" smtClean="0">
                <a:latin typeface="Arial" pitchFamily="34" charset="0"/>
                <a:cs typeface="Arial" pitchFamily="34" charset="0"/>
              </a:rPr>
              <a:t>Anger/Murder </a:t>
            </a:r>
            <a:r>
              <a:rPr lang="en-US" sz="2600" dirty="0" smtClean="0">
                <a:solidFill>
                  <a:srgbClr val="C00000"/>
                </a:solidFill>
                <a:latin typeface="Arial" pitchFamily="34" charset="0"/>
                <a:cs typeface="Arial" pitchFamily="34" charset="0"/>
              </a:rPr>
              <a:t>(5:21-22)</a:t>
            </a:r>
          </a:p>
          <a:p>
            <a:pPr lvl="2"/>
            <a:r>
              <a:rPr lang="en-US" sz="2600" dirty="0" smtClean="0">
                <a:latin typeface="Arial" pitchFamily="34" charset="0"/>
                <a:cs typeface="Arial" pitchFamily="34" charset="0"/>
              </a:rPr>
              <a:t>Lust/Adultery </a:t>
            </a:r>
            <a:r>
              <a:rPr lang="en-US" sz="2600" dirty="0" smtClean="0">
                <a:solidFill>
                  <a:srgbClr val="C00000"/>
                </a:solidFill>
                <a:latin typeface="Arial" pitchFamily="34" charset="0"/>
                <a:cs typeface="Arial" pitchFamily="34" charset="0"/>
              </a:rPr>
              <a:t>(5:27-28)</a:t>
            </a:r>
          </a:p>
          <a:p>
            <a:pPr lvl="2"/>
            <a:r>
              <a:rPr lang="en-US" sz="2600" dirty="0" smtClean="0">
                <a:latin typeface="Arial" pitchFamily="34" charset="0"/>
                <a:cs typeface="Arial" pitchFamily="34" charset="0"/>
              </a:rPr>
              <a:t>Swearing </a:t>
            </a:r>
            <a:r>
              <a:rPr lang="en-US" sz="2600" dirty="0" smtClean="0">
                <a:solidFill>
                  <a:srgbClr val="C00000"/>
                </a:solidFill>
                <a:latin typeface="Arial" pitchFamily="34" charset="0"/>
                <a:cs typeface="Arial" pitchFamily="34" charset="0"/>
              </a:rPr>
              <a:t>(5:33-34)</a:t>
            </a:r>
          </a:p>
          <a:p>
            <a:pPr lvl="2"/>
            <a:r>
              <a:rPr lang="en-US" sz="2600" dirty="0" smtClean="0">
                <a:latin typeface="Arial" pitchFamily="34" charset="0"/>
                <a:cs typeface="Arial" pitchFamily="34" charset="0"/>
              </a:rPr>
              <a:t>Eye for Eye/Tooth for Tooth </a:t>
            </a:r>
            <a:r>
              <a:rPr lang="en-US" sz="2600" dirty="0" smtClean="0">
                <a:solidFill>
                  <a:srgbClr val="C00000"/>
                </a:solidFill>
                <a:latin typeface="Arial" pitchFamily="34" charset="0"/>
                <a:cs typeface="Arial" pitchFamily="34" charset="0"/>
              </a:rPr>
              <a:t>(5:38-39)</a:t>
            </a:r>
          </a:p>
          <a:p>
            <a:pPr lvl="2"/>
            <a:r>
              <a:rPr lang="en-US" sz="2600" dirty="0" smtClean="0">
                <a:latin typeface="Arial" pitchFamily="34" charset="0"/>
                <a:cs typeface="Arial" pitchFamily="34" charset="0"/>
              </a:rPr>
              <a:t>Loving one’s enemies </a:t>
            </a:r>
            <a:r>
              <a:rPr lang="en-US" sz="2600" dirty="0" smtClean="0">
                <a:solidFill>
                  <a:srgbClr val="C00000"/>
                </a:solidFill>
                <a:latin typeface="Arial" pitchFamily="34" charset="0"/>
                <a:cs typeface="Arial" pitchFamily="34" charset="0"/>
              </a:rPr>
              <a:t>(5:43-44)</a:t>
            </a:r>
          </a:p>
          <a:p>
            <a:pPr lvl="2"/>
            <a:endParaRPr lang="en-US" sz="2600" dirty="0" smtClean="0">
              <a:latin typeface="Arial" pitchFamily="34" charset="0"/>
              <a:cs typeface="Arial" pitchFamily="34" charset="0"/>
            </a:endParaRPr>
          </a:p>
          <a:p>
            <a:pPr lvl="1"/>
            <a:endParaRPr lang="en-US" sz="2600" dirty="0">
              <a:solidFill>
                <a:srgbClr val="C00000"/>
              </a:solidFill>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Matthew 19:9</a:t>
            </a:r>
            <a:b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 Part of the New Covenant?</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If Matthew 19:9 is not applicable now, then when?</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Jesus’ allowance of divorce for the cause of fornication could not have applied to Israel under the Old Testament because the Old Testament penalty for adultery was death</a:t>
            </a:r>
          </a:p>
          <a:p>
            <a:pPr lvl="2"/>
            <a:r>
              <a:rPr lang="en-US" sz="2600" dirty="0" smtClean="0">
                <a:solidFill>
                  <a:srgbClr val="C00000"/>
                </a:solidFill>
                <a:latin typeface="Arial" pitchFamily="34" charset="0"/>
                <a:cs typeface="Arial" pitchFamily="34" charset="0"/>
              </a:rPr>
              <a:t>Leviticus 20:10</a:t>
            </a:r>
          </a:p>
          <a:p>
            <a:pPr lvl="2"/>
            <a:r>
              <a:rPr lang="en-US" sz="2600" dirty="0" smtClean="0">
                <a:solidFill>
                  <a:srgbClr val="C00000"/>
                </a:solidFill>
                <a:latin typeface="Arial" pitchFamily="34" charset="0"/>
                <a:cs typeface="Arial" pitchFamily="34" charset="0"/>
              </a:rPr>
              <a:t>Deuteronomy 22:22</a:t>
            </a:r>
            <a:endParaRPr lang="en-US" sz="2600" dirty="0">
              <a:solidFill>
                <a:srgbClr val="C00000"/>
              </a:solidFill>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0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Conclusion</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1600200"/>
          </a:xfrm>
        </p:spPr>
        <p:txBody>
          <a:bodyPr>
            <a:normAutofit/>
          </a:bodyPr>
          <a:lstStyle/>
          <a:p>
            <a:r>
              <a:rPr lang="en-US" b="1" dirty="0" smtClean="0">
                <a:latin typeface="Arial" pitchFamily="34" charset="0"/>
                <a:cs typeface="Arial" pitchFamily="34" charset="0"/>
              </a:rPr>
              <a:t>Jesus’ teaching on divorce and remarriage in Matthew 19 is part of the teaching by which we will be judged</a:t>
            </a:r>
            <a:endParaRPr lang="en-US" sz="2600" dirty="0">
              <a:solidFill>
                <a:srgbClr val="C00000"/>
              </a:solidFill>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3352800"/>
            <a:ext cx="8229600" cy="274320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7200" y="3429000"/>
            <a:ext cx="8229600" cy="2554545"/>
          </a:xfrm>
          <a:prstGeom prst="rect">
            <a:avLst/>
          </a:prstGeom>
          <a:noFill/>
        </p:spPr>
        <p:txBody>
          <a:bodyPr wrap="square" rtlCol="0">
            <a:spAutoFit/>
          </a:bodyPr>
          <a:lstStyle/>
          <a:p>
            <a:pPr algn="ctr"/>
            <a:r>
              <a:rPr lang="en-US" sz="2000" dirty="0" smtClean="0">
                <a:solidFill>
                  <a:schemeClr val="bg1"/>
                </a:solidFill>
                <a:latin typeface="Arial" pitchFamily="34" charset="0"/>
                <a:cs typeface="Arial" pitchFamily="34" charset="0"/>
              </a:rPr>
              <a:t>“And if anyone hears My words and does not believe, I do not judge him; for I did not come to judge the world but to save the world</a:t>
            </a:r>
            <a:r>
              <a:rPr lang="en-US" sz="2000" b="1" dirty="0" smtClean="0">
                <a:solidFill>
                  <a:schemeClr val="bg1"/>
                </a:solidFill>
                <a:latin typeface="Arial" pitchFamily="34" charset="0"/>
                <a:cs typeface="Arial" pitchFamily="34" charset="0"/>
              </a:rPr>
              <a:t>. </a:t>
            </a:r>
            <a:r>
              <a:rPr lang="en-US" sz="2000" b="1" dirty="0" smtClean="0">
                <a:solidFill>
                  <a:srgbClr val="FFFF00"/>
                </a:solidFill>
                <a:latin typeface="Arial" pitchFamily="34" charset="0"/>
                <a:cs typeface="Arial" pitchFamily="34" charset="0"/>
              </a:rPr>
              <a:t>He who rejects Me, and does not receive My words, has that which judges him — the word that I have spoken will judge him in the last day</a:t>
            </a:r>
            <a:r>
              <a:rPr lang="en-US" sz="2000" dirty="0" smtClean="0">
                <a:solidFill>
                  <a:srgbClr val="FFFF00"/>
                </a:solidFill>
                <a:latin typeface="Arial" pitchFamily="34" charset="0"/>
                <a:cs typeface="Arial" pitchFamily="34" charset="0"/>
              </a:rPr>
              <a:t>. </a:t>
            </a:r>
            <a:r>
              <a:rPr lang="en-US" sz="2000" dirty="0" smtClean="0">
                <a:solidFill>
                  <a:schemeClr val="bg1"/>
                </a:solidFill>
                <a:latin typeface="Arial" pitchFamily="34" charset="0"/>
                <a:cs typeface="Arial" pitchFamily="34" charset="0"/>
              </a:rPr>
              <a:t>For I have not spoken on My own authority; but the Father who sent Me gave Me a command, what I should say and what I should speak. And I know that His command is everlasting life. Therefore, whatever I speak, just as the Father has told Me, so I speak.“ (John 12:47-50)</a:t>
            </a:r>
            <a:endParaRPr lang="en-US" sz="2000"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229600" cy="4572000"/>
          </a:xfrm>
        </p:spPr>
        <p:txBody>
          <a:bodyPr>
            <a:normAutofit lnSpcReduction="10000"/>
          </a:bodyPr>
          <a:lstStyle/>
          <a:p>
            <a:r>
              <a:rPr lang="en-US" b="1" dirty="0" smtClean="0">
                <a:latin typeface="Arial" pitchFamily="34" charset="0"/>
                <a:cs typeface="Arial" pitchFamily="34" charset="0"/>
              </a:rPr>
              <a:t>The setting </a:t>
            </a:r>
            <a:r>
              <a:rPr lang="en-US" b="1" dirty="0" smtClean="0">
                <a:solidFill>
                  <a:srgbClr val="C00000"/>
                </a:solidFill>
                <a:latin typeface="Arial" pitchFamily="34" charset="0"/>
                <a:cs typeface="Arial" pitchFamily="34" charset="0"/>
              </a:rPr>
              <a:t>(1-2)</a:t>
            </a:r>
          </a:p>
          <a:p>
            <a:pPr lvl="1"/>
            <a:r>
              <a:rPr lang="en-US" dirty="0" smtClean="0">
                <a:latin typeface="Arial" pitchFamily="34" charset="0"/>
                <a:cs typeface="Arial" pitchFamily="34" charset="0"/>
              </a:rPr>
              <a:t>Jesus’ discussion of divorce with the Pharisees</a:t>
            </a:r>
          </a:p>
          <a:p>
            <a:r>
              <a:rPr lang="en-US" b="1" dirty="0" smtClean="0">
                <a:latin typeface="Arial" pitchFamily="34" charset="0"/>
                <a:cs typeface="Arial" pitchFamily="34" charset="0"/>
              </a:rPr>
              <a:t>The Pharisees’ question </a:t>
            </a:r>
            <a:r>
              <a:rPr lang="en-US" b="1" dirty="0" smtClean="0">
                <a:solidFill>
                  <a:srgbClr val="C00000"/>
                </a:solidFill>
                <a:latin typeface="Arial" pitchFamily="34" charset="0"/>
                <a:cs typeface="Arial" pitchFamily="34" charset="0"/>
              </a:rPr>
              <a:t>(3)</a:t>
            </a:r>
          </a:p>
          <a:p>
            <a:pPr lvl="1"/>
            <a:r>
              <a:rPr lang="en-US" dirty="0" smtClean="0">
                <a:latin typeface="Arial" pitchFamily="34" charset="0"/>
                <a:cs typeface="Arial" pitchFamily="34" charset="0"/>
              </a:rPr>
              <a:t>Testing Jesus</a:t>
            </a:r>
          </a:p>
          <a:p>
            <a:pPr lvl="1"/>
            <a:r>
              <a:rPr lang="en-US" dirty="0" smtClean="0">
                <a:latin typeface="Arial" pitchFamily="34" charset="0"/>
                <a:cs typeface="Arial" pitchFamily="34" charset="0"/>
              </a:rPr>
              <a:t>Question concerned whether and when divorce was acceptable to God – not divorce and remarriage</a:t>
            </a:r>
          </a:p>
          <a:p>
            <a:pPr lvl="1"/>
            <a:r>
              <a:rPr lang="en-US" dirty="0" smtClean="0">
                <a:latin typeface="Arial" pitchFamily="34" charset="0"/>
                <a:cs typeface="Arial" pitchFamily="34" charset="0"/>
              </a:rPr>
              <a:t>Remarriage does not appear in the discussion until verse 9</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dissolv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229600" cy="4572000"/>
          </a:xfrm>
        </p:spPr>
        <p:txBody>
          <a:bodyPr>
            <a:normAutofit/>
          </a:bodyPr>
          <a:lstStyle/>
          <a:p>
            <a:r>
              <a:rPr lang="en-US" b="1" dirty="0" smtClean="0">
                <a:latin typeface="Arial" pitchFamily="34" charset="0"/>
                <a:cs typeface="Arial" pitchFamily="34" charset="0"/>
              </a:rPr>
              <a:t>Jesus’ answer </a:t>
            </a:r>
            <a:r>
              <a:rPr lang="en-US" b="1" dirty="0" smtClean="0">
                <a:solidFill>
                  <a:srgbClr val="C00000"/>
                </a:solidFill>
                <a:latin typeface="Arial" pitchFamily="34" charset="0"/>
                <a:cs typeface="Arial" pitchFamily="34" charset="0"/>
              </a:rPr>
              <a:t>(4-6)</a:t>
            </a:r>
          </a:p>
          <a:p>
            <a:pPr lvl="1"/>
            <a:r>
              <a:rPr lang="en-US" dirty="0" smtClean="0">
                <a:latin typeface="Arial" pitchFamily="34" charset="0"/>
                <a:cs typeface="Arial" pitchFamily="34" charset="0"/>
              </a:rPr>
              <a:t>Going back to creation and God’s original intention of permanency for marriage</a:t>
            </a:r>
          </a:p>
          <a:p>
            <a:pPr lvl="1"/>
            <a:r>
              <a:rPr lang="en-US" dirty="0" smtClean="0">
                <a:latin typeface="Arial" pitchFamily="34" charset="0"/>
                <a:cs typeface="Arial" pitchFamily="34" charset="0"/>
              </a:rPr>
              <a:t>Quoted from Genesis</a:t>
            </a:r>
          </a:p>
          <a:p>
            <a:pPr lvl="2"/>
            <a:r>
              <a:rPr lang="en-US" sz="2600" dirty="0" smtClean="0">
                <a:solidFill>
                  <a:srgbClr val="C00000"/>
                </a:solidFill>
                <a:latin typeface="Arial" pitchFamily="34" charset="0"/>
                <a:cs typeface="Arial" pitchFamily="34" charset="0"/>
              </a:rPr>
              <a:t>Genesis 1:27; 2:24</a:t>
            </a:r>
          </a:p>
          <a:p>
            <a:pPr lvl="2"/>
            <a:r>
              <a:rPr lang="en-US" sz="2600" dirty="0" smtClean="0">
                <a:solidFill>
                  <a:srgbClr val="C00000"/>
                </a:solidFill>
                <a:latin typeface="Arial" pitchFamily="34" charset="0"/>
                <a:cs typeface="Arial" pitchFamily="34" charset="0"/>
              </a:rPr>
              <a:t>Malachi 2:15</a:t>
            </a:r>
          </a:p>
          <a:p>
            <a:pPr lvl="1"/>
            <a:r>
              <a:rPr lang="en-US" dirty="0" smtClean="0">
                <a:latin typeface="Arial" pitchFamily="34" charset="0"/>
                <a:cs typeface="Arial" pitchFamily="34" charset="0"/>
              </a:rPr>
              <a:t>The creation of only one woman for Adam implies that God intended one to be enough</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5638800"/>
            <a:ext cx="82296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7200" y="5638800"/>
            <a:ext cx="8305800" cy="430887"/>
          </a:xfrm>
          <a:prstGeom prst="rect">
            <a:avLst/>
          </a:prstGeom>
          <a:noFill/>
        </p:spPr>
        <p:txBody>
          <a:bodyPr wrap="square" rtlCol="0">
            <a:spAutoFit/>
          </a:bodyPr>
          <a:lstStyle/>
          <a:p>
            <a:pPr algn="ctr"/>
            <a:r>
              <a:rPr lang="en-US" sz="2200" b="1" dirty="0" smtClean="0">
                <a:solidFill>
                  <a:schemeClr val="bg1"/>
                </a:solidFill>
                <a:latin typeface="Arial" pitchFamily="34" charset="0"/>
                <a:cs typeface="Arial" pitchFamily="34" charset="0"/>
              </a:rPr>
              <a:t>It is wrong for man to separate what God has joined together</a:t>
            </a:r>
            <a:endParaRPr lang="en-US" sz="2200" b="1"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par>
                          <p:cTn id="19" fill="hold">
                            <p:stCondLst>
                              <p:cond delay="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1000"/>
                            </p:stCondLst>
                            <p:childTnLst>
                              <p:par>
                                <p:cTn id="25" presetID="23" presetClass="entr" presetSubtype="16"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dissolv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linds(horizontal)">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The question about Moses and the certificate of divorce </a:t>
            </a:r>
            <a:r>
              <a:rPr lang="en-US" b="1" dirty="0" smtClean="0">
                <a:solidFill>
                  <a:srgbClr val="C00000"/>
                </a:solidFill>
                <a:latin typeface="Arial" pitchFamily="34" charset="0"/>
                <a:cs typeface="Arial" pitchFamily="34" charset="0"/>
              </a:rPr>
              <a:t>(7)</a:t>
            </a:r>
          </a:p>
          <a:p>
            <a:pPr lvl="1"/>
            <a:r>
              <a:rPr lang="en-US" dirty="0" smtClean="0">
                <a:latin typeface="Arial" pitchFamily="34" charset="0"/>
                <a:cs typeface="Arial" pitchFamily="34" charset="0"/>
              </a:rPr>
              <a:t>Pharisees understood that a man may not divorce his wife for just any reason</a:t>
            </a:r>
          </a:p>
          <a:p>
            <a:pPr lvl="1"/>
            <a:r>
              <a:rPr lang="en-US" dirty="0" smtClean="0">
                <a:latin typeface="Arial" pitchFamily="34" charset="0"/>
                <a:cs typeface="Arial" pitchFamily="34" charset="0"/>
              </a:rPr>
              <a:t>Pharisees thought they could Jesus to be in conflict with Moses</a:t>
            </a:r>
          </a:p>
          <a:p>
            <a:pPr lvl="1"/>
            <a:r>
              <a:rPr lang="en-US" dirty="0" smtClean="0">
                <a:latin typeface="Arial" pitchFamily="34" charset="0"/>
                <a:cs typeface="Arial" pitchFamily="34" charset="0"/>
              </a:rPr>
              <a:t>They asked </a:t>
            </a:r>
            <a:r>
              <a:rPr lang="en-US" i="1" dirty="0" smtClean="0">
                <a:latin typeface="Arial" pitchFamily="34" charset="0"/>
                <a:cs typeface="Arial" pitchFamily="34" charset="0"/>
              </a:rPr>
              <a:t>“why then did Moses command to give a certificate of divorce, and put her away?”</a:t>
            </a:r>
          </a:p>
          <a:p>
            <a:pPr lvl="1"/>
            <a:r>
              <a:rPr lang="en-US" dirty="0" smtClean="0">
                <a:latin typeface="Arial" pitchFamily="34" charset="0"/>
                <a:cs typeface="Arial" pitchFamily="34" charset="0"/>
              </a:rPr>
              <a:t>Seemed to have Deuteronomy 24:1-4 in view</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Jesus’ answer </a:t>
            </a:r>
            <a:r>
              <a:rPr lang="en-US" b="1" dirty="0" smtClean="0">
                <a:solidFill>
                  <a:srgbClr val="C00000"/>
                </a:solidFill>
                <a:latin typeface="Arial" pitchFamily="34" charset="0"/>
                <a:cs typeface="Arial" pitchFamily="34" charset="0"/>
              </a:rPr>
              <a:t>(8)</a:t>
            </a:r>
          </a:p>
          <a:p>
            <a:pPr lvl="1"/>
            <a:r>
              <a:rPr lang="en-US" dirty="0" smtClean="0">
                <a:latin typeface="Arial" pitchFamily="34" charset="0"/>
                <a:cs typeface="Arial" pitchFamily="34" charset="0"/>
              </a:rPr>
              <a:t>Just because allowance was made for certain actions in the law of Moses did not necessarily mean those actions were good</a:t>
            </a:r>
          </a:p>
          <a:p>
            <a:pPr lvl="1"/>
            <a:r>
              <a:rPr lang="en-US" dirty="0" smtClean="0">
                <a:latin typeface="Arial" pitchFamily="34" charset="0"/>
                <a:cs typeface="Arial" pitchFamily="34" charset="0"/>
              </a:rPr>
              <a:t>It was because of the hardness of the hearts that God made provision for certain divorces</a:t>
            </a:r>
          </a:p>
          <a:p>
            <a:pPr lvl="1"/>
            <a:r>
              <a:rPr lang="en-US" dirty="0" smtClean="0">
                <a:latin typeface="Arial" pitchFamily="34" charset="0"/>
                <a:cs typeface="Arial" pitchFamily="34" charset="0"/>
              </a:rPr>
              <a:t>Jesus said divorce for every cause was contrary to God’s instruction at creation</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2514600"/>
          </a:xfrm>
        </p:spPr>
        <p:txBody>
          <a:bodyPr>
            <a:normAutofit/>
          </a:bodyPr>
          <a:lstStyle/>
          <a:p>
            <a:r>
              <a:rPr lang="en-US" b="1" dirty="0" smtClean="0">
                <a:latin typeface="Arial" pitchFamily="34" charset="0"/>
                <a:cs typeface="Arial" pitchFamily="34" charset="0"/>
              </a:rPr>
              <a:t>Jesus’ teaching on divorce and remarriage </a:t>
            </a:r>
            <a:r>
              <a:rPr lang="en-US" b="1" dirty="0" smtClean="0">
                <a:solidFill>
                  <a:srgbClr val="C00000"/>
                </a:solidFill>
                <a:latin typeface="Arial" pitchFamily="34" charset="0"/>
                <a:cs typeface="Arial" pitchFamily="34" charset="0"/>
              </a:rPr>
              <a:t>(9)</a:t>
            </a:r>
          </a:p>
          <a:p>
            <a:pPr lvl="1"/>
            <a:r>
              <a:rPr lang="en-US" dirty="0" smtClean="0">
                <a:latin typeface="Arial" pitchFamily="34" charset="0"/>
                <a:cs typeface="Arial" pitchFamily="34" charset="0"/>
              </a:rPr>
              <a:t>Stated the law regarding marriage that would be a part of the New Covenant for all of mankind</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4114800"/>
            <a:ext cx="8229600" cy="19812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33400" y="4297740"/>
            <a:ext cx="8077200" cy="1569660"/>
          </a:xfrm>
          <a:prstGeom prst="rect">
            <a:avLst/>
          </a:prstGeom>
          <a:noFill/>
        </p:spPr>
        <p:txBody>
          <a:bodyPr wrap="square" rtlCol="0">
            <a:spAutoFit/>
          </a:bodyPr>
          <a:lstStyle/>
          <a:p>
            <a:pPr algn="ctr"/>
            <a:r>
              <a:rPr lang="en-US" sz="2400" dirty="0" smtClean="0">
                <a:solidFill>
                  <a:schemeClr val="bg1"/>
                </a:solidFill>
                <a:latin typeface="Arial" pitchFamily="34" charset="0"/>
                <a:cs typeface="Arial" pitchFamily="34" charset="0"/>
              </a:rPr>
              <a:t>Divorce and remarriage are scriptural only for the innocent party who has put away his or her mate for fornication – divorce for any other cause is sinful, and divorce and remarriage for any other cause constitutes adultery</a:t>
            </a:r>
            <a:endParaRPr lang="en-US" sz="2400"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The disciples’ response </a:t>
            </a:r>
            <a:r>
              <a:rPr lang="en-US" b="1" dirty="0" smtClean="0">
                <a:solidFill>
                  <a:srgbClr val="C00000"/>
                </a:solidFill>
                <a:latin typeface="Arial" pitchFamily="34" charset="0"/>
                <a:cs typeface="Arial" pitchFamily="34" charset="0"/>
              </a:rPr>
              <a:t>(10)</a:t>
            </a:r>
          </a:p>
          <a:p>
            <a:pPr lvl="1"/>
            <a:r>
              <a:rPr lang="en-US" dirty="0" smtClean="0">
                <a:latin typeface="Arial" pitchFamily="34" charset="0"/>
                <a:cs typeface="Arial" pitchFamily="34" charset="0"/>
              </a:rPr>
              <a:t>They speculated that if marriage was as permanent as Jesus had said, it would be better not to marry</a:t>
            </a:r>
          </a:p>
          <a:p>
            <a:pPr lvl="1"/>
            <a:r>
              <a:rPr lang="en-US" dirty="0" smtClean="0">
                <a:latin typeface="Arial" pitchFamily="34" charset="0"/>
                <a:cs typeface="Arial" pitchFamily="34" charset="0"/>
              </a:rPr>
              <a:t>According to Jesus – the truth is that divorce is never necessary</a:t>
            </a:r>
          </a:p>
          <a:p>
            <a:pPr lvl="2"/>
            <a:r>
              <a:rPr lang="en-US" sz="2600" dirty="0" smtClean="0">
                <a:latin typeface="Arial" pitchFamily="34" charset="0"/>
                <a:cs typeface="Arial" pitchFamily="34" charset="0"/>
              </a:rPr>
              <a:t>There is always another alternative, and (except in one case) God requires that we find it and accept it</a:t>
            </a:r>
            <a:endParaRPr lang="en-US" sz="2600"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par>
                          <p:cTn id="19" fill="hold">
                            <p:stCondLst>
                              <p:cond delay="500"/>
                            </p:stCondLst>
                            <p:childTnLst>
                              <p:par>
                                <p:cTn id="20" presetID="23" presetClass="entr" presetSubtype="16"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Matthew 19:1-12</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Jesus’ teaching on celibacy </a:t>
            </a:r>
            <a:r>
              <a:rPr lang="en-US" b="1" dirty="0" smtClean="0">
                <a:solidFill>
                  <a:srgbClr val="C00000"/>
                </a:solidFill>
                <a:latin typeface="Arial" pitchFamily="34" charset="0"/>
                <a:cs typeface="Arial" pitchFamily="34" charset="0"/>
              </a:rPr>
              <a:t>(11-12)</a:t>
            </a:r>
          </a:p>
          <a:p>
            <a:pPr lvl="1"/>
            <a:r>
              <a:rPr lang="en-US" dirty="0" smtClean="0">
                <a:latin typeface="Arial" pitchFamily="34" charset="0"/>
                <a:cs typeface="Arial" pitchFamily="34" charset="0"/>
              </a:rPr>
              <a:t>That celibacy is indeed the better course sometimes. Three instances of celibacy:</a:t>
            </a:r>
          </a:p>
          <a:p>
            <a:pPr lvl="2"/>
            <a:r>
              <a:rPr lang="en-US" sz="2600" dirty="0" smtClean="0">
                <a:solidFill>
                  <a:srgbClr val="C00000"/>
                </a:solidFill>
                <a:latin typeface="Arial" pitchFamily="34" charset="0"/>
                <a:cs typeface="Arial" pitchFamily="34" charset="0"/>
              </a:rPr>
              <a:t>Celibate because of birth defects</a:t>
            </a:r>
          </a:p>
          <a:p>
            <a:pPr lvl="2"/>
            <a:r>
              <a:rPr lang="en-US" sz="2600" dirty="0" smtClean="0">
                <a:solidFill>
                  <a:srgbClr val="C00000"/>
                </a:solidFill>
                <a:latin typeface="Arial" pitchFamily="34" charset="0"/>
                <a:cs typeface="Arial" pitchFamily="34" charset="0"/>
              </a:rPr>
              <a:t>Celibate because “made eunuchs by men”</a:t>
            </a:r>
          </a:p>
          <a:p>
            <a:pPr lvl="2"/>
            <a:r>
              <a:rPr lang="en-US" sz="2600" dirty="0" smtClean="0">
                <a:solidFill>
                  <a:srgbClr val="C00000"/>
                </a:solidFill>
                <a:latin typeface="Arial" pitchFamily="34" charset="0"/>
                <a:cs typeface="Arial" pitchFamily="34" charset="0"/>
              </a:rPr>
              <a:t>Celibate for the sake of the kingdom of heaven</a:t>
            </a:r>
          </a:p>
          <a:p>
            <a:pPr lvl="3"/>
            <a:endParaRPr lang="en-US" dirty="0" smtClean="0">
              <a:latin typeface="Arial" pitchFamily="34" charset="0"/>
              <a:cs typeface="Arial" pitchFamily="34" charset="0"/>
            </a:endParaRPr>
          </a:p>
          <a:p>
            <a:pPr lvl="2"/>
            <a:endParaRPr lang="en-US" sz="2200"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4724400"/>
            <a:ext cx="8229600" cy="137160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33400" y="4866382"/>
            <a:ext cx="8077200" cy="1077218"/>
          </a:xfrm>
          <a:prstGeom prst="rect">
            <a:avLst/>
          </a:prstGeom>
          <a:noFill/>
        </p:spPr>
        <p:txBody>
          <a:bodyPr wrap="square" rtlCol="0">
            <a:spAutoFit/>
          </a:bodyPr>
          <a:lstStyle/>
          <a:p>
            <a:pPr algn="ctr"/>
            <a:r>
              <a:rPr lang="en-US" sz="3200" dirty="0" smtClean="0">
                <a:solidFill>
                  <a:schemeClr val="bg1"/>
                </a:solidFill>
                <a:latin typeface="Arial" pitchFamily="34" charset="0"/>
                <a:cs typeface="Arial" pitchFamily="34" charset="0"/>
              </a:rPr>
              <a:t>Those who have no scriptural right to remarry may fall into the third category</a:t>
            </a:r>
            <a:endParaRPr lang="en-US" sz="3200" dirty="0">
              <a:solidFill>
                <a:schemeClr val="bg1"/>
              </a:solidFill>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linds(horizontal)">
                                      <p:cBhvr>
                                        <p:cTn id="36" dur="500"/>
                                        <p:tgtEl>
                                          <p:spTgt spid="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linds(horizontal)">
                                      <p:cBhvr>
                                        <p:cTn id="3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rgbClr val="C00000"/>
          </a:solidFill>
        </p:spPr>
        <p:txBody>
          <a:bodyPr>
            <a:normAutofit/>
          </a:bodyPr>
          <a:lstStyle/>
          <a:p>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Teaching of Deuteronomy 24:1-4</a:t>
            </a: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458200" cy="4572000"/>
          </a:xfrm>
        </p:spPr>
        <p:txBody>
          <a:bodyPr>
            <a:normAutofit/>
          </a:bodyPr>
          <a:lstStyle/>
          <a:p>
            <a:r>
              <a:rPr lang="en-US" b="1" dirty="0" smtClean="0">
                <a:latin typeface="Arial" pitchFamily="34" charset="0"/>
                <a:cs typeface="Arial" pitchFamily="34" charset="0"/>
              </a:rPr>
              <a:t>Requirements contained in the passage</a:t>
            </a:r>
            <a:endParaRPr lang="en-US" b="1" dirty="0" smtClean="0">
              <a:solidFill>
                <a:srgbClr val="C00000"/>
              </a:solidFill>
              <a:latin typeface="Arial" pitchFamily="34" charset="0"/>
              <a:cs typeface="Arial" pitchFamily="34" charset="0"/>
            </a:endParaRPr>
          </a:p>
          <a:p>
            <a:pPr lvl="1"/>
            <a:r>
              <a:rPr lang="en-US" dirty="0" smtClean="0">
                <a:latin typeface="Arial" pitchFamily="34" charset="0"/>
                <a:cs typeface="Arial" pitchFamily="34" charset="0"/>
              </a:rPr>
              <a:t>Prohibits a divorced and remarried woman from returning to her original husband, stating that she has been “defiled”</a:t>
            </a:r>
          </a:p>
          <a:p>
            <a:pPr lvl="1"/>
            <a:r>
              <a:rPr lang="en-US" dirty="0" smtClean="0">
                <a:latin typeface="Arial" pitchFamily="34" charset="0"/>
                <a:cs typeface="Arial" pitchFamily="34" charset="0"/>
              </a:rPr>
              <a:t>Says nothing to encourage divorce and remarriage</a:t>
            </a:r>
          </a:p>
          <a:p>
            <a:pPr lvl="1"/>
            <a:r>
              <a:rPr lang="en-US" dirty="0" smtClean="0">
                <a:latin typeface="Arial" pitchFamily="34" charset="0"/>
                <a:cs typeface="Arial" pitchFamily="34" charset="0"/>
              </a:rPr>
              <a:t>Says nothing about God’s approval of divorce and remarriage</a:t>
            </a:r>
          </a:p>
          <a:p>
            <a:pPr lvl="1"/>
            <a:r>
              <a:rPr lang="en-US" dirty="0" smtClean="0">
                <a:latin typeface="Arial" pitchFamily="34" charset="0"/>
                <a:cs typeface="Arial" pitchFamily="34" charset="0"/>
              </a:rPr>
              <a:t>Regulated a situation that was bound to occur</a:t>
            </a:r>
            <a:endParaRPr lang="en-US" dirty="0">
              <a:latin typeface="Arial" pitchFamily="34" charset="0"/>
              <a:cs typeface="Arial" pitchFamily="34" charset="0"/>
            </a:endParaRPr>
          </a:p>
        </p:txBody>
      </p:sp>
      <p:sp>
        <p:nvSpPr>
          <p:cNvPr id="4" name="Rectangle 3"/>
          <p:cNvSpPr/>
          <p:nvPr/>
        </p:nvSpPr>
        <p:spPr>
          <a:xfrm>
            <a:off x="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39200" y="0"/>
            <a:ext cx="3048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553200"/>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7" name="Rectangle 6"/>
          <p:cNvSpPr/>
          <p:nvPr/>
        </p:nvSpPr>
        <p:spPr>
          <a:xfrm>
            <a:off x="0" y="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48400"/>
            <a:ext cx="9144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972</Words>
  <Application>Microsoft Office PowerPoint</Application>
  <PresentationFormat>On-screen Show (4:3)</PresentationFormat>
  <Paragraphs>105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Marriage and Divorce</vt:lpstr>
      <vt:lpstr>The Teaching of Matthew 19:1-12</vt:lpstr>
      <vt:lpstr>The Teaching of Matthew 19:1-12</vt:lpstr>
      <vt:lpstr>The Teaching of Matthew 19:1-12</vt:lpstr>
      <vt:lpstr>The Teaching of Matthew 19:1-12</vt:lpstr>
      <vt:lpstr>The Teaching of Matthew 19:1-12</vt:lpstr>
      <vt:lpstr>The Teaching of Matthew 19:1-12</vt:lpstr>
      <vt:lpstr>The Teaching of Matthew 19:1-12</vt:lpstr>
      <vt:lpstr>The Teaching of Deuteronomy 24:1-4</vt:lpstr>
      <vt:lpstr>The Teaching of Deuteronomy 24:1-4</vt:lpstr>
      <vt:lpstr>Matthew 19:9 A Part of the New Covenant?</vt:lpstr>
      <vt:lpstr>Matthew 19:9 A Part of the New Covenant?</vt:lpstr>
      <vt:lpstr>Matthew 19:9 A Part of the New Covenant?</vt:lpstr>
      <vt:lpstr>Matthew 19:9 A Part of the New Covenant?</vt:lpstr>
      <vt:lpstr>Matthew 19:9 A Part of the New Covenant?</vt:lpstr>
      <vt:lpstr>Matthew 19:9 A Part of the New Covenant?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and Divorce</dc:title>
  <dc:creator>Richard Thetford</dc:creator>
  <cp:lastModifiedBy>Richard Thetford</cp:lastModifiedBy>
  <cp:revision>20</cp:revision>
  <dcterms:created xsi:type="dcterms:W3CDTF">2013-01-10T23:19:37Z</dcterms:created>
  <dcterms:modified xsi:type="dcterms:W3CDTF">2013-02-28T20:50:28Z</dcterms:modified>
</cp:coreProperties>
</file>