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36"/>
    <a:srgbClr val="00004C"/>
    <a:srgbClr val="CC00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  <a:cs typeface="Arial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3131F-14F7-4FEC-A5AC-C8721DCEA4F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762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3F4F40-F5D3-4A95-8131-BB4420E873F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18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0549B3-BD15-4A44-AE4D-67C96BB4583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89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D2A8E-0554-4493-8DAF-6703D94524D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62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CD729-9AA8-4D69-8EF0-C68A941D510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C7730-C1DA-4CF4-9BEB-B35C2BF06B1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6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09F00-6557-43FB-A62B-7494700FEE18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6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0AE22-FEF6-459E-8039-1552B93A850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1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DA0970-DA37-477B-AA87-FEFFDA7C4E0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3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AC7E3-FA08-4009-A12B-D9F87CF59AF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D7263F-217B-448B-9E0F-D5F05CE838C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85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93781B3C-9B64-4216-9203-EAF4E19B9AA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88071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  <a:cs typeface="Arial" charset="0"/>
            </a:endParaRPr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88073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8074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8075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8076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8077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8078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8079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8080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8081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8082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8083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8084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  <p:sp>
          <p:nvSpPr>
            <p:cNvPr id="88085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  <a:cs typeface="Arial" charset="0"/>
              </a:endParaRPr>
            </a:p>
          </p:txBody>
        </p:sp>
      </p:grpSp>
      <p:sp>
        <p:nvSpPr>
          <p:cNvPr id="88086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0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anose="05000000000000000000" pitchFamily="2" charset="2"/>
        <a:buChar char="o"/>
        <a:defRPr sz="28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500">
          <a:solidFill>
            <a:schemeClr val="tx2"/>
          </a:solidFill>
          <a:latin typeface="Calibri" panose="020F050202020403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p"/>
        <a:defRPr sz="2200">
          <a:solidFill>
            <a:schemeClr val="tx2"/>
          </a:solidFill>
          <a:latin typeface="Calibri" panose="020F050202020403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Calibri" panose="020F050202020403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o"/>
        <a:defRPr sz="2000">
          <a:solidFill>
            <a:schemeClr val="tx2"/>
          </a:solidFill>
          <a:latin typeface="Calibri" panose="020F050202020403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90800"/>
            <a:ext cx="4724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743200" y="1066800"/>
            <a:ext cx="5791200" cy="2133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Lucida Sans Unicode" pitchFamily="34" charset="0"/>
              </a:rPr>
              <a:t>The Man With Such </a:t>
            </a:r>
            <a:r>
              <a:rPr lang="en-US" sz="48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Lucida Sans Unicode" pitchFamily="34" charset="0"/>
              </a:rPr>
              <a:t>Great Faith!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28600" y="762000"/>
            <a:ext cx="76200" cy="5410200"/>
          </a:xfrm>
          <a:prstGeom prst="rect">
            <a:avLst/>
          </a:prstGeom>
          <a:solidFill>
            <a:schemeClr val="tx1"/>
          </a:solidFill>
          <a:ln w="317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 flipH="1">
            <a:off x="8839200" y="990600"/>
            <a:ext cx="76200" cy="5181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10000" y="3657600"/>
            <a:ext cx="3810000" cy="685800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en-US" sz="4800" b="1" kern="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Lucida Sans Unicode" pitchFamily="34" charset="0"/>
              </a:rPr>
              <a:t>Luke 7:1-10</a:t>
            </a:r>
          </a:p>
        </p:txBody>
      </p:sp>
      <p:pic>
        <p:nvPicPr>
          <p:cNvPr id="7" name="Picture 9" descr="untitl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270192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Richard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Lucida Sans Unicode" pitchFamily="34" charset="0"/>
              </a:rPr>
              <a:t>Centurion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cs typeface="Lucida Sans Unicode" panose="020B0602030504020204" pitchFamily="34" charset="0"/>
              </a:rPr>
              <a:t>Captain of 100 men in the Roman Army</a:t>
            </a:r>
          </a:p>
          <a:p>
            <a:pPr eaLnBrk="1" hangingPunct="1"/>
            <a:r>
              <a:rPr lang="en-US" altLang="en-US" sz="3200" dirty="0">
                <a:cs typeface="Lucida Sans Unicode" panose="020B0602030504020204" pitchFamily="34" charset="0"/>
              </a:rPr>
              <a:t>One of four centurions in the New Testament</a:t>
            </a:r>
          </a:p>
          <a:p>
            <a:pPr lvl="1" eaLnBrk="1" hangingPunct="1"/>
            <a:r>
              <a:rPr lang="en-US" altLang="en-US" sz="3000" b="1" dirty="0">
                <a:solidFill>
                  <a:srgbClr val="FFFF00"/>
                </a:solidFill>
                <a:cs typeface="Lucida Sans Unicode" panose="020B0602030504020204" pitchFamily="34" charset="0"/>
              </a:rPr>
              <a:t>At the cross </a:t>
            </a:r>
            <a:r>
              <a:rPr lang="en-US" altLang="en-US" sz="3000" dirty="0">
                <a:solidFill>
                  <a:schemeClr val="accent2"/>
                </a:solidFill>
                <a:cs typeface="Lucida Sans Unicode" panose="020B0602030504020204" pitchFamily="34" charset="0"/>
              </a:rPr>
              <a:t>(Matthew 27:54)</a:t>
            </a:r>
          </a:p>
          <a:p>
            <a:pPr lvl="1" eaLnBrk="1" hangingPunct="1"/>
            <a:r>
              <a:rPr lang="en-US" altLang="en-US" sz="3000" b="1" dirty="0">
                <a:solidFill>
                  <a:srgbClr val="FFFF00"/>
                </a:solidFill>
                <a:cs typeface="Lucida Sans Unicode" panose="020B0602030504020204" pitchFamily="34" charset="0"/>
              </a:rPr>
              <a:t>Cornelius</a:t>
            </a:r>
            <a:r>
              <a:rPr lang="en-US" altLang="en-US" sz="3000" b="1" dirty="0">
                <a:solidFill>
                  <a:schemeClr val="accent2"/>
                </a:solidFill>
                <a:cs typeface="Lucida Sans Unicode" panose="020B0602030504020204" pitchFamily="34" charset="0"/>
              </a:rPr>
              <a:t> </a:t>
            </a:r>
            <a:r>
              <a:rPr lang="en-US" altLang="en-US" sz="3000" dirty="0">
                <a:solidFill>
                  <a:schemeClr val="accent2"/>
                </a:solidFill>
                <a:cs typeface="Lucida Sans Unicode" panose="020B0602030504020204" pitchFamily="34" charset="0"/>
              </a:rPr>
              <a:t>(Acts 10:1-2, 22)</a:t>
            </a:r>
          </a:p>
          <a:p>
            <a:pPr lvl="1" eaLnBrk="1" hangingPunct="1"/>
            <a:r>
              <a:rPr lang="en-US" altLang="en-US" sz="3000" b="1" dirty="0">
                <a:solidFill>
                  <a:srgbClr val="FFFF00"/>
                </a:solidFill>
                <a:cs typeface="Lucida Sans Unicode" panose="020B0602030504020204" pitchFamily="34" charset="0"/>
              </a:rPr>
              <a:t>Julius</a:t>
            </a:r>
            <a:r>
              <a:rPr lang="en-US" altLang="en-US" sz="3000" dirty="0">
                <a:solidFill>
                  <a:srgbClr val="FFFF00"/>
                </a:solidFill>
                <a:cs typeface="Lucida Sans Unicode" panose="020B0602030504020204" pitchFamily="34" charset="0"/>
              </a:rPr>
              <a:t> </a:t>
            </a:r>
            <a:r>
              <a:rPr lang="en-US" altLang="en-US" sz="3000" dirty="0">
                <a:solidFill>
                  <a:schemeClr val="accent2"/>
                </a:solidFill>
                <a:cs typeface="Lucida Sans Unicode" panose="020B0602030504020204" pitchFamily="34" charset="0"/>
              </a:rPr>
              <a:t>(Acts 27:1, 42-43)</a:t>
            </a:r>
          </a:p>
          <a:p>
            <a:pPr eaLnBrk="1" hangingPunct="1"/>
            <a:r>
              <a:rPr lang="en-US" altLang="en-US" sz="3200" dirty="0">
                <a:solidFill>
                  <a:schemeClr val="tx1"/>
                </a:solidFill>
                <a:cs typeface="Lucida Sans Unicode" panose="020B0602030504020204" pitchFamily="34" charset="0"/>
              </a:rPr>
              <a:t>All seem to be men of noble qualities</a:t>
            </a:r>
          </a:p>
          <a:p>
            <a:pPr lvl="1" eaLnBrk="1" hangingPunct="1"/>
            <a:endParaRPr lang="en-US" altLang="en-US" sz="3200" dirty="0">
              <a:solidFill>
                <a:schemeClr val="tx1"/>
              </a:solidFill>
              <a:latin typeface="Souvenir Lt BT" panose="02080503040505020303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28600" y="762000"/>
            <a:ext cx="76200" cy="5410200"/>
          </a:xfrm>
          <a:prstGeom prst="rect">
            <a:avLst/>
          </a:prstGeom>
          <a:solidFill>
            <a:schemeClr val="tx1"/>
          </a:solidFill>
          <a:ln w="317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 flipH="1">
            <a:off x="8763000" y="304800"/>
            <a:ext cx="76200" cy="5867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Richard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0"/>
            <a:ext cx="6781800" cy="4191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Every man is really 3 men:</a:t>
            </a:r>
          </a:p>
          <a:p>
            <a:pPr lvl="1" eaLnBrk="1" hangingPunct="1"/>
            <a:r>
              <a:rPr lang="en-US" altLang="en-US" sz="3200" dirty="0">
                <a:solidFill>
                  <a:srgbClr val="FFFF00"/>
                </a:solidFill>
              </a:rPr>
              <a:t>The man his enemies think he is</a:t>
            </a:r>
          </a:p>
          <a:p>
            <a:pPr lvl="1" eaLnBrk="1" hangingPunct="1"/>
            <a:r>
              <a:rPr lang="en-US" altLang="en-US" sz="3200" dirty="0">
                <a:solidFill>
                  <a:srgbClr val="FFFF00"/>
                </a:solidFill>
              </a:rPr>
              <a:t>The man his friends think he is</a:t>
            </a:r>
          </a:p>
          <a:p>
            <a:pPr lvl="1" eaLnBrk="1" hangingPunct="1"/>
            <a:r>
              <a:rPr lang="en-US" altLang="en-US" sz="3200" dirty="0">
                <a:solidFill>
                  <a:srgbClr val="FFFF00"/>
                </a:solidFill>
              </a:rPr>
              <a:t>The man he thinks he is</a:t>
            </a:r>
          </a:p>
          <a:p>
            <a:pPr eaLnBrk="1" hangingPunct="1"/>
            <a:r>
              <a:rPr lang="en-US" altLang="en-US" sz="3600" dirty="0"/>
              <a:t>A fourth man:</a:t>
            </a:r>
          </a:p>
          <a:p>
            <a:pPr lvl="1" eaLnBrk="1" hangingPunct="1"/>
            <a:r>
              <a:rPr lang="en-US" altLang="en-US" sz="3200" dirty="0">
                <a:solidFill>
                  <a:srgbClr val="FFFF00"/>
                </a:solidFill>
              </a:rPr>
              <a:t>The man he </a:t>
            </a:r>
            <a:r>
              <a:rPr lang="en-US" altLang="en-US" sz="3200" b="1" dirty="0">
                <a:solidFill>
                  <a:srgbClr val="FFFF00"/>
                </a:solidFill>
              </a:rPr>
              <a:t>REALLY</a:t>
            </a:r>
            <a:r>
              <a:rPr lang="en-US" altLang="en-US" sz="3200" dirty="0">
                <a:solidFill>
                  <a:srgbClr val="FFFF00"/>
                </a:solidFill>
              </a:rPr>
              <a:t> is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228600" y="762000"/>
            <a:ext cx="76200" cy="5410200"/>
          </a:xfrm>
          <a:prstGeom prst="rect">
            <a:avLst/>
          </a:prstGeom>
          <a:solidFill>
            <a:schemeClr val="tx1"/>
          </a:solidFill>
          <a:ln w="317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 flipH="1">
            <a:off x="8763000" y="304800"/>
            <a:ext cx="76200" cy="5867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pic>
        <p:nvPicPr>
          <p:cNvPr id="90119" name="Picture 7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2362200"/>
            <a:ext cx="145891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20" name="Line 8"/>
          <p:cNvSpPr>
            <a:spLocks noChangeShapeType="1"/>
          </p:cNvSpPr>
          <p:nvPr/>
        </p:nvSpPr>
        <p:spPr bwMode="auto">
          <a:xfrm>
            <a:off x="1600200" y="1143000"/>
            <a:ext cx="6858000" cy="0"/>
          </a:xfrm>
          <a:prstGeom prst="line">
            <a:avLst/>
          </a:prstGeom>
          <a:noFill/>
          <a:ln w="92075">
            <a:solidFill>
              <a:schemeClr val="accent1"/>
            </a:solidFill>
            <a:round/>
            <a:headEnd type="none" w="sm" len="sm"/>
            <a:tailEnd type="none" w="sm" len="sm"/>
          </a:ln>
          <a:effectLst>
            <a:outerShdw dist="99190" dir="2388334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Richard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7010400" cy="1524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the</a:t>
            </a:r>
            <a:b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Neighbors Thought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8153400" cy="38100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Based upon what they had seen</a:t>
            </a:r>
          </a:p>
          <a:p>
            <a:pPr eaLnBrk="1" hangingPunct="1"/>
            <a:r>
              <a:rPr lang="en-US" altLang="en-US" sz="3200" dirty="0"/>
              <a:t>They approved of him</a:t>
            </a:r>
          </a:p>
          <a:p>
            <a:pPr eaLnBrk="1" hangingPunct="1"/>
            <a:r>
              <a:rPr lang="en-US" altLang="en-US" sz="3200" dirty="0"/>
              <a:t>What would our neighbors say about us?</a:t>
            </a:r>
          </a:p>
          <a:p>
            <a:pPr lvl="1" eaLnBrk="1" hangingPunct="1"/>
            <a:r>
              <a:rPr lang="en-US" altLang="en-US" sz="2800" dirty="0">
                <a:solidFill>
                  <a:srgbClr val="FFFF00"/>
                </a:solidFill>
              </a:rPr>
              <a:t>In matters what others think </a:t>
            </a:r>
            <a:r>
              <a:rPr lang="en-US" altLang="en-US" sz="2800" dirty="0">
                <a:solidFill>
                  <a:schemeClr val="accent2"/>
                </a:solidFill>
              </a:rPr>
              <a:t>(1 Peter 2:11-12)</a:t>
            </a:r>
          </a:p>
          <a:p>
            <a:pPr lvl="1" eaLnBrk="1" hangingPunct="1"/>
            <a:r>
              <a:rPr lang="en-US" altLang="en-US" sz="2800" dirty="0">
                <a:solidFill>
                  <a:srgbClr val="FFFF00"/>
                </a:solidFill>
              </a:rPr>
              <a:t>We are to be lights </a:t>
            </a:r>
            <a:r>
              <a:rPr lang="en-US" altLang="en-US" sz="2800" dirty="0">
                <a:solidFill>
                  <a:schemeClr val="accent2"/>
                </a:solidFill>
              </a:rPr>
              <a:t>(Philippians 2:15)</a:t>
            </a:r>
          </a:p>
          <a:p>
            <a:pPr lvl="1" eaLnBrk="1" hangingPunct="1"/>
            <a:r>
              <a:rPr lang="en-US" altLang="en-US" sz="2800" dirty="0">
                <a:solidFill>
                  <a:srgbClr val="FFFF00"/>
                </a:solidFill>
              </a:rPr>
              <a:t>We are to be a good neighbor </a:t>
            </a:r>
            <a:r>
              <a:rPr lang="en-US" altLang="en-US" sz="2800" dirty="0">
                <a:solidFill>
                  <a:schemeClr val="accent2"/>
                </a:solidFill>
              </a:rPr>
              <a:t>(Matthew 5:16)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28600" y="762000"/>
            <a:ext cx="76200" cy="5410200"/>
          </a:xfrm>
          <a:prstGeom prst="rect">
            <a:avLst/>
          </a:prstGeom>
          <a:solidFill>
            <a:schemeClr val="tx1"/>
          </a:solidFill>
          <a:ln w="317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 flipH="1">
            <a:off x="8763000" y="304800"/>
            <a:ext cx="76200" cy="5867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Richard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7010400" cy="1524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He Thought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1910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Based on the examination of his heart</a:t>
            </a:r>
          </a:p>
          <a:p>
            <a:pPr lvl="1" eaLnBrk="1" hangingPunct="1"/>
            <a:r>
              <a:rPr lang="en-US" altLang="en-US" sz="2800" dirty="0">
                <a:solidFill>
                  <a:schemeClr val="accent2"/>
                </a:solidFill>
              </a:rPr>
              <a:t>A sincere self estimate</a:t>
            </a:r>
          </a:p>
          <a:p>
            <a:pPr lvl="1" eaLnBrk="1" hangingPunct="1"/>
            <a:r>
              <a:rPr lang="en-US" altLang="en-US" sz="2800" dirty="0">
                <a:solidFill>
                  <a:schemeClr val="accent2"/>
                </a:solidFill>
              </a:rPr>
              <a:t>He knew himself better than they</a:t>
            </a:r>
          </a:p>
          <a:p>
            <a:pPr lvl="2" eaLnBrk="1" hangingPunct="1"/>
            <a:r>
              <a:rPr lang="en-US" altLang="en-US" sz="2600" dirty="0">
                <a:solidFill>
                  <a:schemeClr val="folHlink"/>
                </a:solidFill>
              </a:rPr>
              <a:t>Great humility</a:t>
            </a:r>
            <a:r>
              <a:rPr lang="en-US" altLang="en-US" sz="2600" dirty="0">
                <a:solidFill>
                  <a:schemeClr val="accent2"/>
                </a:solidFill>
              </a:rPr>
              <a:t> (Matthew 23:12; 1 Corinthians 2:11)</a:t>
            </a:r>
          </a:p>
          <a:p>
            <a:pPr lvl="2" eaLnBrk="1" hangingPunct="1"/>
            <a:r>
              <a:rPr lang="en-US" altLang="en-US" sz="2600" dirty="0">
                <a:solidFill>
                  <a:schemeClr val="folHlink"/>
                </a:solidFill>
              </a:rPr>
              <a:t>He was judging himself by a higher standard</a:t>
            </a:r>
            <a:br>
              <a:rPr lang="en-US" altLang="en-US" sz="2600" dirty="0">
                <a:solidFill>
                  <a:schemeClr val="folHlink"/>
                </a:solidFill>
              </a:rPr>
            </a:br>
            <a:r>
              <a:rPr lang="en-US" altLang="en-US" sz="2600" dirty="0">
                <a:solidFill>
                  <a:schemeClr val="accent2"/>
                </a:solidFill>
              </a:rPr>
              <a:t>(2 Corinthians 10:12)</a:t>
            </a:r>
          </a:p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A thorough examination will profit all of us</a:t>
            </a:r>
          </a:p>
          <a:p>
            <a:pPr lvl="1" eaLnBrk="1" hangingPunct="1"/>
            <a:r>
              <a:rPr lang="en-US" altLang="en-US" sz="2800" dirty="0">
                <a:solidFill>
                  <a:schemeClr val="accent2"/>
                </a:solidFill>
              </a:rPr>
              <a:t>2 Corinthians 13:5; 1 Corinthians 11:28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28600" y="762000"/>
            <a:ext cx="76200" cy="5410200"/>
          </a:xfrm>
          <a:prstGeom prst="rect">
            <a:avLst/>
          </a:prstGeom>
          <a:solidFill>
            <a:schemeClr val="tx1"/>
          </a:solidFill>
          <a:ln w="317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 flipH="1">
            <a:off x="8763000" y="304800"/>
            <a:ext cx="76200" cy="5867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Richard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7010400" cy="1524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Jesus</a:t>
            </a:r>
            <a:b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Knew About Him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0386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The Lord “marveled”</a:t>
            </a:r>
          </a:p>
          <a:p>
            <a:pPr eaLnBrk="1" hangingPunct="1"/>
            <a:r>
              <a:rPr lang="en-US" altLang="en-US" sz="3200" dirty="0"/>
              <a:t>This man’s “great” faith (v9)</a:t>
            </a:r>
          </a:p>
          <a:p>
            <a:pPr lvl="1" eaLnBrk="1" hangingPunct="1"/>
            <a:r>
              <a:rPr lang="en-US" altLang="en-US" sz="3000" dirty="0">
                <a:solidFill>
                  <a:schemeClr val="accent2"/>
                </a:solidFill>
              </a:rPr>
              <a:t>Some have </a:t>
            </a:r>
            <a:r>
              <a:rPr lang="en-US" altLang="en-US" sz="3000" b="1" dirty="0">
                <a:solidFill>
                  <a:schemeClr val="folHlink"/>
                </a:solidFill>
              </a:rPr>
              <a:t>“little”</a:t>
            </a:r>
            <a:r>
              <a:rPr lang="en-US" altLang="en-US" sz="3000" b="1" dirty="0">
                <a:solidFill>
                  <a:schemeClr val="accent2"/>
                </a:solidFill>
              </a:rPr>
              <a:t> </a:t>
            </a:r>
            <a:r>
              <a:rPr lang="en-US" altLang="en-US" sz="3000" dirty="0">
                <a:solidFill>
                  <a:schemeClr val="accent2"/>
                </a:solidFill>
              </a:rPr>
              <a:t>faith (Matthew 8:26)</a:t>
            </a:r>
          </a:p>
          <a:p>
            <a:pPr lvl="1" eaLnBrk="1" hangingPunct="1"/>
            <a:r>
              <a:rPr lang="en-US" altLang="en-US" sz="3000" dirty="0">
                <a:solidFill>
                  <a:schemeClr val="accent2"/>
                </a:solidFill>
              </a:rPr>
              <a:t>Some have </a:t>
            </a:r>
            <a:r>
              <a:rPr lang="en-US" altLang="en-US" sz="3000" b="1" dirty="0">
                <a:solidFill>
                  <a:schemeClr val="folHlink"/>
                </a:solidFill>
              </a:rPr>
              <a:t>“dead”</a:t>
            </a:r>
            <a:r>
              <a:rPr lang="en-US" altLang="en-US" sz="3000" b="1" dirty="0">
                <a:solidFill>
                  <a:schemeClr val="accent2"/>
                </a:solidFill>
              </a:rPr>
              <a:t> </a:t>
            </a:r>
            <a:r>
              <a:rPr lang="en-US" altLang="en-US" sz="3000" dirty="0">
                <a:solidFill>
                  <a:schemeClr val="accent2"/>
                </a:solidFill>
              </a:rPr>
              <a:t>faith (James 2:17)</a:t>
            </a:r>
          </a:p>
          <a:p>
            <a:pPr eaLnBrk="1" hangingPunct="1"/>
            <a:r>
              <a:rPr lang="en-US" altLang="en-US" sz="3200" dirty="0"/>
              <a:t>What about our faith?</a:t>
            </a:r>
          </a:p>
          <a:p>
            <a:pPr lvl="1" eaLnBrk="1" hangingPunct="1"/>
            <a:r>
              <a:rPr lang="en-US" altLang="en-US" sz="3000" dirty="0">
                <a:solidFill>
                  <a:schemeClr val="accent2"/>
                </a:solidFill>
              </a:rPr>
              <a:t>Would the Lord marvel at how great it is?</a:t>
            </a:r>
          </a:p>
          <a:p>
            <a:pPr lvl="2" eaLnBrk="1" hangingPunct="1"/>
            <a:r>
              <a:rPr lang="en-US" altLang="en-US" sz="2800" dirty="0">
                <a:solidFill>
                  <a:schemeClr val="accent2"/>
                </a:solidFill>
              </a:rPr>
              <a:t>Hebrews 11:6; 10:39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8600" y="762000"/>
            <a:ext cx="76200" cy="5410200"/>
          </a:xfrm>
          <a:prstGeom prst="rect">
            <a:avLst/>
          </a:prstGeom>
          <a:solidFill>
            <a:schemeClr val="tx1"/>
          </a:solidFill>
          <a:ln w="317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 flipH="1">
            <a:off x="8763000" y="304800"/>
            <a:ext cx="76200" cy="5867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Richard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6477000" cy="28194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Each estimate of the centurion was true from each person’s viewpoint</a:t>
            </a:r>
          </a:p>
          <a:p>
            <a:pPr eaLnBrk="1" hangingPunct="1"/>
            <a:r>
              <a:rPr lang="en-US" altLang="en-US" sz="3200" dirty="0"/>
              <a:t>However – it is the Lord’s approval that counts</a:t>
            </a:r>
            <a:endParaRPr lang="en-US" altLang="en-US" sz="3500" dirty="0">
              <a:solidFill>
                <a:schemeClr val="hlink"/>
              </a:solidFill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28600" y="762000"/>
            <a:ext cx="76200" cy="5410200"/>
          </a:xfrm>
          <a:prstGeom prst="rect">
            <a:avLst/>
          </a:prstGeom>
          <a:solidFill>
            <a:schemeClr val="tx1"/>
          </a:solidFill>
          <a:ln w="317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 flipH="1">
            <a:off x="8763000" y="304800"/>
            <a:ext cx="76200" cy="5867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pic>
        <p:nvPicPr>
          <p:cNvPr id="94213" name="Picture 5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2057400"/>
            <a:ext cx="1836738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4" name="Line 6"/>
          <p:cNvSpPr>
            <a:spLocks noChangeShapeType="1"/>
          </p:cNvSpPr>
          <p:nvPr/>
        </p:nvSpPr>
        <p:spPr bwMode="auto">
          <a:xfrm>
            <a:off x="1600200" y="1143000"/>
            <a:ext cx="6858000" cy="0"/>
          </a:xfrm>
          <a:prstGeom prst="line">
            <a:avLst/>
          </a:prstGeom>
          <a:noFill/>
          <a:ln w="92075">
            <a:solidFill>
              <a:schemeClr val="accent1"/>
            </a:solidFill>
            <a:round/>
            <a:headEnd type="none" w="sm" len="sm"/>
            <a:tailEnd type="none" w="sm" len="sm"/>
          </a:ln>
          <a:effectLst>
            <a:outerShdw dist="99190" dir="2388334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533400" y="4953000"/>
            <a:ext cx="8001000" cy="838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94216" name="WordArt 8"/>
          <p:cNvSpPr>
            <a:spLocks noChangeArrowheads="1" noChangeShapeType="1" noTextEdit="1"/>
          </p:cNvSpPr>
          <p:nvPr/>
        </p:nvSpPr>
        <p:spPr bwMode="auto">
          <a:xfrm>
            <a:off x="685800" y="5029200"/>
            <a:ext cx="76962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Calibri" panose="020F0502020204030204" pitchFamily="34" charset="0"/>
                <a:cs typeface="Arial" charset="0"/>
              </a:rPr>
              <a:t>that is who we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00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Calibri" panose="020F0502020204030204" pitchFamily="34" charset="0"/>
                <a:cs typeface="Arial" charset="0"/>
              </a:rPr>
              <a:t>REALLY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effectLst>
                  <a:outerShdw dist="35921" dir="2700000" algn="ctr" rotWithShape="0">
                    <a:schemeClr val="bg1"/>
                  </a:outerShdw>
                </a:effectLst>
                <a:latin typeface="Calibri" panose="020F0502020204030204" pitchFamily="34" charset="0"/>
                <a:cs typeface="Arial" charset="0"/>
              </a:rPr>
              <a:t>are!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Richard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4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4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 animBg="1"/>
    </p:bldLst>
  </p:timing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401</TotalTime>
  <Words>275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Lucida Sans Unicode</vt:lpstr>
      <vt:lpstr>Souvenir Lt BT</vt:lpstr>
      <vt:lpstr>Wingdings</vt:lpstr>
      <vt:lpstr>Cascade</vt:lpstr>
      <vt:lpstr>PowerPoint Presentation</vt:lpstr>
      <vt:lpstr>Centurion</vt:lpstr>
      <vt:lpstr>PowerPoint Presentation</vt:lpstr>
      <vt:lpstr>What the Neighbors Thought</vt:lpstr>
      <vt:lpstr>What He Thought</vt:lpstr>
      <vt:lpstr>What Jesus Knew About Him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17</cp:revision>
  <dcterms:created xsi:type="dcterms:W3CDTF">2007-09-20T17:57:04Z</dcterms:created>
  <dcterms:modified xsi:type="dcterms:W3CDTF">2016-09-04T22:42:55Z</dcterms:modified>
</cp:coreProperties>
</file>