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5"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7FB5C4D6-02D2-4F22-AC47-2E4BAFA3932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91195029"/>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91DFA-2E3F-461F-9BC8-563DBE6B8E75}"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42575768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159180206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260020126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1252207987"/>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36071492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1367152071"/>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129251872"/>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2428629696"/>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119509836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91DFA-2E3F-461F-9BC8-563DBE6B8E75}" type="datetimeFigureOut">
              <a:rPr lang="en-US" smtClean="0"/>
              <a:t>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3528160626"/>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291DFA-2E3F-461F-9BC8-563DBE6B8E75}"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2557555411"/>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291DFA-2E3F-461F-9BC8-563DBE6B8E75}" type="datetimeFigureOut">
              <a:rPr lang="en-US" smtClean="0"/>
              <a:t>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2783260119"/>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291DFA-2E3F-461F-9BC8-563DBE6B8E75}" type="datetimeFigureOut">
              <a:rPr lang="en-US" smtClean="0"/>
              <a:t>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3255508830"/>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91DFA-2E3F-461F-9BC8-563DBE6B8E75}" type="datetimeFigureOut">
              <a:rPr lang="en-US" smtClean="0"/>
              <a:t>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287879346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91DFA-2E3F-461F-9BC8-563DBE6B8E75}"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264194028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91DFA-2E3F-461F-9BC8-563DBE6B8E75}" type="datetimeFigureOut">
              <a:rPr lang="en-US" smtClean="0"/>
              <a:t>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5C4D6-02D2-4F22-AC47-2E4BAFA3932C}" type="slidenum">
              <a:rPr lang="en-US" smtClean="0"/>
              <a:t>‹#›</a:t>
            </a:fld>
            <a:endParaRPr lang="en-US"/>
          </a:p>
        </p:txBody>
      </p:sp>
    </p:spTree>
    <p:extLst>
      <p:ext uri="{BB962C8B-B14F-4D97-AF65-F5344CB8AC3E}">
        <p14:creationId xmlns:p14="http://schemas.microsoft.com/office/powerpoint/2010/main" val="311244077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291DFA-2E3F-461F-9BC8-563DBE6B8E75}" type="datetimeFigureOut">
              <a:rPr lang="en-US" smtClean="0"/>
              <a:t>11/2/2013</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B5C4D6-02D2-4F22-AC47-2E4BAFA3932C}" type="slidenum">
              <a:rPr lang="en-US" smtClean="0"/>
              <a:t>‹#›</a:t>
            </a:fld>
            <a:endParaRPr lang="en-US"/>
          </a:p>
        </p:txBody>
      </p:sp>
    </p:spTree>
    <p:extLst>
      <p:ext uri="{BB962C8B-B14F-4D97-AF65-F5344CB8AC3E}">
        <p14:creationId xmlns:p14="http://schemas.microsoft.com/office/powerpoint/2010/main" val="38722894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457201"/>
            <a:ext cx="7890018" cy="1981200"/>
          </a:xfrm>
        </p:spPr>
        <p:txBody>
          <a:bodyPr/>
          <a:lstStyle/>
          <a:p>
            <a:r>
              <a:rPr lang="en-US" b="1" dirty="0" smtClean="0">
                <a:solidFill>
                  <a:srgbClr val="0070C0"/>
                </a:solidFill>
                <a:effectLst>
                  <a:outerShdw blurRad="38100" dist="38100" dir="2700000" algn="tl">
                    <a:srgbClr val="000000">
                      <a:alpha val="43137"/>
                    </a:srgbClr>
                  </a:outerShdw>
                </a:effectLst>
                <a:latin typeface="Souvenir Lt BT" panose="02080503040505020303" pitchFamily="18" charset="0"/>
              </a:rPr>
              <a:t>The Making of a Strong Church</a:t>
            </a:r>
            <a:endParaRPr lang="en-US" b="1" dirty="0">
              <a:solidFill>
                <a:srgbClr val="0070C0"/>
              </a:solidFill>
              <a:effectLst>
                <a:outerShdw blurRad="38100" dist="38100" dir="2700000" algn="tl">
                  <a:srgbClr val="000000">
                    <a:alpha val="43137"/>
                  </a:srgbClr>
                </a:outerShdw>
              </a:effectLst>
              <a:latin typeface="Souvenir Lt BT" panose="02080503040505020303" pitchFamily="18" charset="0"/>
            </a:endParaRPr>
          </a:p>
        </p:txBody>
      </p:sp>
      <p:sp>
        <p:nvSpPr>
          <p:cNvPr id="3" name="Content Placeholder 2"/>
          <p:cNvSpPr>
            <a:spLocks noGrp="1"/>
          </p:cNvSpPr>
          <p:nvPr>
            <p:ph idx="1"/>
          </p:nvPr>
        </p:nvSpPr>
        <p:spPr>
          <a:xfrm>
            <a:off x="982133" y="2125366"/>
            <a:ext cx="7890018" cy="669935"/>
          </a:xfrm>
        </p:spPr>
        <p:txBody>
          <a:bodyPr>
            <a:normAutofit/>
          </a:bodyPr>
          <a:lstStyle/>
          <a:p>
            <a:pPr marL="0" indent="0" algn="ctr">
              <a:buNone/>
            </a:pPr>
            <a:r>
              <a:rPr lang="en-US" sz="3200" dirty="0" smtClean="0">
                <a:solidFill>
                  <a:srgbClr val="C00000"/>
                </a:solidFill>
                <a:latin typeface="Souvenir Lt BT" panose="02080503040505020303" pitchFamily="18" charset="0"/>
              </a:rPr>
              <a:t>Ephesians 6:11-12</a:t>
            </a:r>
            <a:endParaRPr lang="en-US" sz="3200" dirty="0">
              <a:solidFill>
                <a:srgbClr val="C00000"/>
              </a:solidFill>
              <a:latin typeface="Souvenir Lt BT" panose="02080503040505020303" pitchFamily="18" charset="0"/>
            </a:endParaRPr>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orizontal Scroll 8"/>
          <p:cNvSpPr/>
          <p:nvPr/>
        </p:nvSpPr>
        <p:spPr>
          <a:xfrm>
            <a:off x="883277" y="2795301"/>
            <a:ext cx="7890018" cy="3037088"/>
          </a:xfrm>
          <a:prstGeom prst="horizontalScroll">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18052" y="3188042"/>
            <a:ext cx="7364627" cy="2246769"/>
          </a:xfrm>
          <a:prstGeom prst="rect">
            <a:avLst/>
          </a:prstGeom>
          <a:noFill/>
        </p:spPr>
        <p:txBody>
          <a:bodyPr wrap="square" rtlCol="0">
            <a:spAutoFit/>
          </a:bodyPr>
          <a:lstStyle/>
          <a:p>
            <a:pPr algn="ctr"/>
            <a:r>
              <a:rPr lang="en-US" sz="2800" dirty="0" smtClean="0">
                <a:solidFill>
                  <a:schemeClr val="bg1"/>
                </a:solidFill>
                <a:latin typeface="Souvenir Lt BT" panose="02080503040505020303" pitchFamily="18" charset="0"/>
              </a:rPr>
              <a:t>Therefore</a:t>
            </a:r>
            <a:r>
              <a:rPr lang="en-US" sz="2800" dirty="0">
                <a:solidFill>
                  <a:schemeClr val="bg1"/>
                </a:solidFill>
                <a:latin typeface="Souvenir Lt BT" panose="02080503040505020303" pitchFamily="18" charset="0"/>
              </a:rPr>
              <a:t>, since we are receiving a kingdom which cannot be shaken, let us have grace</a:t>
            </a:r>
            <a:r>
              <a:rPr lang="en-US" sz="2800" dirty="0" smtClean="0">
                <a:solidFill>
                  <a:schemeClr val="bg1"/>
                </a:solidFill>
                <a:latin typeface="Souvenir Lt BT" panose="02080503040505020303" pitchFamily="18" charset="0"/>
              </a:rPr>
              <a:t>,</a:t>
            </a:r>
            <a:br>
              <a:rPr lang="en-US" sz="2800" dirty="0" smtClean="0">
                <a:solidFill>
                  <a:schemeClr val="bg1"/>
                </a:solidFill>
                <a:latin typeface="Souvenir Lt BT" panose="02080503040505020303" pitchFamily="18" charset="0"/>
              </a:rPr>
            </a:br>
            <a:r>
              <a:rPr lang="en-US" sz="2800" dirty="0" smtClean="0">
                <a:solidFill>
                  <a:schemeClr val="bg1"/>
                </a:solidFill>
                <a:latin typeface="Souvenir Lt BT" panose="02080503040505020303" pitchFamily="18" charset="0"/>
              </a:rPr>
              <a:t>by </a:t>
            </a:r>
            <a:r>
              <a:rPr lang="en-US" sz="2800" dirty="0">
                <a:solidFill>
                  <a:schemeClr val="bg1"/>
                </a:solidFill>
                <a:latin typeface="Souvenir Lt BT" panose="02080503040505020303" pitchFamily="18" charset="0"/>
              </a:rPr>
              <a:t>which we may serve God </a:t>
            </a:r>
            <a:r>
              <a:rPr lang="en-US" sz="2800" dirty="0" smtClean="0">
                <a:solidFill>
                  <a:schemeClr val="bg1"/>
                </a:solidFill>
                <a:latin typeface="Souvenir Lt BT" panose="02080503040505020303" pitchFamily="18" charset="0"/>
              </a:rPr>
              <a:t>acceptably</a:t>
            </a:r>
            <a:br>
              <a:rPr lang="en-US" sz="2800" dirty="0" smtClean="0">
                <a:solidFill>
                  <a:schemeClr val="bg1"/>
                </a:solidFill>
                <a:latin typeface="Souvenir Lt BT" panose="02080503040505020303" pitchFamily="18" charset="0"/>
              </a:rPr>
            </a:br>
            <a:r>
              <a:rPr lang="en-US" sz="2800" dirty="0" smtClean="0">
                <a:solidFill>
                  <a:schemeClr val="bg1"/>
                </a:solidFill>
                <a:latin typeface="Souvenir Lt BT" panose="02080503040505020303" pitchFamily="18" charset="0"/>
              </a:rPr>
              <a:t>with </a:t>
            </a:r>
            <a:r>
              <a:rPr lang="en-US" sz="2800" dirty="0">
                <a:solidFill>
                  <a:schemeClr val="bg1"/>
                </a:solidFill>
                <a:latin typeface="Souvenir Lt BT" panose="02080503040505020303" pitchFamily="18" charset="0"/>
              </a:rPr>
              <a:t>reverence and godly fear</a:t>
            </a:r>
            <a:r>
              <a:rPr lang="en-US" sz="2800" dirty="0" smtClean="0">
                <a:solidFill>
                  <a:schemeClr val="bg1"/>
                </a:solidFill>
                <a:latin typeface="Souvenir Lt BT" panose="02080503040505020303" pitchFamily="18" charset="0"/>
              </a:rPr>
              <a:t>.</a:t>
            </a:r>
          </a:p>
          <a:p>
            <a:pPr algn="ctr"/>
            <a:r>
              <a:rPr lang="en-US" sz="2800" b="1" dirty="0" smtClean="0">
                <a:solidFill>
                  <a:schemeClr val="bg1"/>
                </a:solidFill>
                <a:latin typeface="Souvenir Lt BT" panose="02080503040505020303" pitchFamily="18" charset="0"/>
              </a:rPr>
              <a:t>Hebrews 12:28</a:t>
            </a:r>
            <a:endParaRPr lang="en-US" dirty="0"/>
          </a:p>
        </p:txBody>
      </p:sp>
      <p:sp>
        <p:nvSpPr>
          <p:cNvPr id="11" name="Rectangle 10"/>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25114"/>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fontScale="90000"/>
          </a:bodyPr>
          <a:lstStyle/>
          <a:p>
            <a:r>
              <a:rPr lang="en-US" b="1" dirty="0" smtClean="0">
                <a:solidFill>
                  <a:srgbClr val="0070C0"/>
                </a:solidFill>
                <a:latin typeface="Souvenir Lt BT" panose="02080503040505020303" pitchFamily="18" charset="0"/>
              </a:rPr>
              <a:t>We are shown the way of strength</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381894"/>
            <a:ext cx="7704667" cy="3288959"/>
          </a:xfrm>
        </p:spPr>
        <p:txBody>
          <a:bodyPr>
            <a:normAutofit/>
          </a:bodyPr>
          <a:lstStyle/>
          <a:p>
            <a:r>
              <a:rPr lang="en-US" sz="3200" dirty="0">
                <a:solidFill>
                  <a:srgbClr val="C00000"/>
                </a:solidFill>
                <a:latin typeface="Souvenir Lt BT" panose="02080503040505020303" pitchFamily="18" charset="0"/>
              </a:rPr>
              <a:t>Proverbs 10:29  </a:t>
            </a:r>
            <a:r>
              <a:rPr lang="en-US" sz="3200" dirty="0">
                <a:latin typeface="Souvenir Lt BT" panose="02080503040505020303" pitchFamily="18" charset="0"/>
              </a:rPr>
              <a:t>The way of the LORD is strength for the upright, But destruction will come to the workers of iniquity.</a:t>
            </a:r>
          </a:p>
          <a:p>
            <a:r>
              <a:rPr lang="en-US" sz="3200" dirty="0" smtClean="0">
                <a:solidFill>
                  <a:srgbClr val="C00000"/>
                </a:solidFill>
                <a:latin typeface="Souvenir Lt BT" panose="02080503040505020303" pitchFamily="18" charset="0"/>
              </a:rPr>
              <a:t>Philippians </a:t>
            </a:r>
            <a:r>
              <a:rPr lang="en-US" sz="3200" dirty="0">
                <a:solidFill>
                  <a:srgbClr val="C00000"/>
                </a:solidFill>
                <a:latin typeface="Souvenir Lt BT" panose="02080503040505020303" pitchFamily="18" charset="0"/>
              </a:rPr>
              <a:t>4:13  </a:t>
            </a:r>
            <a:r>
              <a:rPr lang="en-US" sz="3200" dirty="0">
                <a:latin typeface="Souvenir Lt BT" panose="02080503040505020303" pitchFamily="18" charset="0"/>
              </a:rPr>
              <a:t>I can do all things through Christ who strengthens me</a:t>
            </a:r>
            <a:r>
              <a:rPr lang="en-US" sz="3200" dirty="0" smtClean="0">
                <a:latin typeface="Souvenir Lt BT" panose="02080503040505020303" pitchFamily="18" charset="0"/>
              </a:rPr>
              <a:t>.</a:t>
            </a:r>
            <a:endParaRPr lang="en-US" sz="3200" dirty="0"/>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69774" y="4670853"/>
            <a:ext cx="7517026" cy="132629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89228" y="4827373"/>
            <a:ext cx="7704666" cy="954107"/>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Souvenir Lt BT" panose="02080503040505020303" pitchFamily="18" charset="0"/>
              </a:rPr>
              <a:t>“If every member of this church were just like me, what kind of a church would this church be?”</a:t>
            </a:r>
            <a:endParaRPr lang="en-US" sz="2800" dirty="0">
              <a:solidFill>
                <a:schemeClr val="bg1"/>
              </a:solidFill>
              <a:effectLst>
                <a:outerShdw blurRad="38100" dist="38100" dir="2700000" algn="tl">
                  <a:srgbClr val="000000">
                    <a:alpha val="43137"/>
                  </a:srgbClr>
                </a:outerShdw>
              </a:effectLst>
              <a:latin typeface="Souvenir Lt BT" panose="02080503040505020303" pitchFamily="18" charset="0"/>
            </a:endParaRPr>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108479"/>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fontScale="90000"/>
          </a:bodyPr>
          <a:lstStyle/>
          <a:p>
            <a:r>
              <a:rPr lang="en-US" b="1" dirty="0" smtClean="0">
                <a:solidFill>
                  <a:srgbClr val="0070C0"/>
                </a:solidFill>
                <a:latin typeface="Souvenir Lt BT" panose="02080503040505020303" pitchFamily="18" charset="0"/>
              </a:rPr>
              <a:t>Things That Are Not Necessary</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614615"/>
            <a:ext cx="7704667" cy="3056237"/>
          </a:xfrm>
        </p:spPr>
        <p:txBody>
          <a:bodyPr>
            <a:normAutofit/>
          </a:bodyPr>
          <a:lstStyle/>
          <a:p>
            <a:r>
              <a:rPr lang="en-US" sz="3200" dirty="0" smtClean="0">
                <a:latin typeface="Souvenir Lt BT" panose="02080503040505020303" pitchFamily="18" charset="0"/>
              </a:rPr>
              <a:t>To have a large number of members</a:t>
            </a:r>
          </a:p>
          <a:p>
            <a:r>
              <a:rPr lang="en-US" sz="3200" dirty="0" smtClean="0">
                <a:latin typeface="Souvenir Lt BT" panose="02080503040505020303" pitchFamily="18" charset="0"/>
              </a:rPr>
              <a:t>To have wealth and a beautiful building</a:t>
            </a:r>
          </a:p>
          <a:p>
            <a:r>
              <a:rPr lang="en-US" sz="3200" dirty="0" smtClean="0">
                <a:latin typeface="Souvenir Lt BT" panose="02080503040505020303" pitchFamily="18" charset="0"/>
              </a:rPr>
              <a:t>To have programs and entertainment</a:t>
            </a:r>
          </a:p>
          <a:p>
            <a:endParaRPr lang="en-US" sz="3200" dirty="0">
              <a:latin typeface="Souvenir Lt BT" panose="02080503040505020303" pitchFamily="18" charset="0"/>
            </a:endParaRPr>
          </a:p>
          <a:p>
            <a:endParaRPr lang="en-US" sz="3200" dirty="0"/>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248930" y="3497700"/>
            <a:ext cx="4646140" cy="2845435"/>
          </a:xfrm>
          <a:prstGeom prst="rect">
            <a:avLst/>
          </a:prstGeom>
          <a:ln>
            <a:noFill/>
          </a:ln>
          <a:effectLst>
            <a:softEdge rad="112500"/>
          </a:effectLst>
        </p:spPr>
      </p:pic>
    </p:spTree>
    <p:extLst>
      <p:ext uri="{BB962C8B-B14F-4D97-AF65-F5344CB8AC3E}">
        <p14:creationId xmlns:p14="http://schemas.microsoft.com/office/powerpoint/2010/main" val="2067252973"/>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a:bodyPr>
          <a:lstStyle/>
          <a:p>
            <a:r>
              <a:rPr lang="en-US" b="1" dirty="0" smtClean="0">
                <a:solidFill>
                  <a:srgbClr val="0070C0"/>
                </a:solidFill>
                <a:latin typeface="Souvenir Lt BT" panose="02080503040505020303" pitchFamily="18" charset="0"/>
              </a:rPr>
              <a:t>Things That Are Necessary</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381894"/>
            <a:ext cx="7704667" cy="5028286"/>
          </a:xfrm>
        </p:spPr>
        <p:txBody>
          <a:bodyPr>
            <a:normAutofit/>
          </a:bodyPr>
          <a:lstStyle/>
          <a:p>
            <a:r>
              <a:rPr lang="en-US" sz="3200" dirty="0" smtClean="0">
                <a:latin typeface="Souvenir Lt BT" panose="02080503040505020303" pitchFamily="18" charset="0"/>
              </a:rPr>
              <a:t>Loyalty to God and His word</a:t>
            </a:r>
          </a:p>
          <a:p>
            <a:pPr lvl="1"/>
            <a:r>
              <a:rPr lang="en-US" sz="2800" dirty="0" smtClean="0">
                <a:solidFill>
                  <a:srgbClr val="C00000"/>
                </a:solidFill>
                <a:latin typeface="Souvenir Lt BT" panose="02080503040505020303" pitchFamily="18" charset="0"/>
              </a:rPr>
              <a:t>John 15:7</a:t>
            </a:r>
          </a:p>
          <a:p>
            <a:pPr lvl="1"/>
            <a:r>
              <a:rPr lang="en-US" sz="2800" dirty="0" smtClean="0">
                <a:solidFill>
                  <a:srgbClr val="C00000"/>
                </a:solidFill>
                <a:latin typeface="Souvenir Lt BT" panose="02080503040505020303" pitchFamily="18" charset="0"/>
              </a:rPr>
              <a:t>Hebrews 3:13-14</a:t>
            </a:r>
          </a:p>
          <a:p>
            <a:pPr lvl="1"/>
            <a:r>
              <a:rPr lang="en-US" sz="2800" dirty="0" smtClean="0">
                <a:solidFill>
                  <a:srgbClr val="C00000"/>
                </a:solidFill>
                <a:latin typeface="Souvenir Lt BT" panose="02080503040505020303" pitchFamily="18" charset="0"/>
              </a:rPr>
              <a:t>1 Corinthians 15:58</a:t>
            </a:r>
          </a:p>
          <a:p>
            <a:pPr lvl="1"/>
            <a:r>
              <a:rPr lang="en-US" sz="2800" dirty="0" smtClean="0">
                <a:solidFill>
                  <a:srgbClr val="C00000"/>
                </a:solidFill>
                <a:latin typeface="Souvenir Lt BT" panose="02080503040505020303" pitchFamily="18" charset="0"/>
              </a:rPr>
              <a:t>Mark 12:30</a:t>
            </a:r>
          </a:p>
          <a:p>
            <a:pPr lvl="1"/>
            <a:r>
              <a:rPr lang="en-US" sz="2800" dirty="0" smtClean="0">
                <a:solidFill>
                  <a:srgbClr val="C00000"/>
                </a:solidFill>
                <a:latin typeface="Souvenir Lt BT" panose="02080503040505020303" pitchFamily="18" charset="0"/>
              </a:rPr>
              <a:t>Psalms 119:11</a:t>
            </a:r>
          </a:p>
          <a:p>
            <a:pPr lvl="1"/>
            <a:r>
              <a:rPr lang="en-US" sz="2800" dirty="0" smtClean="0">
                <a:solidFill>
                  <a:srgbClr val="C00000"/>
                </a:solidFill>
                <a:latin typeface="Souvenir Lt BT" panose="02080503040505020303" pitchFamily="18" charset="0"/>
              </a:rPr>
              <a:t>2 Timothy 3:16-17</a:t>
            </a:r>
          </a:p>
          <a:p>
            <a:pPr lvl="1"/>
            <a:r>
              <a:rPr lang="en-US" sz="2800" dirty="0" smtClean="0">
                <a:solidFill>
                  <a:srgbClr val="C00000"/>
                </a:solidFill>
                <a:latin typeface="Souvenir Lt BT" panose="02080503040505020303" pitchFamily="18" charset="0"/>
              </a:rPr>
              <a:t>1 Peter 4:11</a:t>
            </a:r>
            <a:endParaRPr lang="en-US" sz="2800" dirty="0">
              <a:solidFill>
                <a:srgbClr val="C00000"/>
              </a:solidFill>
            </a:endParaRPr>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4834466" y="2736126"/>
            <a:ext cx="4049695" cy="2785290"/>
          </a:xfrm>
          <a:prstGeom prst="rect">
            <a:avLst/>
          </a:prstGeom>
          <a:ln>
            <a:noFill/>
          </a:ln>
          <a:effectLst>
            <a:softEdge rad="112500"/>
          </a:effectLst>
        </p:spPr>
      </p:pic>
    </p:spTree>
    <p:extLst>
      <p:ext uri="{BB962C8B-B14F-4D97-AF65-F5344CB8AC3E}">
        <p14:creationId xmlns:p14="http://schemas.microsoft.com/office/powerpoint/2010/main" val="1047236639"/>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a:bodyPr>
          <a:lstStyle/>
          <a:p>
            <a:r>
              <a:rPr lang="en-US" b="1" dirty="0" smtClean="0">
                <a:solidFill>
                  <a:srgbClr val="0070C0"/>
                </a:solidFill>
                <a:latin typeface="Souvenir Lt BT" panose="02080503040505020303" pitchFamily="18" charset="0"/>
              </a:rPr>
              <a:t>Things That Are Necessary</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381894"/>
            <a:ext cx="7704667" cy="5028286"/>
          </a:xfrm>
        </p:spPr>
        <p:txBody>
          <a:bodyPr>
            <a:normAutofit/>
          </a:bodyPr>
          <a:lstStyle/>
          <a:p>
            <a:r>
              <a:rPr lang="en-US" sz="3200" dirty="0" smtClean="0">
                <a:latin typeface="Souvenir Lt BT" panose="02080503040505020303" pitchFamily="18" charset="0"/>
              </a:rPr>
              <a:t>Members converted to Christ</a:t>
            </a:r>
          </a:p>
          <a:p>
            <a:pPr lvl="1"/>
            <a:r>
              <a:rPr lang="en-US" sz="2800" dirty="0" smtClean="0">
                <a:solidFill>
                  <a:srgbClr val="C00000"/>
                </a:solidFill>
                <a:latin typeface="Souvenir Lt BT" panose="02080503040505020303" pitchFamily="18" charset="0"/>
              </a:rPr>
              <a:t>Luke 6:46</a:t>
            </a:r>
          </a:p>
          <a:p>
            <a:pPr lvl="1"/>
            <a:r>
              <a:rPr lang="en-US" sz="2800" dirty="0" smtClean="0">
                <a:solidFill>
                  <a:srgbClr val="C00000"/>
                </a:solidFill>
                <a:latin typeface="Souvenir Lt BT" panose="02080503040505020303" pitchFamily="18" charset="0"/>
              </a:rPr>
              <a:t>Matthew 7:21</a:t>
            </a:r>
          </a:p>
          <a:p>
            <a:pPr lvl="1"/>
            <a:r>
              <a:rPr lang="en-US" sz="2800" dirty="0" smtClean="0">
                <a:solidFill>
                  <a:srgbClr val="C00000"/>
                </a:solidFill>
                <a:latin typeface="Souvenir Lt BT" panose="02080503040505020303" pitchFamily="18" charset="0"/>
              </a:rPr>
              <a:t>Luke 9:62</a:t>
            </a:r>
          </a:p>
          <a:p>
            <a:pPr lvl="1"/>
            <a:r>
              <a:rPr lang="en-US" sz="2800" dirty="0" smtClean="0">
                <a:solidFill>
                  <a:srgbClr val="C00000"/>
                </a:solidFill>
                <a:latin typeface="Souvenir Lt BT" panose="02080503040505020303" pitchFamily="18" charset="0"/>
              </a:rPr>
              <a:t>Revelation 3:14-16</a:t>
            </a:r>
          </a:p>
          <a:p>
            <a:pPr lvl="1"/>
            <a:r>
              <a:rPr lang="en-US" sz="2800" dirty="0" smtClean="0">
                <a:solidFill>
                  <a:srgbClr val="C00000"/>
                </a:solidFill>
                <a:latin typeface="Souvenir Lt BT" panose="02080503040505020303" pitchFamily="18" charset="0"/>
              </a:rPr>
              <a:t>Romans 12:1-2</a:t>
            </a:r>
          </a:p>
          <a:p>
            <a:pPr lvl="1"/>
            <a:endParaRPr lang="en-US" sz="2800" dirty="0">
              <a:solidFill>
                <a:srgbClr val="C00000"/>
              </a:solidFill>
              <a:latin typeface="Souvenir Lt BT" panose="02080503040505020303" pitchFamily="18" charset="0"/>
            </a:endParaRPr>
          </a:p>
          <a:p>
            <a:pPr lvl="1"/>
            <a:endParaRPr lang="en-US" sz="2800" dirty="0">
              <a:solidFill>
                <a:srgbClr val="C00000"/>
              </a:solidFill>
            </a:endParaRPr>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704" y="2321195"/>
            <a:ext cx="3965146" cy="2646735"/>
          </a:xfrm>
          <a:prstGeom prst="rect">
            <a:avLst/>
          </a:prstGeom>
          <a:ln>
            <a:noFill/>
          </a:ln>
          <a:effectLst>
            <a:softEdge rad="112500"/>
          </a:effectLst>
        </p:spPr>
      </p:pic>
    </p:spTree>
    <p:extLst>
      <p:ext uri="{BB962C8B-B14F-4D97-AF65-F5344CB8AC3E}">
        <p14:creationId xmlns:p14="http://schemas.microsoft.com/office/powerpoint/2010/main" val="2509046449"/>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a:bodyPr>
          <a:lstStyle/>
          <a:p>
            <a:r>
              <a:rPr lang="en-US" b="1" dirty="0" smtClean="0">
                <a:solidFill>
                  <a:srgbClr val="0070C0"/>
                </a:solidFill>
                <a:latin typeface="Souvenir Lt BT" panose="02080503040505020303" pitchFamily="18" charset="0"/>
              </a:rPr>
              <a:t>Things That Are Necessary</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381894"/>
            <a:ext cx="7704667" cy="5028286"/>
          </a:xfrm>
        </p:spPr>
        <p:txBody>
          <a:bodyPr>
            <a:normAutofit/>
          </a:bodyPr>
          <a:lstStyle/>
          <a:p>
            <a:r>
              <a:rPr lang="en-US" sz="3200" dirty="0" smtClean="0">
                <a:latin typeface="Souvenir Lt BT" panose="02080503040505020303" pitchFamily="18" charset="0"/>
              </a:rPr>
              <a:t>Members who do good</a:t>
            </a:r>
          </a:p>
          <a:p>
            <a:pPr lvl="1"/>
            <a:r>
              <a:rPr lang="en-US" sz="2800" dirty="0" smtClean="0">
                <a:solidFill>
                  <a:srgbClr val="C00000"/>
                </a:solidFill>
                <a:latin typeface="Souvenir Lt BT" panose="02080503040505020303" pitchFamily="18" charset="0"/>
              </a:rPr>
              <a:t>1 Peter 2:11</a:t>
            </a:r>
          </a:p>
          <a:p>
            <a:pPr lvl="1"/>
            <a:r>
              <a:rPr lang="en-US" sz="2800" dirty="0" smtClean="0">
                <a:solidFill>
                  <a:srgbClr val="C00000"/>
                </a:solidFill>
                <a:latin typeface="Souvenir Lt BT" panose="02080503040505020303" pitchFamily="18" charset="0"/>
              </a:rPr>
              <a:t>1 Thessalonians 5:21-22</a:t>
            </a:r>
          </a:p>
          <a:p>
            <a:pPr lvl="1"/>
            <a:r>
              <a:rPr lang="en-US" sz="2800" dirty="0" smtClean="0">
                <a:solidFill>
                  <a:srgbClr val="C00000"/>
                </a:solidFill>
                <a:latin typeface="Souvenir Lt BT" panose="02080503040505020303" pitchFamily="18" charset="0"/>
              </a:rPr>
              <a:t>1 John 2:15-17</a:t>
            </a:r>
          </a:p>
          <a:p>
            <a:pPr lvl="1"/>
            <a:r>
              <a:rPr lang="en-US" sz="2800" dirty="0" smtClean="0">
                <a:solidFill>
                  <a:srgbClr val="C00000"/>
                </a:solidFill>
                <a:latin typeface="Souvenir Lt BT" panose="02080503040505020303" pitchFamily="18" charset="0"/>
              </a:rPr>
              <a:t>Ephesians 2:10</a:t>
            </a:r>
          </a:p>
          <a:p>
            <a:pPr lvl="1"/>
            <a:endParaRPr lang="en-US" sz="2800" dirty="0">
              <a:solidFill>
                <a:srgbClr val="C00000"/>
              </a:solidFill>
              <a:latin typeface="Souvenir Lt BT" panose="02080503040505020303" pitchFamily="18" charset="0"/>
            </a:endParaRPr>
          </a:p>
          <a:p>
            <a:pPr lvl="1"/>
            <a:endParaRPr lang="en-US" sz="2800" dirty="0" smtClean="0">
              <a:solidFill>
                <a:srgbClr val="C00000"/>
              </a:solidFill>
              <a:latin typeface="Souvenir Lt BT" panose="02080503040505020303" pitchFamily="18" charset="0"/>
            </a:endParaRPr>
          </a:p>
          <a:p>
            <a:pPr lvl="1"/>
            <a:endParaRPr lang="en-US" sz="2800" dirty="0">
              <a:solidFill>
                <a:srgbClr val="C00000"/>
              </a:solidFill>
            </a:endParaRPr>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4904490" y="3552169"/>
            <a:ext cx="3297164" cy="2469691"/>
          </a:xfrm>
          <a:prstGeom prst="rect">
            <a:avLst/>
          </a:prstGeom>
          <a:ln>
            <a:noFill/>
          </a:ln>
          <a:effectLst>
            <a:softEdge rad="112500"/>
          </a:effectLst>
        </p:spPr>
      </p:pic>
    </p:spTree>
    <p:extLst>
      <p:ext uri="{BB962C8B-B14F-4D97-AF65-F5344CB8AC3E}">
        <p14:creationId xmlns:p14="http://schemas.microsoft.com/office/powerpoint/2010/main" val="359514409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a:bodyPr>
          <a:lstStyle/>
          <a:p>
            <a:r>
              <a:rPr lang="en-US" b="1" dirty="0" smtClean="0">
                <a:solidFill>
                  <a:srgbClr val="0070C0"/>
                </a:solidFill>
                <a:latin typeface="Souvenir Lt BT" panose="02080503040505020303" pitchFamily="18" charset="0"/>
              </a:rPr>
              <a:t>Things That Are Necessary</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381894"/>
            <a:ext cx="7704667" cy="5028286"/>
          </a:xfrm>
        </p:spPr>
        <p:txBody>
          <a:bodyPr>
            <a:normAutofit/>
          </a:bodyPr>
          <a:lstStyle/>
          <a:p>
            <a:r>
              <a:rPr lang="en-US" sz="3200" dirty="0" smtClean="0">
                <a:latin typeface="Souvenir Lt BT" panose="02080503040505020303" pitchFamily="18" charset="0"/>
              </a:rPr>
              <a:t>Members who are “unsatisfied”</a:t>
            </a:r>
          </a:p>
          <a:p>
            <a:pPr lvl="1"/>
            <a:r>
              <a:rPr lang="en-US" sz="2800" dirty="0" smtClean="0">
                <a:solidFill>
                  <a:srgbClr val="C00000"/>
                </a:solidFill>
                <a:latin typeface="Souvenir Lt BT" panose="02080503040505020303" pitchFamily="18" charset="0"/>
              </a:rPr>
              <a:t>Philippians 3:13-14</a:t>
            </a:r>
          </a:p>
          <a:p>
            <a:pPr lvl="1"/>
            <a:r>
              <a:rPr lang="en-US" sz="2800" dirty="0" smtClean="0">
                <a:solidFill>
                  <a:srgbClr val="C00000"/>
                </a:solidFill>
                <a:latin typeface="Souvenir Lt BT" panose="02080503040505020303" pitchFamily="18" charset="0"/>
              </a:rPr>
              <a:t>Hebrews 6:1</a:t>
            </a:r>
          </a:p>
          <a:p>
            <a:pPr lvl="1"/>
            <a:endParaRPr lang="en-US" sz="2800" dirty="0">
              <a:solidFill>
                <a:srgbClr val="C00000"/>
              </a:solidFill>
              <a:latin typeface="Souvenir Lt BT" panose="02080503040505020303" pitchFamily="18" charset="0"/>
            </a:endParaRPr>
          </a:p>
          <a:p>
            <a:pPr lvl="1"/>
            <a:endParaRPr lang="en-US" sz="2800" dirty="0" smtClean="0">
              <a:solidFill>
                <a:srgbClr val="C00000"/>
              </a:solidFill>
              <a:latin typeface="Souvenir Lt BT" panose="02080503040505020303" pitchFamily="18" charset="0"/>
            </a:endParaRPr>
          </a:p>
          <a:p>
            <a:pPr lvl="1"/>
            <a:endParaRPr lang="en-US" sz="2800" dirty="0">
              <a:solidFill>
                <a:srgbClr val="C00000"/>
              </a:solidFill>
              <a:latin typeface="Souvenir Lt BT" panose="02080503040505020303" pitchFamily="18" charset="0"/>
            </a:endParaRPr>
          </a:p>
          <a:p>
            <a:pPr lvl="1"/>
            <a:endParaRPr lang="en-US" sz="2800" dirty="0" smtClean="0">
              <a:solidFill>
                <a:srgbClr val="C00000"/>
              </a:solidFill>
              <a:latin typeface="Souvenir Lt BT" panose="02080503040505020303" pitchFamily="18" charset="0"/>
            </a:endParaRPr>
          </a:p>
          <a:p>
            <a:pPr lvl="1"/>
            <a:endParaRPr lang="en-US" sz="2800" dirty="0">
              <a:solidFill>
                <a:srgbClr val="C00000"/>
              </a:solidFill>
            </a:endParaRPr>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704" y="2759676"/>
            <a:ext cx="5088724" cy="3603670"/>
          </a:xfrm>
          <a:prstGeom prst="rect">
            <a:avLst/>
          </a:prstGeom>
          <a:ln>
            <a:noFill/>
          </a:ln>
          <a:effectLst>
            <a:softEdge rad="112500"/>
          </a:effectLst>
        </p:spPr>
      </p:pic>
    </p:spTree>
    <p:extLst>
      <p:ext uri="{BB962C8B-B14F-4D97-AF65-F5344CB8AC3E}">
        <p14:creationId xmlns:p14="http://schemas.microsoft.com/office/powerpoint/2010/main" val="3778818658"/>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a:bodyPr>
          <a:lstStyle/>
          <a:p>
            <a:r>
              <a:rPr lang="en-US" b="1" dirty="0" smtClean="0">
                <a:solidFill>
                  <a:srgbClr val="0070C0"/>
                </a:solidFill>
                <a:latin typeface="Souvenir Lt BT" panose="02080503040505020303" pitchFamily="18" charset="0"/>
              </a:rPr>
              <a:t>Conclusion</a:t>
            </a:r>
            <a:endParaRPr lang="en-US" b="1" dirty="0">
              <a:solidFill>
                <a:srgbClr val="0070C0"/>
              </a:solidFill>
              <a:latin typeface="Souvenir Lt BT" panose="02080503040505020303" pitchFamily="18" charset="0"/>
            </a:endParaRPr>
          </a:p>
        </p:txBody>
      </p:sp>
      <p:sp>
        <p:nvSpPr>
          <p:cNvPr id="3" name="Content Placeholder 2"/>
          <p:cNvSpPr>
            <a:spLocks noGrp="1"/>
          </p:cNvSpPr>
          <p:nvPr>
            <p:ph idx="1"/>
          </p:nvPr>
        </p:nvSpPr>
        <p:spPr>
          <a:xfrm>
            <a:off x="982133" y="1499286"/>
            <a:ext cx="7704667" cy="4440195"/>
          </a:xfrm>
        </p:spPr>
        <p:txBody>
          <a:bodyPr>
            <a:normAutofit/>
          </a:bodyPr>
          <a:lstStyle/>
          <a:p>
            <a:r>
              <a:rPr lang="en-US" sz="3200" dirty="0" smtClean="0">
                <a:latin typeface="Souvenir Lt BT" panose="02080503040505020303" pitchFamily="18" charset="0"/>
              </a:rPr>
              <a:t>Don’t lose sight of the future</a:t>
            </a:r>
          </a:p>
          <a:p>
            <a:r>
              <a:rPr lang="en-US" sz="3200" dirty="0" smtClean="0">
                <a:solidFill>
                  <a:srgbClr val="C00000"/>
                </a:solidFill>
                <a:latin typeface="Souvenir Lt BT" panose="02080503040505020303" pitchFamily="18" charset="0"/>
              </a:rPr>
              <a:t>For the </a:t>
            </a:r>
            <a:r>
              <a:rPr lang="en-US" sz="3200" b="1" dirty="0" smtClean="0">
                <a:solidFill>
                  <a:srgbClr val="C00000"/>
                </a:solidFill>
                <a:latin typeface="Souvenir Lt BT" panose="02080503040505020303" pitchFamily="18" charset="0"/>
              </a:rPr>
              <a:t>church</a:t>
            </a:r>
            <a:r>
              <a:rPr lang="en-US" sz="3200" dirty="0" smtClean="0">
                <a:solidFill>
                  <a:srgbClr val="C00000"/>
                </a:solidFill>
                <a:latin typeface="Souvenir Lt BT" panose="02080503040505020303" pitchFamily="18" charset="0"/>
              </a:rPr>
              <a:t> to be strong – the </a:t>
            </a:r>
            <a:r>
              <a:rPr lang="en-US" sz="3200" b="1" dirty="0" smtClean="0">
                <a:solidFill>
                  <a:srgbClr val="C00000"/>
                </a:solidFill>
                <a:latin typeface="Souvenir Lt BT" panose="02080503040505020303" pitchFamily="18" charset="0"/>
              </a:rPr>
              <a:t>members</a:t>
            </a:r>
            <a:r>
              <a:rPr lang="en-US" sz="3200" dirty="0" smtClean="0">
                <a:solidFill>
                  <a:srgbClr val="C00000"/>
                </a:solidFill>
                <a:latin typeface="Souvenir Lt BT" panose="02080503040505020303" pitchFamily="18" charset="0"/>
              </a:rPr>
              <a:t> must be strong</a:t>
            </a:r>
          </a:p>
          <a:p>
            <a:r>
              <a:rPr lang="en-US" sz="3200" dirty="0" smtClean="0">
                <a:latin typeface="Souvenir Lt BT" panose="02080503040505020303" pitchFamily="18" charset="0"/>
              </a:rPr>
              <a:t>Strive to live and develop in the church</a:t>
            </a:r>
            <a:endParaRPr lang="en-US" sz="3200" dirty="0">
              <a:latin typeface="Souvenir Lt BT" panose="02080503040505020303" pitchFamily="18" charset="0"/>
            </a:endParaRPr>
          </a:p>
          <a:p>
            <a:endParaRPr lang="en-US" sz="3200" dirty="0" smtClean="0">
              <a:latin typeface="Souvenir Lt BT" panose="02080503040505020303" pitchFamily="18" charset="0"/>
            </a:endParaRPr>
          </a:p>
          <a:p>
            <a:endParaRPr lang="en-US" sz="3200" dirty="0">
              <a:latin typeface="Souvenir Lt BT" panose="02080503040505020303" pitchFamily="18" charset="0"/>
            </a:endParaRPr>
          </a:p>
          <a:p>
            <a:endParaRPr lang="en-US" sz="2800" dirty="0"/>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537" y="4036541"/>
            <a:ext cx="4448926" cy="2314832"/>
          </a:xfrm>
          <a:prstGeom prst="rect">
            <a:avLst/>
          </a:prstGeom>
          <a:ln>
            <a:noFill/>
          </a:ln>
          <a:effectLst>
            <a:softEdge rad="112500"/>
          </a:effectLst>
        </p:spPr>
      </p:pic>
    </p:spTree>
    <p:extLst>
      <p:ext uri="{BB962C8B-B14F-4D97-AF65-F5344CB8AC3E}">
        <p14:creationId xmlns:p14="http://schemas.microsoft.com/office/powerpoint/2010/main" val="322556864"/>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56173"/>
            <a:ext cx="9144000" cy="201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2133" y="210061"/>
            <a:ext cx="7704667" cy="1206847"/>
          </a:xfrm>
        </p:spPr>
        <p:txBody>
          <a:bodyPr>
            <a:normAutofit/>
          </a:bodyPr>
          <a:lstStyle/>
          <a:p>
            <a:r>
              <a:rPr lang="en-US" b="1" dirty="0" smtClean="0">
                <a:solidFill>
                  <a:srgbClr val="0070C0"/>
                </a:solidFill>
                <a:latin typeface="Souvenir Lt BT" panose="02080503040505020303" pitchFamily="18" charset="0"/>
              </a:rPr>
              <a:t>Conclusion</a:t>
            </a:r>
            <a:endParaRPr lang="en-US" b="1" dirty="0">
              <a:solidFill>
                <a:srgbClr val="0070C0"/>
              </a:solidFill>
              <a:latin typeface="Souvenir Lt BT" panose="02080503040505020303" pitchFamily="18" charset="0"/>
            </a:endParaRPr>
          </a:p>
        </p:txBody>
      </p:sp>
      <p:sp>
        <p:nvSpPr>
          <p:cNvPr id="4" name="TextBox 3"/>
          <p:cNvSpPr txBox="1"/>
          <p:nvPr/>
        </p:nvSpPr>
        <p:spPr>
          <a:xfrm>
            <a:off x="0" y="6598506"/>
            <a:ext cx="9144000" cy="307777"/>
          </a:xfrm>
          <a:prstGeom prst="rect">
            <a:avLst/>
          </a:prstGeom>
          <a:noFill/>
        </p:spPr>
        <p:txBody>
          <a:bodyPr wrap="square" rtlCol="0">
            <a:spAutoFit/>
          </a:bodyPr>
          <a:lstStyle/>
          <a:p>
            <a:r>
              <a:rPr lang="en-US" sz="1400" dirty="0" smtClean="0">
                <a:solidFill>
                  <a:schemeClr val="bg1"/>
                </a:solidFill>
                <a:latin typeface="Souvenir Lt BT" panose="02080503040505020303" pitchFamily="18" charset="0"/>
              </a:rPr>
              <a:t>Richard Thetford						            www.thetfordcountry.com</a:t>
            </a:r>
            <a:endParaRPr lang="en-US" sz="1400" dirty="0">
              <a:solidFill>
                <a:schemeClr val="bg1"/>
              </a:solidFill>
              <a:latin typeface="Souvenir Lt BT" panose="02080503040505020303" pitchFamily="18" charset="0"/>
            </a:endParaRPr>
          </a:p>
        </p:txBody>
      </p:sp>
      <p:sp>
        <p:nvSpPr>
          <p:cNvPr id="5" name="Rectangle 4"/>
          <p:cNvSpPr/>
          <p:nvPr/>
        </p:nvSpPr>
        <p:spPr>
          <a:xfrm>
            <a:off x="0" y="-1"/>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458463"/>
            <a:ext cx="9144000" cy="197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38054" y="-2"/>
            <a:ext cx="205946" cy="66561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089228" y="1423084"/>
            <a:ext cx="759757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4438" y="1556951"/>
            <a:ext cx="7652951" cy="4832092"/>
          </a:xfrm>
          <a:prstGeom prst="rect">
            <a:avLst/>
          </a:prstGeom>
          <a:noFill/>
        </p:spPr>
        <p:txBody>
          <a:bodyPr wrap="square" rtlCol="0">
            <a:spAutoFit/>
          </a:bodyPr>
          <a:lstStyle/>
          <a:p>
            <a:pPr algn="ctr"/>
            <a:r>
              <a:rPr lang="en-US" sz="2800" dirty="0" smtClean="0">
                <a:latin typeface="Souvenir Lt BT" panose="02080503040505020303" pitchFamily="18" charset="0"/>
              </a:rPr>
              <a:t>“that </a:t>
            </a:r>
            <a:r>
              <a:rPr lang="en-US" sz="2800" dirty="0">
                <a:latin typeface="Souvenir Lt BT" panose="02080503040505020303" pitchFamily="18" charset="0"/>
              </a:rPr>
              <a:t>we should no longer be children, tossed to and fro and carried about with every wind of doctrine, by the trickery of men, in the cunning craftiness of deceitful </a:t>
            </a:r>
            <a:r>
              <a:rPr lang="en-US" sz="2800" dirty="0" smtClean="0">
                <a:latin typeface="Souvenir Lt BT" panose="02080503040505020303" pitchFamily="18" charset="0"/>
              </a:rPr>
              <a:t>plotting, but</a:t>
            </a:r>
            <a:r>
              <a:rPr lang="en-US" sz="2800" dirty="0">
                <a:latin typeface="Souvenir Lt BT" panose="02080503040505020303" pitchFamily="18" charset="0"/>
              </a:rPr>
              <a:t>, speaking the truth in love, may grow up in all things into Him who is the head--Christ-</a:t>
            </a:r>
            <a:r>
              <a:rPr lang="en-US" sz="2800" dirty="0" smtClean="0">
                <a:latin typeface="Souvenir Lt BT" panose="02080503040505020303" pitchFamily="18" charset="0"/>
              </a:rPr>
              <a:t>-from </a:t>
            </a:r>
            <a:r>
              <a:rPr lang="en-US" sz="2800" dirty="0">
                <a:latin typeface="Souvenir Lt BT" panose="02080503040505020303" pitchFamily="18" charset="0"/>
              </a:rPr>
              <a:t>whom the whole body, joined and knit together by what every joint supplies, according to the effective working by which every part does its share, causes growth of the body for the edifying of itself in love</a:t>
            </a:r>
            <a:r>
              <a:rPr lang="en-US" sz="2800" dirty="0" smtClean="0">
                <a:latin typeface="Souvenir Lt BT" panose="02080503040505020303" pitchFamily="18" charset="0"/>
              </a:rPr>
              <a:t>.</a:t>
            </a:r>
          </a:p>
          <a:p>
            <a:pPr algn="ctr"/>
            <a:r>
              <a:rPr lang="en-US" sz="2800" b="1" dirty="0" smtClean="0">
                <a:solidFill>
                  <a:srgbClr val="C00000"/>
                </a:solidFill>
                <a:latin typeface="Souvenir Lt BT" panose="02080503040505020303" pitchFamily="18" charset="0"/>
              </a:rPr>
              <a:t>Ephesians 4:14-16</a:t>
            </a:r>
            <a:endParaRPr lang="en-US" dirty="0"/>
          </a:p>
        </p:txBody>
      </p:sp>
    </p:spTree>
    <p:extLst>
      <p:ext uri="{BB962C8B-B14F-4D97-AF65-F5344CB8AC3E}">
        <p14:creationId xmlns:p14="http://schemas.microsoft.com/office/powerpoint/2010/main" val="2779790115"/>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TC103457496[[fn=Parallax]]</Template>
  <TotalTime>85</TotalTime>
  <Words>342</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Corbel</vt:lpstr>
      <vt:lpstr>Souvenir Lt BT</vt:lpstr>
      <vt:lpstr>Parallax</vt:lpstr>
      <vt:lpstr>The Making of a Strong Church</vt:lpstr>
      <vt:lpstr>We are shown the way of strength</vt:lpstr>
      <vt:lpstr>Things That Are Not Necessary</vt:lpstr>
      <vt:lpstr>Things That Are Necessary</vt:lpstr>
      <vt:lpstr>Things That Are Necessary</vt:lpstr>
      <vt:lpstr>Things That Are Necessary</vt:lpstr>
      <vt:lpstr>Things That Are Necessary</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Richie Thetford</dc:creator>
  <cp:lastModifiedBy>Richard Thetford</cp:lastModifiedBy>
  <cp:revision>24</cp:revision>
  <dcterms:created xsi:type="dcterms:W3CDTF">2013-08-09T17:08:43Z</dcterms:created>
  <dcterms:modified xsi:type="dcterms:W3CDTF">2013-11-02T16:11:05Z</dcterms:modified>
</cp:coreProperties>
</file>