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6600"/>
    <a:srgbClr val="663300"/>
    <a:srgbClr val="CC9900"/>
    <a:srgbClr val="000000"/>
    <a:srgbClr val="FF0000"/>
    <a:srgbClr val="CC00CC"/>
    <a:srgbClr val="009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1" autoAdjust="0"/>
    <p:restoredTop sz="94660"/>
  </p:normalViewPr>
  <p:slideViewPr>
    <p:cSldViewPr>
      <p:cViewPr varScale="1">
        <p:scale>
          <a:sx n="83" d="100"/>
          <a:sy n="83" d="100"/>
        </p:scale>
        <p:origin x="1012"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1D5C78-6E03-4251-9565-53410C1E7D71}"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4029FE-8DDD-4049-A803-CBBEE5ACDDE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DA7734-1A9E-498D-A754-9B4B5A00754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9AC5CBCF-3CCE-424D-A52A-68F772268438}"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8FFF91-2C5E-4281-B9F8-3039D74EFD3B}"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3C72A4-9B8E-474D-8082-9570D3D82D5A}"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C1F4A0-6211-4B18-97FE-CA80A180D9D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AE9B21E-1F21-4F40-BF00-38AC600FB677}"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CA5679C-50AF-4D9B-8048-99B569D505C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8B2AB2-732B-46DE-8100-5D40CA1A46DC}"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DECF2E-AC56-4679-9A14-CB4925132C0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059973-0A96-4EED-92FC-D68C659DE09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defRPr>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alibri" panose="020F0502020204030204" pitchFamily="34" charset="0"/>
              </a:defRPr>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anose="020F0502020204030204" pitchFamily="34" charset="0"/>
              </a:defRPr>
            </a:lvl1pPr>
          </a:lstStyle>
          <a:p>
            <a:fld id="{5A01CCCD-21C4-42F1-B5F3-F529AA5DDC2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anose="020F0502020204030204" pitchFamily="34" charset="0"/>
        </a:defRPr>
      </a:lvl2pPr>
      <a:lvl3pPr marL="1143000" indent="-228600" algn="l" rtl="0" fontAlgn="base">
        <a:spcBef>
          <a:spcPct val="20000"/>
        </a:spcBef>
        <a:spcAft>
          <a:spcPct val="0"/>
        </a:spcAft>
        <a:buChar char="•"/>
        <a:defRPr sz="2400">
          <a:solidFill>
            <a:schemeClr val="tx1"/>
          </a:solidFill>
          <a:latin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ouse with a large front yard&#10;&#10;Description automatically generated with low confidence">
            <a:extLst>
              <a:ext uri="{FF2B5EF4-FFF2-40B4-BE49-F238E27FC236}">
                <a16:creationId xmlns:a16="http://schemas.microsoft.com/office/drawing/2014/main" id="{4F035770-F43F-4CC3-AE1B-43309A008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50" name="Rectangle 2"/>
          <p:cNvSpPr>
            <a:spLocks noGrp="1" noChangeArrowheads="1"/>
          </p:cNvSpPr>
          <p:nvPr>
            <p:ph type="ctrTitle"/>
          </p:nvPr>
        </p:nvSpPr>
        <p:spPr>
          <a:xfrm>
            <a:off x="1524000" y="838200"/>
            <a:ext cx="8686800" cy="1470025"/>
          </a:xfrm>
          <a:effectLst>
            <a:outerShdw dist="35921" dir="2700000" algn="ctr" rotWithShape="0">
              <a:schemeClr val="bg1"/>
            </a:outerShdw>
          </a:effectLst>
        </p:spPr>
        <p:txBody>
          <a:bodyPr/>
          <a:lstStyle/>
          <a:p>
            <a:r>
              <a:rPr lang="en-US" sz="7200" b="1" dirty="0">
                <a:solidFill>
                  <a:schemeClr val="bg1"/>
                </a:solidFill>
                <a:effectLst>
                  <a:outerShdw blurRad="38100" dist="38100" dir="2700000" algn="tl">
                    <a:srgbClr val="000000">
                      <a:alpha val="43137"/>
                    </a:srgbClr>
                  </a:outerShdw>
                </a:effectLst>
                <a:cs typeface="Calibri" panose="020F0502020204030204" pitchFamily="34" charset="0"/>
              </a:rPr>
              <a:t>LOVE</a:t>
            </a:r>
          </a:p>
        </p:txBody>
      </p:sp>
      <p:sp>
        <p:nvSpPr>
          <p:cNvPr id="2054" name="Rectangle 6"/>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5" name="Rectangle 7"/>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6" name="Rectangle 8"/>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7" name="Rectangle 9"/>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2051" name="Rectangle 3"/>
          <p:cNvSpPr>
            <a:spLocks noGrp="1" noChangeArrowheads="1"/>
          </p:cNvSpPr>
          <p:nvPr>
            <p:ph type="subTitle" idx="1"/>
          </p:nvPr>
        </p:nvSpPr>
        <p:spPr>
          <a:xfrm>
            <a:off x="1752600" y="5715000"/>
            <a:ext cx="8686800" cy="914400"/>
          </a:xfrm>
          <a:effectLst/>
        </p:spPr>
        <p:txBody>
          <a:bodyPr/>
          <a:lstStyle/>
          <a:p>
            <a:pPr>
              <a:lnSpc>
                <a:spcPct val="90000"/>
              </a:lnSpc>
            </a:pPr>
            <a:r>
              <a:rPr lang="en-US" sz="6600" b="1" dirty="0">
                <a:solidFill>
                  <a:schemeClr val="bg1"/>
                </a:solidFill>
                <a:effectLst>
                  <a:outerShdw blurRad="38100" dist="38100" dir="2700000" algn="tl">
                    <a:srgbClr val="000000">
                      <a:alpha val="43137"/>
                    </a:srgbClr>
                  </a:outerShdw>
                </a:effectLst>
                <a:cs typeface="Calibri" panose="020F0502020204030204" pitchFamily="34" charset="0"/>
              </a:rPr>
              <a:t>Foundation</a:t>
            </a:r>
          </a:p>
        </p:txBody>
      </p:sp>
      <p:sp>
        <p:nvSpPr>
          <p:cNvPr id="2058" name="Text Box 10"/>
          <p:cNvSpPr txBox="1">
            <a:spLocks noChangeArrowheads="1"/>
          </p:cNvSpPr>
          <p:nvPr/>
        </p:nvSpPr>
        <p:spPr bwMode="auto">
          <a:xfrm>
            <a:off x="1600200" y="1981200"/>
            <a:ext cx="8686800" cy="830997"/>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pPr>
            <a:r>
              <a:rPr lang="en-US" sz="4800" b="1" dirty="0">
                <a:solidFill>
                  <a:schemeClr val="bg1"/>
                </a:solidFill>
                <a:latin typeface="Calibri" panose="020F0502020204030204" pitchFamily="34" charset="0"/>
                <a:cs typeface="Calibri" panose="020F0502020204030204" pitchFamily="34" charset="0"/>
              </a:rPr>
              <a:t>Is the</a:t>
            </a:r>
          </a:p>
        </p:txBody>
      </p:sp>
      <p:sp>
        <p:nvSpPr>
          <p:cNvPr id="2060" name="Text Box 12"/>
          <p:cNvSpPr txBox="1">
            <a:spLocks noChangeArrowheads="1"/>
          </p:cNvSpPr>
          <p:nvPr/>
        </p:nvSpPr>
        <p:spPr bwMode="auto">
          <a:xfrm>
            <a:off x="2514600" y="2536824"/>
            <a:ext cx="2819400" cy="646331"/>
          </a:xfrm>
          <a:prstGeom prst="rect">
            <a:avLst/>
          </a:prstGeom>
          <a:noFill/>
          <a:ln w="9525">
            <a:noFill/>
            <a:miter lim="800000"/>
            <a:headEnd/>
            <a:tailEnd/>
          </a:ln>
          <a:effectLst>
            <a:outerShdw dist="28398" dir="1593903" algn="ctr" rotWithShape="0">
              <a:schemeClr val="bg1"/>
            </a:outerShdw>
          </a:effectLst>
        </p:spPr>
        <p:txBody>
          <a:bodyPr>
            <a:spAutoFit/>
          </a:bodyPr>
          <a:lstStyle/>
          <a:p>
            <a:pPr>
              <a:spcBef>
                <a:spcPct val="50000"/>
              </a:spcBef>
            </a:pP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God - Jesus</a:t>
            </a:r>
          </a:p>
        </p:txBody>
      </p:sp>
      <p:sp>
        <p:nvSpPr>
          <p:cNvPr id="2061" name="Text Box 13"/>
          <p:cNvSpPr txBox="1">
            <a:spLocks noChangeArrowheads="1"/>
          </p:cNvSpPr>
          <p:nvPr/>
        </p:nvSpPr>
        <p:spPr bwMode="auto">
          <a:xfrm>
            <a:off x="2514600" y="3756024"/>
            <a:ext cx="6781800" cy="646331"/>
          </a:xfrm>
          <a:prstGeom prst="rect">
            <a:avLst/>
          </a:prstGeom>
          <a:noFill/>
          <a:ln w="9525">
            <a:noFill/>
            <a:miter lim="800000"/>
            <a:headEnd/>
            <a:tailEnd/>
          </a:ln>
          <a:effectLst>
            <a:outerShdw dist="28398" dir="1593903" algn="ctr" rotWithShape="0">
              <a:schemeClr val="bg1"/>
            </a:outerShdw>
          </a:effectLst>
        </p:spPr>
        <p:txBody>
          <a:bodyPr>
            <a:spAutoFit/>
          </a:bodyPr>
          <a:lstStyle/>
          <a:p>
            <a:pPr algn="ctr">
              <a:spcBef>
                <a:spcPct val="50000"/>
              </a:spcBef>
            </a:pP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Jesus - Man</a:t>
            </a:r>
          </a:p>
        </p:txBody>
      </p:sp>
      <p:sp>
        <p:nvSpPr>
          <p:cNvPr id="2062" name="Text Box 14"/>
          <p:cNvSpPr txBox="1">
            <a:spLocks noChangeArrowheads="1"/>
          </p:cNvSpPr>
          <p:nvPr/>
        </p:nvSpPr>
        <p:spPr bwMode="auto">
          <a:xfrm>
            <a:off x="7010400" y="4975224"/>
            <a:ext cx="2362200" cy="646331"/>
          </a:xfrm>
          <a:prstGeom prst="rect">
            <a:avLst/>
          </a:prstGeom>
          <a:noFill/>
          <a:ln w="9525">
            <a:noFill/>
            <a:miter lim="800000"/>
            <a:headEnd/>
            <a:tailEnd/>
          </a:ln>
          <a:effectLst>
            <a:outerShdw dist="28398" dir="1593903" algn="ctr" rotWithShape="0">
              <a:schemeClr val="bg1"/>
            </a:outerShdw>
          </a:effectLst>
        </p:spPr>
        <p:txBody>
          <a:bodyPr>
            <a:spAutoFit/>
          </a:bodyPr>
          <a:lstStyle/>
          <a:p>
            <a:pPr>
              <a:spcBef>
                <a:spcPct val="50000"/>
              </a:spcBef>
            </a:pP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Man - Man</a:t>
            </a:r>
          </a:p>
        </p:txBody>
      </p:sp>
      <p:sp>
        <p:nvSpPr>
          <p:cNvPr id="2063" name="AutoShape 15"/>
          <p:cNvSpPr>
            <a:spLocks noChangeArrowheads="1"/>
          </p:cNvSpPr>
          <p:nvPr/>
        </p:nvSpPr>
        <p:spPr bwMode="auto">
          <a:xfrm rot="5400000">
            <a:off x="4762500" y="2727324"/>
            <a:ext cx="1219200" cy="11430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chemeClr val="tx1"/>
            </a:solidFill>
            <a:miter lim="800000"/>
            <a:headEnd/>
            <a:tailEnd/>
          </a:ln>
          <a:effectLst/>
        </p:spPr>
        <p:txBody>
          <a:bodyPr wrap="none" anchor="ctr"/>
          <a:lstStyle/>
          <a:p>
            <a:endParaRPr lang="en-US" dirty="0">
              <a:latin typeface="Calibri" panose="020F0502020204030204" pitchFamily="34" charset="0"/>
            </a:endParaRPr>
          </a:p>
        </p:txBody>
      </p:sp>
      <p:sp>
        <p:nvSpPr>
          <p:cNvPr id="2065" name="AutoShape 17"/>
          <p:cNvSpPr>
            <a:spLocks noChangeArrowheads="1"/>
          </p:cNvSpPr>
          <p:nvPr/>
        </p:nvSpPr>
        <p:spPr bwMode="auto">
          <a:xfrm rot="5400000">
            <a:off x="7162800" y="3908424"/>
            <a:ext cx="1219200" cy="1219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chemeClr val="tx1"/>
            </a:solidFill>
            <a:miter lim="800000"/>
            <a:headEnd/>
            <a:tailEnd/>
          </a:ln>
          <a:effectLst/>
        </p:spPr>
        <p:txBody>
          <a:bodyPr wrap="none" anchor="ctr"/>
          <a:lstStyle/>
          <a:p>
            <a:endParaRPr lang="en-US" dirty="0">
              <a:latin typeface="Calibri" panose="020F0502020204030204" pitchFamily="34" charset="0"/>
            </a:endParaRPr>
          </a:p>
        </p:txBody>
      </p:sp>
      <p:sp>
        <p:nvSpPr>
          <p:cNvPr id="4" name="TextBox 3">
            <a:extLst>
              <a:ext uri="{FF2B5EF4-FFF2-40B4-BE49-F238E27FC236}">
                <a16:creationId xmlns:a16="http://schemas.microsoft.com/office/drawing/2014/main" id="{28EDA230-F37F-486C-ADF1-EF16DDC78863}"/>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wipe(left)">
                                      <p:cBhvr>
                                        <p:cTn id="7" dur="2000"/>
                                        <p:tgtEl>
                                          <p:spTgt spid="2060"/>
                                        </p:tgtEl>
                                      </p:cBhvr>
                                    </p:animEffect>
                                  </p:childTnLst>
                                </p:cTn>
                              </p:par>
                            </p:childTnLst>
                          </p:cTn>
                        </p:par>
                        <p:par>
                          <p:cTn id="8" fill="hold">
                            <p:stCondLst>
                              <p:cond delay="2000"/>
                            </p:stCondLst>
                            <p:childTnLst>
                              <p:par>
                                <p:cTn id="9" presetID="22" presetClass="entr" presetSubtype="1" fill="hold" grpId="0" nodeType="afterEffect">
                                  <p:stCondLst>
                                    <p:cond delay="0"/>
                                  </p:stCondLst>
                                  <p:childTnLst>
                                    <p:set>
                                      <p:cBhvr>
                                        <p:cTn id="10" dur="1" fill="hold">
                                          <p:stCondLst>
                                            <p:cond delay="0"/>
                                          </p:stCondLst>
                                        </p:cTn>
                                        <p:tgtEl>
                                          <p:spTgt spid="2063"/>
                                        </p:tgtEl>
                                        <p:attrNameLst>
                                          <p:attrName>style.visibility</p:attrName>
                                        </p:attrNameLst>
                                      </p:cBhvr>
                                      <p:to>
                                        <p:strVal val="visible"/>
                                      </p:to>
                                    </p:set>
                                    <p:animEffect transition="in" filter="wipe(up)">
                                      <p:cBhvr>
                                        <p:cTn id="11" dur="2000"/>
                                        <p:tgtEl>
                                          <p:spTgt spid="2063"/>
                                        </p:tgtEl>
                                      </p:cBhvr>
                                    </p:animEffect>
                                  </p:childTnLst>
                                </p:cTn>
                              </p:par>
                            </p:childTnLst>
                          </p:cTn>
                        </p:par>
                        <p:par>
                          <p:cTn id="12" fill="hold">
                            <p:stCondLst>
                              <p:cond delay="4000"/>
                            </p:stCondLst>
                            <p:childTnLst>
                              <p:par>
                                <p:cTn id="13" presetID="22" presetClass="entr" presetSubtype="8" fill="hold" grpId="0" nodeType="afterEffect">
                                  <p:stCondLst>
                                    <p:cond delay="0"/>
                                  </p:stCondLst>
                                  <p:childTnLst>
                                    <p:set>
                                      <p:cBhvr>
                                        <p:cTn id="14" dur="1" fill="hold">
                                          <p:stCondLst>
                                            <p:cond delay="0"/>
                                          </p:stCondLst>
                                        </p:cTn>
                                        <p:tgtEl>
                                          <p:spTgt spid="2061"/>
                                        </p:tgtEl>
                                        <p:attrNameLst>
                                          <p:attrName>style.visibility</p:attrName>
                                        </p:attrNameLst>
                                      </p:cBhvr>
                                      <p:to>
                                        <p:strVal val="visible"/>
                                      </p:to>
                                    </p:set>
                                    <p:animEffect transition="in" filter="wipe(left)">
                                      <p:cBhvr>
                                        <p:cTn id="15" dur="2000"/>
                                        <p:tgtEl>
                                          <p:spTgt spid="2061"/>
                                        </p:tgtEl>
                                      </p:cBhvr>
                                    </p:animEffect>
                                  </p:childTnLst>
                                </p:cTn>
                              </p:par>
                            </p:childTnLst>
                          </p:cTn>
                        </p:par>
                        <p:par>
                          <p:cTn id="16" fill="hold">
                            <p:stCondLst>
                              <p:cond delay="6000"/>
                            </p:stCondLst>
                            <p:childTnLst>
                              <p:par>
                                <p:cTn id="17" presetID="22" presetClass="entr" presetSubtype="1" fill="hold" grpId="0" nodeType="afterEffect">
                                  <p:stCondLst>
                                    <p:cond delay="0"/>
                                  </p:stCondLst>
                                  <p:childTnLst>
                                    <p:set>
                                      <p:cBhvr>
                                        <p:cTn id="18" dur="1" fill="hold">
                                          <p:stCondLst>
                                            <p:cond delay="0"/>
                                          </p:stCondLst>
                                        </p:cTn>
                                        <p:tgtEl>
                                          <p:spTgt spid="2065"/>
                                        </p:tgtEl>
                                        <p:attrNameLst>
                                          <p:attrName>style.visibility</p:attrName>
                                        </p:attrNameLst>
                                      </p:cBhvr>
                                      <p:to>
                                        <p:strVal val="visible"/>
                                      </p:to>
                                    </p:set>
                                    <p:animEffect transition="in" filter="wipe(up)">
                                      <p:cBhvr>
                                        <p:cTn id="19" dur="2000"/>
                                        <p:tgtEl>
                                          <p:spTgt spid="2065"/>
                                        </p:tgtEl>
                                      </p:cBhvr>
                                    </p:animEffect>
                                  </p:childTnLst>
                                </p:cTn>
                              </p:par>
                            </p:childTnLst>
                          </p:cTn>
                        </p:par>
                        <p:par>
                          <p:cTn id="20" fill="hold">
                            <p:stCondLst>
                              <p:cond delay="8000"/>
                            </p:stCondLst>
                            <p:childTnLst>
                              <p:par>
                                <p:cTn id="21" presetID="22" presetClass="entr" presetSubtype="8" fill="hold" grpId="0" nodeType="afterEffect">
                                  <p:stCondLst>
                                    <p:cond delay="0"/>
                                  </p:stCondLst>
                                  <p:childTnLst>
                                    <p:set>
                                      <p:cBhvr>
                                        <p:cTn id="22" dur="1" fill="hold">
                                          <p:stCondLst>
                                            <p:cond delay="0"/>
                                          </p:stCondLst>
                                        </p:cTn>
                                        <p:tgtEl>
                                          <p:spTgt spid="2062"/>
                                        </p:tgtEl>
                                        <p:attrNameLst>
                                          <p:attrName>style.visibility</p:attrName>
                                        </p:attrNameLst>
                                      </p:cBhvr>
                                      <p:to>
                                        <p:strVal val="visible"/>
                                      </p:to>
                                    </p:set>
                                    <p:animEffect transition="in" filter="wipe(left)">
                                      <p:cBhvr>
                                        <p:cTn id="23" dur="2000"/>
                                        <p:tgtEl>
                                          <p:spTgt spid="2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2061" grpId="0"/>
      <p:bldP spid="2062" grpId="0"/>
      <p:bldP spid="2063" grpId="0" animBg="1"/>
      <p:bldP spid="20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3086" name="Rectangle 14"/>
          <p:cNvSpPr>
            <a:spLocks noChangeArrowheads="1"/>
          </p:cNvSpPr>
          <p:nvPr/>
        </p:nvSpPr>
        <p:spPr bwMode="auto">
          <a:xfrm>
            <a:off x="1752600" y="1143000"/>
            <a:ext cx="8686800" cy="4953000"/>
          </a:xfrm>
          <a:prstGeom prst="rect">
            <a:avLst/>
          </a:prstGeom>
          <a:solidFill>
            <a:srgbClr val="996600">
              <a:alpha val="60001"/>
            </a:srgbClr>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2" name="Rectangle 6">
            <a:extLst>
              <a:ext uri="{FF2B5EF4-FFF2-40B4-BE49-F238E27FC236}">
                <a16:creationId xmlns:a16="http://schemas.microsoft.com/office/drawing/2014/main" id="{A707033D-5476-47B7-BE9A-6A1C15973324}"/>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3074" name="Rectangle 2"/>
          <p:cNvSpPr>
            <a:spLocks noGrp="1" noChangeArrowheads="1"/>
          </p:cNvSpPr>
          <p:nvPr>
            <p:ph type="title"/>
          </p:nvPr>
        </p:nvSpPr>
        <p:spPr>
          <a:xfrm>
            <a:off x="228599" y="76200"/>
            <a:ext cx="11734799" cy="1143000"/>
          </a:xfrm>
          <a:ln>
            <a:noFill/>
          </a:ln>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Love is the Foundation</a:t>
            </a:r>
          </a:p>
        </p:txBody>
      </p:sp>
      <p:sp>
        <p:nvSpPr>
          <p:cNvPr id="3075" name="Rectangle 3"/>
          <p:cNvSpPr>
            <a:spLocks noGrp="1" noChangeArrowheads="1"/>
          </p:cNvSpPr>
          <p:nvPr>
            <p:ph type="body" idx="1"/>
          </p:nvPr>
        </p:nvSpPr>
        <p:spPr>
          <a:xfrm>
            <a:off x="1905000" y="1295400"/>
            <a:ext cx="8382000" cy="4648200"/>
          </a:xfrm>
          <a:effectLst/>
        </p:spPr>
        <p:txBody>
          <a:bodyPr/>
          <a:lstStyle/>
          <a:p>
            <a:r>
              <a:rPr lang="en-US" b="1" dirty="0">
                <a:solidFill>
                  <a:schemeClr val="bg1"/>
                </a:solidFill>
                <a:effectLst>
                  <a:outerShdw blurRad="38100" dist="38100" dir="2700000" algn="tl">
                    <a:srgbClr val="000000">
                      <a:alpha val="43137"/>
                    </a:srgbClr>
                  </a:outerShdw>
                </a:effectLst>
                <a:cs typeface="Calibri" panose="020F0502020204030204" pitchFamily="34" charset="0"/>
              </a:rPr>
              <a:t>Christ must be on our hearts</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We must be grounded in love (Agape)</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Must fervently love one another</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1 Peter 1:22</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Love as Christ loved us</a:t>
            </a:r>
            <a:r>
              <a:rPr lang="en-US" dirty="0">
                <a:solidFill>
                  <a:schemeClr val="bg1"/>
                </a:solidFill>
                <a:effectLst>
                  <a:outerShdw blurRad="38100" dist="38100" dir="2700000" algn="tl">
                    <a:srgbClr val="000000">
                      <a:alpha val="43137"/>
                    </a:srgbClr>
                  </a:outerShdw>
                </a:effectLst>
                <a:cs typeface="Calibri" panose="020F0502020204030204" pitchFamily="34" charset="0"/>
              </a:rPr>
              <a:t> (John 13:34-35)</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Do all in a spirit of love</a:t>
            </a:r>
            <a:r>
              <a:rPr lang="en-US" dirty="0">
                <a:solidFill>
                  <a:schemeClr val="bg1"/>
                </a:solidFill>
                <a:effectLst>
                  <a:outerShdw blurRad="38100" dist="38100" dir="2700000" algn="tl">
                    <a:srgbClr val="000000">
                      <a:alpha val="43137"/>
                    </a:srgbClr>
                  </a:outerShdw>
                </a:effectLst>
                <a:cs typeface="Calibri" panose="020F0502020204030204" pitchFamily="34" charset="0"/>
              </a:rPr>
              <a:t> (1 Corinthians 13:1-7)</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If we do not love – we abide in death</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1 John 3:14 </a:t>
            </a:r>
          </a:p>
        </p:txBody>
      </p:sp>
      <p:sp>
        <p:nvSpPr>
          <p:cNvPr id="3081" name="Rectangle 9"/>
          <p:cNvSpPr>
            <a:spLocks noChangeArrowheads="1"/>
          </p:cNvSpPr>
          <p:nvPr/>
        </p:nvSpPr>
        <p:spPr bwMode="auto">
          <a:xfrm>
            <a:off x="1905000" y="5715000"/>
            <a:ext cx="85344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3085" name="WordArt 13"/>
          <p:cNvSpPr>
            <a:spLocks noChangeArrowheads="1" noChangeShapeType="1" noTextEdit="1"/>
          </p:cNvSpPr>
          <p:nvPr/>
        </p:nvSpPr>
        <p:spPr bwMode="auto">
          <a:xfrm>
            <a:off x="8077201" y="5943600"/>
            <a:ext cx="3733799" cy="457200"/>
          </a:xfrm>
          <a:prstGeom prst="rect">
            <a:avLst/>
          </a:prstGeom>
          <a:effectLst/>
        </p:spPr>
        <p:txBody>
          <a:bodyPr wrap="none" fromWordArt="1">
            <a:prstTxWarp prst="textPlain">
              <a:avLst>
                <a:gd name="adj" fmla="val 50000"/>
              </a:avLst>
            </a:prstTxWarp>
          </a:bodyPr>
          <a:lstStyle/>
          <a:p>
            <a:pPr algn="ctr"/>
            <a:r>
              <a:rPr lang="en-US" sz="4000" b="1" kern="10" dirty="0">
                <a:ln w="9525">
                  <a:solidFill>
                    <a:srgbClr val="000000"/>
                  </a:solidFill>
                  <a:round/>
                  <a:headEnd/>
                  <a:tailEnd/>
                </a:ln>
                <a:solidFill>
                  <a:srgbClr val="FFFFFF"/>
                </a:solidFill>
                <a:latin typeface="Calibri" panose="020F0502020204030204" pitchFamily="34" charset="0"/>
                <a:cs typeface="Calibri" panose="020F0502020204030204" pitchFamily="34" charset="0"/>
              </a:rPr>
              <a:t>Ephesians 3:17</a:t>
            </a:r>
          </a:p>
        </p:txBody>
      </p:sp>
      <p:sp>
        <p:nvSpPr>
          <p:cNvPr id="13" name="Rectangle 7">
            <a:extLst>
              <a:ext uri="{FF2B5EF4-FFF2-40B4-BE49-F238E27FC236}">
                <a16:creationId xmlns:a16="http://schemas.microsoft.com/office/drawing/2014/main" id="{1E5C4102-77A3-43BB-9999-A7A56FB81BD7}"/>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Rectangle 8">
            <a:extLst>
              <a:ext uri="{FF2B5EF4-FFF2-40B4-BE49-F238E27FC236}">
                <a16:creationId xmlns:a16="http://schemas.microsoft.com/office/drawing/2014/main" id="{731C6E61-7510-4FDF-9EB1-DF157F164A2B}"/>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Rectangle 9">
            <a:extLst>
              <a:ext uri="{FF2B5EF4-FFF2-40B4-BE49-F238E27FC236}">
                <a16:creationId xmlns:a16="http://schemas.microsoft.com/office/drawing/2014/main" id="{825C3DC4-FFBF-43D3-8973-3704911B7F19}"/>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6" name="TextBox 15">
            <a:extLst>
              <a:ext uri="{FF2B5EF4-FFF2-40B4-BE49-F238E27FC236}">
                <a16:creationId xmlns:a16="http://schemas.microsoft.com/office/drawing/2014/main" id="{D255A0C0-31D4-478A-8A8B-34358616DDCF}"/>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86"/>
                                        </p:tgtEl>
                                        <p:attrNameLst>
                                          <p:attrName>style.visibility</p:attrName>
                                        </p:attrNameLst>
                                      </p:cBhvr>
                                      <p:to>
                                        <p:strVal val="visible"/>
                                      </p:to>
                                    </p:set>
                                    <p:animEffect transition="in" filter="fade">
                                      <p:cBhvr>
                                        <p:cTn id="7" dur="2000"/>
                                        <p:tgtEl>
                                          <p:spTgt spid="3086"/>
                                        </p:tgtEl>
                                      </p:cBhvr>
                                    </p:animEffect>
                                  </p:childTnLst>
                                </p:cTn>
                              </p:par>
                            </p:childTnLst>
                          </p:cTn>
                        </p:par>
                        <p:par>
                          <p:cTn id="8" fill="hold">
                            <p:stCondLst>
                              <p:cond delay="2000"/>
                            </p:stCondLst>
                            <p:childTnLst>
                              <p:par>
                                <p:cTn id="9" presetID="23" presetClass="entr" presetSubtype="16" fill="hold" nodeType="after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anim calcmode="lin" valueType="num">
                                      <p:cBhvr>
                                        <p:cTn id="11"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075">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2500"/>
                            </p:stCondLst>
                            <p:childTnLst>
                              <p:par>
                                <p:cTn id="14" presetID="23" presetClass="entr" presetSubtype="16" fill="hold" nodeType="afterEffect">
                                  <p:stCondLst>
                                    <p:cond delay="0"/>
                                  </p:stCondLst>
                                  <p:childTnLst>
                                    <p:set>
                                      <p:cBhvr>
                                        <p:cTn id="15" dur="1" fill="hold">
                                          <p:stCondLst>
                                            <p:cond delay="0"/>
                                          </p:stCondLst>
                                        </p:cTn>
                                        <p:tgtEl>
                                          <p:spTgt spid="3075">
                                            <p:txEl>
                                              <p:pRg st="1" end="1"/>
                                            </p:txEl>
                                          </p:spTgt>
                                        </p:tgtEl>
                                        <p:attrNameLst>
                                          <p:attrName>style.visibility</p:attrName>
                                        </p:attrNameLst>
                                      </p:cBhvr>
                                      <p:to>
                                        <p:strVal val="visible"/>
                                      </p:to>
                                    </p:set>
                                    <p:anim calcmode="lin" valueType="num">
                                      <p:cBhvr>
                                        <p:cTn id="16" dur="5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307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 calcmode="lin" valueType="num">
                                      <p:cBhvr>
                                        <p:cTn id="22" dur="5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075">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3" presetClass="entr" presetSubtype="16" fill="hold" nodeType="afterEffect">
                                  <p:stCondLst>
                                    <p:cond delay="0"/>
                                  </p:stCondLst>
                                  <p:childTnLst>
                                    <p:set>
                                      <p:cBhvr>
                                        <p:cTn id="26" dur="1" fill="hold">
                                          <p:stCondLst>
                                            <p:cond delay="0"/>
                                          </p:stCondLst>
                                        </p:cTn>
                                        <p:tgtEl>
                                          <p:spTgt spid="3075">
                                            <p:txEl>
                                              <p:pRg st="3" end="3"/>
                                            </p:txEl>
                                          </p:spTgt>
                                        </p:tgtEl>
                                        <p:attrNameLst>
                                          <p:attrName>style.visibility</p:attrName>
                                        </p:attrNameLst>
                                      </p:cBhvr>
                                      <p:to>
                                        <p:strVal val="visible"/>
                                      </p:to>
                                    </p:set>
                                    <p:anim calcmode="lin" valueType="num">
                                      <p:cBhvr>
                                        <p:cTn id="27" dur="500" fill="hold"/>
                                        <p:tgtEl>
                                          <p:spTgt spid="3075">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07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075">
                                            <p:txEl>
                                              <p:pRg st="4" end="4"/>
                                            </p:txEl>
                                          </p:spTgt>
                                        </p:tgtEl>
                                        <p:attrNameLst>
                                          <p:attrName>style.visibility</p:attrName>
                                        </p:attrNameLst>
                                      </p:cBhvr>
                                      <p:to>
                                        <p:strVal val="visible"/>
                                      </p:to>
                                    </p:set>
                                    <p:anim calcmode="lin" valueType="num">
                                      <p:cBhvr>
                                        <p:cTn id="33" dur="5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07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075">
                                            <p:txEl>
                                              <p:pRg st="5" end="5"/>
                                            </p:txEl>
                                          </p:spTgt>
                                        </p:tgtEl>
                                        <p:attrNameLst>
                                          <p:attrName>style.visibility</p:attrName>
                                        </p:attrNameLst>
                                      </p:cBhvr>
                                      <p:to>
                                        <p:strVal val="visible"/>
                                      </p:to>
                                    </p:set>
                                    <p:anim calcmode="lin" valueType="num">
                                      <p:cBhvr>
                                        <p:cTn id="39" dur="500" fill="hold"/>
                                        <p:tgtEl>
                                          <p:spTgt spid="3075">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07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3075">
                                            <p:txEl>
                                              <p:pRg st="6" end="6"/>
                                            </p:txEl>
                                          </p:spTgt>
                                        </p:tgtEl>
                                        <p:attrNameLst>
                                          <p:attrName>style.visibility</p:attrName>
                                        </p:attrNameLst>
                                      </p:cBhvr>
                                      <p:to>
                                        <p:strVal val="visible"/>
                                      </p:to>
                                    </p:set>
                                    <p:anim calcmode="lin" valueType="num">
                                      <p:cBhvr>
                                        <p:cTn id="45" dur="500" fill="hold"/>
                                        <p:tgtEl>
                                          <p:spTgt spid="3075">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3075">
                                            <p:txEl>
                                              <p:pRg st="6" end="6"/>
                                            </p:txEl>
                                          </p:spTgt>
                                        </p:tgtEl>
                                        <p:attrNameLst>
                                          <p:attrName>ppt_h</p:attrName>
                                        </p:attrNameLst>
                                      </p:cBhvr>
                                      <p:tavLst>
                                        <p:tav tm="0">
                                          <p:val>
                                            <p:fltVal val="0"/>
                                          </p:val>
                                        </p:tav>
                                        <p:tav tm="100000">
                                          <p:val>
                                            <p:strVal val="#ppt_h"/>
                                          </p:val>
                                        </p:tav>
                                      </p:tavLst>
                                    </p:anim>
                                  </p:childTnLst>
                                </p:cTn>
                              </p:par>
                            </p:childTnLst>
                          </p:cTn>
                        </p:par>
                        <p:par>
                          <p:cTn id="47" fill="hold">
                            <p:stCondLst>
                              <p:cond delay="500"/>
                            </p:stCondLst>
                            <p:childTnLst>
                              <p:par>
                                <p:cTn id="48" presetID="23" presetClass="entr" presetSubtype="16" fill="hold" nodeType="afterEffect">
                                  <p:stCondLst>
                                    <p:cond delay="0"/>
                                  </p:stCondLst>
                                  <p:childTnLst>
                                    <p:set>
                                      <p:cBhvr>
                                        <p:cTn id="49" dur="1" fill="hold">
                                          <p:stCondLst>
                                            <p:cond delay="0"/>
                                          </p:stCondLst>
                                        </p:cTn>
                                        <p:tgtEl>
                                          <p:spTgt spid="3075">
                                            <p:txEl>
                                              <p:pRg st="7" end="7"/>
                                            </p:txEl>
                                          </p:spTgt>
                                        </p:tgtEl>
                                        <p:attrNameLst>
                                          <p:attrName>style.visibility</p:attrName>
                                        </p:attrNameLst>
                                      </p:cBhvr>
                                      <p:to>
                                        <p:strVal val="visible"/>
                                      </p:to>
                                    </p:set>
                                    <p:anim calcmode="lin" valueType="num">
                                      <p:cBhvr>
                                        <p:cTn id="50" dur="500" fill="hold"/>
                                        <p:tgtEl>
                                          <p:spTgt spid="3075">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3075">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1">
            <a:extLst>
              <a:ext uri="{FF2B5EF4-FFF2-40B4-BE49-F238E27FC236}">
                <a16:creationId xmlns:a16="http://schemas.microsoft.com/office/drawing/2014/main" id="{3B8BF914-2695-4C1E-B1E6-3B06ACDB3C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4099" name="Rectangle 3"/>
          <p:cNvSpPr>
            <a:spLocks noChangeArrowheads="1"/>
          </p:cNvSpPr>
          <p:nvPr/>
        </p:nvSpPr>
        <p:spPr bwMode="auto">
          <a:xfrm>
            <a:off x="1752600" y="1143000"/>
            <a:ext cx="8686800" cy="4953000"/>
          </a:xfrm>
          <a:prstGeom prst="rect">
            <a:avLst/>
          </a:prstGeom>
          <a:solidFill>
            <a:srgbClr val="996600">
              <a:alpha val="60001"/>
            </a:srgbClr>
          </a:solidFill>
          <a:ln w="9525">
            <a:solidFill>
              <a:schemeClr val="tx1"/>
            </a:solidFill>
            <a:miter lim="800000"/>
            <a:headEnd/>
            <a:tailEnd/>
          </a:ln>
          <a:effectLst/>
        </p:spPr>
        <p:txBody>
          <a:bodyPr wrap="none" anchor="ctr"/>
          <a:lstStyle/>
          <a:p>
            <a:endParaRPr lang="en-US" dirty="0">
              <a:latin typeface="Calibri" panose="020F0502020204030204" pitchFamily="34" charset="0"/>
            </a:endParaRPr>
          </a:p>
        </p:txBody>
      </p:sp>
      <p:sp>
        <p:nvSpPr>
          <p:cNvPr id="11" name="Rectangle 6">
            <a:extLst>
              <a:ext uri="{FF2B5EF4-FFF2-40B4-BE49-F238E27FC236}">
                <a16:creationId xmlns:a16="http://schemas.microsoft.com/office/drawing/2014/main" id="{A1C16EC2-5D98-4FDF-A27C-2F634A7D5DD7}"/>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4100" name="Rectangle 4"/>
          <p:cNvSpPr>
            <a:spLocks noGrp="1" noChangeArrowheads="1"/>
          </p:cNvSpPr>
          <p:nvPr>
            <p:ph type="title"/>
          </p:nvPr>
        </p:nvSpPr>
        <p:spPr>
          <a:xfrm>
            <a:off x="1981200" y="76200"/>
            <a:ext cx="8229600" cy="1143000"/>
          </a:xfrm>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UNITY</a:t>
            </a:r>
          </a:p>
        </p:txBody>
      </p:sp>
      <p:sp>
        <p:nvSpPr>
          <p:cNvPr id="4101" name="Rectangle 5"/>
          <p:cNvSpPr>
            <a:spLocks noGrp="1" noChangeArrowheads="1"/>
          </p:cNvSpPr>
          <p:nvPr>
            <p:ph type="body" idx="1"/>
          </p:nvPr>
        </p:nvSpPr>
        <p:spPr>
          <a:xfrm>
            <a:off x="1981200" y="1295400"/>
            <a:ext cx="8229600" cy="4648200"/>
          </a:xfrm>
          <a:effectLst/>
        </p:spPr>
        <p:txBody>
          <a:bodyPr/>
          <a:lstStyle/>
          <a:p>
            <a:r>
              <a:rPr lang="en-US" b="1" dirty="0">
                <a:solidFill>
                  <a:schemeClr val="bg1"/>
                </a:solidFill>
                <a:effectLst>
                  <a:outerShdw blurRad="38100" dist="38100" dir="2700000" algn="tl">
                    <a:srgbClr val="000000">
                      <a:alpha val="43137"/>
                    </a:srgbClr>
                  </a:outerShdw>
                </a:effectLst>
                <a:cs typeface="Calibri" panose="020F0502020204030204" pitchFamily="34" charset="0"/>
              </a:rPr>
              <a:t>Pray for unity</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John 17:9-11; 20-23</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Plea for unity</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1 Corinthians 1:10</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Plan for unity</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Ephesians 4:3-6</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Be unified in mind</a:t>
            </a:r>
            <a:r>
              <a:rPr lang="en-US" dirty="0">
                <a:solidFill>
                  <a:schemeClr val="bg1"/>
                </a:solidFill>
                <a:effectLst>
                  <a:outerShdw blurRad="38100" dist="38100" dir="2700000" algn="tl">
                    <a:srgbClr val="000000">
                      <a:alpha val="43137"/>
                    </a:srgbClr>
                  </a:outerShdw>
                </a:effectLst>
                <a:cs typeface="Calibri" panose="020F0502020204030204" pitchFamily="34" charset="0"/>
              </a:rPr>
              <a:t> – Romans 12:16</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Filled with perseverance</a:t>
            </a:r>
            <a:r>
              <a:rPr lang="en-US" dirty="0">
                <a:solidFill>
                  <a:schemeClr val="bg1"/>
                </a:solidFill>
                <a:effectLst>
                  <a:outerShdw blurRad="38100" dist="38100" dir="2700000" algn="tl">
                    <a:srgbClr val="000000">
                      <a:alpha val="43137"/>
                    </a:srgbClr>
                  </a:outerShdw>
                </a:effectLst>
                <a:cs typeface="Calibri" panose="020F0502020204030204" pitchFamily="34" charset="0"/>
              </a:rPr>
              <a:t> – Romans 15:5-6 </a:t>
            </a:r>
          </a:p>
        </p:txBody>
      </p:sp>
      <p:sp>
        <p:nvSpPr>
          <p:cNvPr id="4106"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12" name="Rectangle 7">
            <a:extLst>
              <a:ext uri="{FF2B5EF4-FFF2-40B4-BE49-F238E27FC236}">
                <a16:creationId xmlns:a16="http://schemas.microsoft.com/office/drawing/2014/main" id="{095D0D39-B848-4F2C-A5CF-4AED96C85C53}"/>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3" name="Rectangle 8">
            <a:extLst>
              <a:ext uri="{FF2B5EF4-FFF2-40B4-BE49-F238E27FC236}">
                <a16:creationId xmlns:a16="http://schemas.microsoft.com/office/drawing/2014/main" id="{D3F1C3A7-6F30-4D3E-9643-730BE88B9F3D}"/>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Rectangle 9">
            <a:extLst>
              <a:ext uri="{FF2B5EF4-FFF2-40B4-BE49-F238E27FC236}">
                <a16:creationId xmlns:a16="http://schemas.microsoft.com/office/drawing/2014/main" id="{997F3086-7C34-4CB9-810A-1CB74AFE5ACB}"/>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TextBox 14">
            <a:extLst>
              <a:ext uri="{FF2B5EF4-FFF2-40B4-BE49-F238E27FC236}">
                <a16:creationId xmlns:a16="http://schemas.microsoft.com/office/drawing/2014/main" id="{9508BC11-B828-4311-86E5-C54B62353BF6}"/>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2000"/>
                                        <p:tgtEl>
                                          <p:spTgt spid="4099"/>
                                        </p:tgtEl>
                                      </p:cBhvr>
                                    </p:animEffect>
                                  </p:childTnLst>
                                </p:cTn>
                              </p:par>
                            </p:childTnLst>
                          </p:cTn>
                        </p:par>
                        <p:par>
                          <p:cTn id="8" fill="hold">
                            <p:stCondLst>
                              <p:cond delay="2000"/>
                            </p:stCondLst>
                            <p:childTnLst>
                              <p:par>
                                <p:cTn id="9" presetID="23" presetClass="entr" presetSubtype="16" fill="hold" nodeType="afterEffect">
                                  <p:stCondLst>
                                    <p:cond delay="0"/>
                                  </p:stCondLst>
                                  <p:childTnLst>
                                    <p:set>
                                      <p:cBhvr>
                                        <p:cTn id="10" dur="1" fill="hold">
                                          <p:stCondLst>
                                            <p:cond delay="0"/>
                                          </p:stCondLst>
                                        </p:cTn>
                                        <p:tgtEl>
                                          <p:spTgt spid="4101">
                                            <p:txEl>
                                              <p:pRg st="0" end="0"/>
                                            </p:txEl>
                                          </p:spTgt>
                                        </p:tgtEl>
                                        <p:attrNameLst>
                                          <p:attrName>style.visibility</p:attrName>
                                        </p:attrNameLst>
                                      </p:cBhvr>
                                      <p:to>
                                        <p:strVal val="visible"/>
                                      </p:to>
                                    </p:set>
                                    <p:anim calcmode="lin" valueType="num">
                                      <p:cBhvr>
                                        <p:cTn id="11" dur="5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101">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2500"/>
                            </p:stCondLst>
                            <p:childTnLst>
                              <p:par>
                                <p:cTn id="14" presetID="23" presetClass="entr" presetSubtype="16" fill="hold" nodeType="afterEffect">
                                  <p:stCondLst>
                                    <p:cond delay="0"/>
                                  </p:stCondLst>
                                  <p:childTnLst>
                                    <p:set>
                                      <p:cBhvr>
                                        <p:cTn id="15" dur="1" fill="hold">
                                          <p:stCondLst>
                                            <p:cond delay="0"/>
                                          </p:stCondLst>
                                        </p:cTn>
                                        <p:tgtEl>
                                          <p:spTgt spid="4101">
                                            <p:txEl>
                                              <p:pRg st="1" end="1"/>
                                            </p:txEl>
                                          </p:spTgt>
                                        </p:tgtEl>
                                        <p:attrNameLst>
                                          <p:attrName>style.visibility</p:attrName>
                                        </p:attrNameLst>
                                      </p:cBhvr>
                                      <p:to>
                                        <p:strVal val="visible"/>
                                      </p:to>
                                    </p:set>
                                    <p:anim calcmode="lin" valueType="num">
                                      <p:cBhvr>
                                        <p:cTn id="16" dur="5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410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4101">
                                            <p:txEl>
                                              <p:pRg st="2" end="2"/>
                                            </p:txEl>
                                          </p:spTgt>
                                        </p:tgtEl>
                                        <p:attrNameLst>
                                          <p:attrName>style.visibility</p:attrName>
                                        </p:attrNameLst>
                                      </p:cBhvr>
                                      <p:to>
                                        <p:strVal val="visible"/>
                                      </p:to>
                                    </p:set>
                                    <p:anim calcmode="lin" valueType="num">
                                      <p:cBhvr>
                                        <p:cTn id="22" dur="500" fill="hold"/>
                                        <p:tgtEl>
                                          <p:spTgt spid="4101">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4101">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3" presetClass="entr" presetSubtype="16" fill="hold" nodeType="afterEffect">
                                  <p:stCondLst>
                                    <p:cond delay="0"/>
                                  </p:stCondLst>
                                  <p:childTnLst>
                                    <p:set>
                                      <p:cBhvr>
                                        <p:cTn id="26" dur="1" fill="hold">
                                          <p:stCondLst>
                                            <p:cond delay="0"/>
                                          </p:stCondLst>
                                        </p:cTn>
                                        <p:tgtEl>
                                          <p:spTgt spid="4101">
                                            <p:txEl>
                                              <p:pRg st="3" end="3"/>
                                            </p:txEl>
                                          </p:spTgt>
                                        </p:tgtEl>
                                        <p:attrNameLst>
                                          <p:attrName>style.visibility</p:attrName>
                                        </p:attrNameLst>
                                      </p:cBhvr>
                                      <p:to>
                                        <p:strVal val="visible"/>
                                      </p:to>
                                    </p:set>
                                    <p:anim calcmode="lin" valueType="num">
                                      <p:cBhvr>
                                        <p:cTn id="27" dur="500" fill="hold"/>
                                        <p:tgtEl>
                                          <p:spTgt spid="4101">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410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4101">
                                            <p:txEl>
                                              <p:pRg st="4" end="4"/>
                                            </p:txEl>
                                          </p:spTgt>
                                        </p:tgtEl>
                                        <p:attrNameLst>
                                          <p:attrName>style.visibility</p:attrName>
                                        </p:attrNameLst>
                                      </p:cBhvr>
                                      <p:to>
                                        <p:strVal val="visible"/>
                                      </p:to>
                                    </p:set>
                                    <p:anim calcmode="lin" valueType="num">
                                      <p:cBhvr>
                                        <p:cTn id="33" dur="500" fill="hold"/>
                                        <p:tgtEl>
                                          <p:spTgt spid="4101">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4101">
                                            <p:txEl>
                                              <p:pRg st="4" end="4"/>
                                            </p:txEl>
                                          </p:spTgt>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23" presetClass="entr" presetSubtype="16" fill="hold" nodeType="afterEffect">
                                  <p:stCondLst>
                                    <p:cond delay="0"/>
                                  </p:stCondLst>
                                  <p:childTnLst>
                                    <p:set>
                                      <p:cBhvr>
                                        <p:cTn id="37" dur="1" fill="hold">
                                          <p:stCondLst>
                                            <p:cond delay="0"/>
                                          </p:stCondLst>
                                        </p:cTn>
                                        <p:tgtEl>
                                          <p:spTgt spid="4101">
                                            <p:txEl>
                                              <p:pRg st="5" end="5"/>
                                            </p:txEl>
                                          </p:spTgt>
                                        </p:tgtEl>
                                        <p:attrNameLst>
                                          <p:attrName>style.visibility</p:attrName>
                                        </p:attrNameLst>
                                      </p:cBhvr>
                                      <p:to>
                                        <p:strVal val="visible"/>
                                      </p:to>
                                    </p:set>
                                    <p:anim calcmode="lin" valueType="num">
                                      <p:cBhvr>
                                        <p:cTn id="38" dur="500" fill="hold"/>
                                        <p:tgtEl>
                                          <p:spTgt spid="4101">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410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4101">
                                            <p:txEl>
                                              <p:pRg st="6" end="6"/>
                                            </p:txEl>
                                          </p:spTgt>
                                        </p:tgtEl>
                                        <p:attrNameLst>
                                          <p:attrName>style.visibility</p:attrName>
                                        </p:attrNameLst>
                                      </p:cBhvr>
                                      <p:to>
                                        <p:strVal val="visible"/>
                                      </p:to>
                                    </p:set>
                                    <p:anim calcmode="lin" valueType="num">
                                      <p:cBhvr>
                                        <p:cTn id="44" dur="500" fill="hold"/>
                                        <p:tgtEl>
                                          <p:spTgt spid="4101">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4101">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nodeType="clickEffect">
                                  <p:stCondLst>
                                    <p:cond delay="0"/>
                                  </p:stCondLst>
                                  <p:childTnLst>
                                    <p:set>
                                      <p:cBhvr>
                                        <p:cTn id="49" dur="1" fill="hold">
                                          <p:stCondLst>
                                            <p:cond delay="0"/>
                                          </p:stCondLst>
                                        </p:cTn>
                                        <p:tgtEl>
                                          <p:spTgt spid="4101">
                                            <p:txEl>
                                              <p:pRg st="7" end="7"/>
                                            </p:txEl>
                                          </p:spTgt>
                                        </p:tgtEl>
                                        <p:attrNameLst>
                                          <p:attrName>style.visibility</p:attrName>
                                        </p:attrNameLst>
                                      </p:cBhvr>
                                      <p:to>
                                        <p:strVal val="visible"/>
                                      </p:to>
                                    </p:set>
                                    <p:anim calcmode="lin" valueType="num">
                                      <p:cBhvr>
                                        <p:cTn id="50" dur="500" fill="hold"/>
                                        <p:tgtEl>
                                          <p:spTgt spid="4101">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410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1">
            <a:extLst>
              <a:ext uri="{FF2B5EF4-FFF2-40B4-BE49-F238E27FC236}">
                <a16:creationId xmlns:a16="http://schemas.microsoft.com/office/drawing/2014/main" id="{DF7B5E16-BE6D-4CCB-BD7D-BB4672804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5123" name="Rectangle 3"/>
          <p:cNvSpPr>
            <a:spLocks noChangeArrowheads="1"/>
          </p:cNvSpPr>
          <p:nvPr/>
        </p:nvSpPr>
        <p:spPr bwMode="auto">
          <a:xfrm>
            <a:off x="1752600" y="1143000"/>
            <a:ext cx="8686800" cy="4953000"/>
          </a:xfrm>
          <a:prstGeom prst="rect">
            <a:avLst/>
          </a:prstGeom>
          <a:solidFill>
            <a:srgbClr val="996600">
              <a:alpha val="60001"/>
            </a:srgbClr>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3" name="Rectangle 6">
            <a:extLst>
              <a:ext uri="{FF2B5EF4-FFF2-40B4-BE49-F238E27FC236}">
                <a16:creationId xmlns:a16="http://schemas.microsoft.com/office/drawing/2014/main" id="{47857067-5797-4683-8A89-64DDCE0559F4}"/>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5124" name="Rectangle 4"/>
          <p:cNvSpPr>
            <a:spLocks noGrp="1" noChangeArrowheads="1"/>
          </p:cNvSpPr>
          <p:nvPr>
            <p:ph type="title"/>
          </p:nvPr>
        </p:nvSpPr>
        <p:spPr>
          <a:xfrm>
            <a:off x="1981200" y="76200"/>
            <a:ext cx="8229600" cy="1143000"/>
          </a:xfrm>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COURTEOUS</a:t>
            </a:r>
          </a:p>
        </p:txBody>
      </p:sp>
      <p:sp>
        <p:nvSpPr>
          <p:cNvPr id="5125" name="Rectangle 5"/>
          <p:cNvSpPr>
            <a:spLocks noGrp="1" noChangeArrowheads="1"/>
          </p:cNvSpPr>
          <p:nvPr>
            <p:ph type="body" idx="1"/>
          </p:nvPr>
        </p:nvSpPr>
        <p:spPr>
          <a:xfrm>
            <a:off x="1981200" y="1295400"/>
            <a:ext cx="8229600" cy="4648200"/>
          </a:xfrm>
          <a:effectLst/>
        </p:spPr>
        <p:txBody>
          <a:bodyPr/>
          <a:lstStyle/>
          <a:p>
            <a:r>
              <a:rPr lang="en-US" b="1" dirty="0">
                <a:solidFill>
                  <a:schemeClr val="bg1"/>
                </a:solidFill>
                <a:effectLst>
                  <a:outerShdw blurRad="38100" dist="38100" dir="2700000" algn="tl">
                    <a:srgbClr val="000000">
                      <a:alpha val="43137"/>
                    </a:srgbClr>
                  </a:outerShdw>
                </a:effectLst>
                <a:cs typeface="Calibri" panose="020F0502020204030204" pitchFamily="34" charset="0"/>
              </a:rPr>
              <a:t>To each other</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1 Peter 3:1-8</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Sometimes it is difficult to put ourselves second</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Must care about others more than ourselves</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It shows in our words and actions</a:t>
            </a:r>
          </a:p>
        </p:txBody>
      </p:sp>
      <p:sp>
        <p:nvSpPr>
          <p:cNvPr id="5130"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5131" name="AutoShape 11"/>
          <p:cNvSpPr>
            <a:spLocks noChangeArrowheads="1"/>
          </p:cNvSpPr>
          <p:nvPr/>
        </p:nvSpPr>
        <p:spPr bwMode="auto">
          <a:xfrm>
            <a:off x="1828800" y="4572000"/>
            <a:ext cx="8534400" cy="1091864"/>
          </a:xfrm>
          <a:prstGeom prst="roundRect">
            <a:avLst>
              <a:gd name="adj" fmla="val 16667"/>
            </a:avLst>
          </a:prstGeom>
          <a:solidFill>
            <a:srgbClr val="663300"/>
          </a:solidFill>
          <a:ln w="9525">
            <a:noFill/>
            <a:round/>
            <a:headEnd/>
            <a:tailEnd/>
          </a:ln>
          <a:effectLst/>
        </p:spPr>
        <p:txBody>
          <a:bodyPr wrap="none" anchor="ctr"/>
          <a:lstStyle/>
          <a:p>
            <a:endParaRPr lang="en-US" dirty="0">
              <a:latin typeface="Calibri" panose="020F0502020204030204" pitchFamily="34" charset="0"/>
            </a:endParaRPr>
          </a:p>
        </p:txBody>
      </p:sp>
      <p:sp>
        <p:nvSpPr>
          <p:cNvPr id="5132" name="Text Box 12"/>
          <p:cNvSpPr txBox="1">
            <a:spLocks noChangeArrowheads="1"/>
          </p:cNvSpPr>
          <p:nvPr/>
        </p:nvSpPr>
        <p:spPr bwMode="auto">
          <a:xfrm>
            <a:off x="1828799" y="4572001"/>
            <a:ext cx="8534401" cy="1015663"/>
          </a:xfrm>
          <a:prstGeom prst="rect">
            <a:avLst/>
          </a:prstGeom>
          <a:noFill/>
          <a:ln w="9525">
            <a:noFill/>
            <a:miter lim="800000"/>
            <a:headEnd/>
            <a:tailEnd/>
          </a:ln>
          <a:effectLst/>
        </p:spPr>
        <p:txBody>
          <a:bodyPr wrap="square">
            <a:spAutoFit/>
          </a:bodyPr>
          <a:lstStyle/>
          <a:p>
            <a:pPr algn="ctr"/>
            <a:r>
              <a:rPr lang="en-US" sz="2000" b="1" dirty="0">
                <a:solidFill>
                  <a:schemeClr val="bg1"/>
                </a:solidFill>
                <a:latin typeface="Calibri" panose="020F0502020204030204" pitchFamily="34" charset="0"/>
                <a:cs typeface="Calibri" panose="020F0502020204030204" pitchFamily="34" charset="0"/>
              </a:rPr>
              <a:t>“Let nothing be done through selfish ambition or conceit, but in lowliness of mind let each esteem others better than himself. Let each of you look out not only for his own interests, but also for the interests of others.” (Phil 2:3-4)</a:t>
            </a:r>
          </a:p>
        </p:txBody>
      </p:sp>
      <p:sp>
        <p:nvSpPr>
          <p:cNvPr id="14" name="Rectangle 7">
            <a:extLst>
              <a:ext uri="{FF2B5EF4-FFF2-40B4-BE49-F238E27FC236}">
                <a16:creationId xmlns:a16="http://schemas.microsoft.com/office/drawing/2014/main" id="{A9F1FE36-A27D-4CB9-9A12-953CB9AB06A7}"/>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Rectangle 8">
            <a:extLst>
              <a:ext uri="{FF2B5EF4-FFF2-40B4-BE49-F238E27FC236}">
                <a16:creationId xmlns:a16="http://schemas.microsoft.com/office/drawing/2014/main" id="{0B8A69BA-49F4-43C8-973C-DF711E625136}"/>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6" name="Rectangle 9">
            <a:extLst>
              <a:ext uri="{FF2B5EF4-FFF2-40B4-BE49-F238E27FC236}">
                <a16:creationId xmlns:a16="http://schemas.microsoft.com/office/drawing/2014/main" id="{40A20956-92A4-4C2D-AF6E-0485493EA03C}"/>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7" name="TextBox 16">
            <a:extLst>
              <a:ext uri="{FF2B5EF4-FFF2-40B4-BE49-F238E27FC236}">
                <a16:creationId xmlns:a16="http://schemas.microsoft.com/office/drawing/2014/main" id="{95BF1721-7FDF-44B0-9D70-F29C78BB5FD2}"/>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2000"/>
                                        <p:tgtEl>
                                          <p:spTgt spid="5123"/>
                                        </p:tgtEl>
                                      </p:cBhvr>
                                    </p:animEffect>
                                  </p:childTnLst>
                                </p:cTn>
                              </p:par>
                            </p:childTnLst>
                          </p:cTn>
                        </p:par>
                        <p:par>
                          <p:cTn id="8" fill="hold">
                            <p:stCondLst>
                              <p:cond delay="2000"/>
                            </p:stCondLst>
                            <p:childTnLst>
                              <p:par>
                                <p:cTn id="9" presetID="9" presetClass="entr" presetSubtype="0" fill="hold" nodeType="afterEffect">
                                  <p:stCondLst>
                                    <p:cond delay="0"/>
                                  </p:stCondLst>
                                  <p:childTnLst>
                                    <p:set>
                                      <p:cBhvr>
                                        <p:cTn id="10" dur="1" fill="hold">
                                          <p:stCondLst>
                                            <p:cond delay="0"/>
                                          </p:stCondLst>
                                        </p:cTn>
                                        <p:tgtEl>
                                          <p:spTgt spid="5125">
                                            <p:txEl>
                                              <p:pRg st="0" end="0"/>
                                            </p:txEl>
                                          </p:spTgt>
                                        </p:tgtEl>
                                        <p:attrNameLst>
                                          <p:attrName>style.visibility</p:attrName>
                                        </p:attrNameLst>
                                      </p:cBhvr>
                                      <p:to>
                                        <p:strVal val="visible"/>
                                      </p:to>
                                    </p:set>
                                    <p:animEffect transition="in" filter="dissolve">
                                      <p:cBhvr>
                                        <p:cTn id="11" dur="500"/>
                                        <p:tgtEl>
                                          <p:spTgt spid="5125">
                                            <p:txEl>
                                              <p:pRg st="0" end="0"/>
                                            </p:txEl>
                                          </p:spTgt>
                                        </p:tgtEl>
                                      </p:cBhvr>
                                    </p:animEffect>
                                  </p:childTnLst>
                                </p:cTn>
                              </p:par>
                            </p:childTnLst>
                          </p:cTn>
                        </p:par>
                        <p:par>
                          <p:cTn id="12" fill="hold">
                            <p:stCondLst>
                              <p:cond delay="2500"/>
                            </p:stCondLst>
                            <p:childTnLst>
                              <p:par>
                                <p:cTn id="13" presetID="23" presetClass="entr" presetSubtype="16" fill="hold" nodeType="afterEffect">
                                  <p:stCondLst>
                                    <p:cond delay="0"/>
                                  </p:stCondLst>
                                  <p:childTnLst>
                                    <p:set>
                                      <p:cBhvr>
                                        <p:cTn id="14" dur="1" fill="hold">
                                          <p:stCondLst>
                                            <p:cond delay="0"/>
                                          </p:stCondLst>
                                        </p:cTn>
                                        <p:tgtEl>
                                          <p:spTgt spid="5125">
                                            <p:txEl>
                                              <p:pRg st="1" end="1"/>
                                            </p:txEl>
                                          </p:spTgt>
                                        </p:tgtEl>
                                        <p:attrNameLst>
                                          <p:attrName>style.visibility</p:attrName>
                                        </p:attrNameLst>
                                      </p:cBhvr>
                                      <p:to>
                                        <p:strVal val="visible"/>
                                      </p:to>
                                    </p:set>
                                    <p:anim calcmode="lin" valueType="num">
                                      <p:cBhvr>
                                        <p:cTn id="15" dur="500" fill="hold"/>
                                        <p:tgtEl>
                                          <p:spTgt spid="512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5125">
                                            <p:txEl>
                                              <p:pRg st="2" end="2"/>
                                            </p:txEl>
                                          </p:spTgt>
                                        </p:tgtEl>
                                        <p:attrNameLst>
                                          <p:attrName>style.visibility</p:attrName>
                                        </p:attrNameLst>
                                      </p:cBhvr>
                                      <p:to>
                                        <p:strVal val="visible"/>
                                      </p:to>
                                    </p:set>
                                    <p:animEffect transition="in" filter="dissolve">
                                      <p:cBhvr>
                                        <p:cTn id="21" dur="500"/>
                                        <p:tgtEl>
                                          <p:spTgt spid="5125">
                                            <p:txEl>
                                              <p:pRg st="2" end="2"/>
                                            </p:txEl>
                                          </p:spTgt>
                                        </p:tgtEl>
                                      </p:cBhvr>
                                    </p:animEffect>
                                  </p:childTnLst>
                                </p:cTn>
                              </p:par>
                            </p:childTnLst>
                          </p:cTn>
                        </p:par>
                        <p:par>
                          <p:cTn id="22" fill="hold">
                            <p:stCondLst>
                              <p:cond delay="500"/>
                            </p:stCondLst>
                            <p:childTnLst>
                              <p:par>
                                <p:cTn id="23" presetID="23" presetClass="entr" presetSubtype="16" fill="hold" nodeType="afterEffect">
                                  <p:stCondLst>
                                    <p:cond delay="0"/>
                                  </p:stCondLst>
                                  <p:childTnLst>
                                    <p:set>
                                      <p:cBhvr>
                                        <p:cTn id="24" dur="1" fill="hold">
                                          <p:stCondLst>
                                            <p:cond delay="0"/>
                                          </p:stCondLst>
                                        </p:cTn>
                                        <p:tgtEl>
                                          <p:spTgt spid="5125">
                                            <p:txEl>
                                              <p:pRg st="3" end="3"/>
                                            </p:txEl>
                                          </p:spTgt>
                                        </p:tgtEl>
                                        <p:attrNameLst>
                                          <p:attrName>style.visibility</p:attrName>
                                        </p:attrNameLst>
                                      </p:cBhvr>
                                      <p:to>
                                        <p:strVal val="visible"/>
                                      </p:to>
                                    </p:set>
                                    <p:anim calcmode="lin" valueType="num">
                                      <p:cBhvr>
                                        <p:cTn id="25" dur="500" fill="hold"/>
                                        <p:tgtEl>
                                          <p:spTgt spid="512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125">
                                            <p:txEl>
                                              <p:pRg st="3" end="3"/>
                                            </p:txEl>
                                          </p:spTgt>
                                        </p:tgtEl>
                                        <p:attrNameLst>
                                          <p:attrName>ppt_h</p:attrName>
                                        </p:attrNameLst>
                                      </p:cBhvr>
                                      <p:tavLst>
                                        <p:tav tm="0">
                                          <p:val>
                                            <p:fltVal val="0"/>
                                          </p:val>
                                        </p:tav>
                                        <p:tav tm="100000">
                                          <p:val>
                                            <p:strVal val="#ppt_h"/>
                                          </p:val>
                                        </p:tav>
                                      </p:tavLst>
                                    </p:anim>
                                  </p:childTnLst>
                                </p:cTn>
                              </p:par>
                            </p:childTnLst>
                          </p:cTn>
                        </p:par>
                        <p:par>
                          <p:cTn id="27" fill="hold">
                            <p:stCondLst>
                              <p:cond delay="1000"/>
                            </p:stCondLst>
                            <p:childTnLst>
                              <p:par>
                                <p:cTn id="28" presetID="23" presetClass="entr" presetSubtype="16" fill="hold" nodeType="afterEffect">
                                  <p:stCondLst>
                                    <p:cond delay="0"/>
                                  </p:stCondLst>
                                  <p:childTnLst>
                                    <p:set>
                                      <p:cBhvr>
                                        <p:cTn id="29" dur="1" fill="hold">
                                          <p:stCondLst>
                                            <p:cond delay="0"/>
                                          </p:stCondLst>
                                        </p:cTn>
                                        <p:tgtEl>
                                          <p:spTgt spid="5125">
                                            <p:txEl>
                                              <p:pRg st="4" end="4"/>
                                            </p:txEl>
                                          </p:spTgt>
                                        </p:tgtEl>
                                        <p:attrNameLst>
                                          <p:attrName>style.visibility</p:attrName>
                                        </p:attrNameLst>
                                      </p:cBhvr>
                                      <p:to>
                                        <p:strVal val="visible"/>
                                      </p:to>
                                    </p:set>
                                    <p:anim calcmode="lin" valueType="num">
                                      <p:cBhvr>
                                        <p:cTn id="30" dur="500" fill="hold"/>
                                        <p:tgtEl>
                                          <p:spTgt spid="5125">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512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131"/>
                                        </p:tgtEl>
                                        <p:attrNameLst>
                                          <p:attrName>style.visibility</p:attrName>
                                        </p:attrNameLst>
                                      </p:cBhvr>
                                      <p:to>
                                        <p:strVal val="visible"/>
                                      </p:to>
                                    </p:set>
                                    <p:animEffect transition="in" filter="blinds(horizontal)">
                                      <p:cBhvr>
                                        <p:cTn id="36" dur="500"/>
                                        <p:tgtEl>
                                          <p:spTgt spid="513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5132"/>
                                        </p:tgtEl>
                                        <p:attrNameLst>
                                          <p:attrName>style.visibility</p:attrName>
                                        </p:attrNameLst>
                                      </p:cBhvr>
                                      <p:to>
                                        <p:strVal val="visible"/>
                                      </p:to>
                                    </p:set>
                                    <p:animEffect transition="in" filter="blinds(horizontal)">
                                      <p:cBhvr>
                                        <p:cTn id="39" dur="5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31" grpId="0" animBg="1"/>
      <p:bldP spid="51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1">
            <a:extLst>
              <a:ext uri="{FF2B5EF4-FFF2-40B4-BE49-F238E27FC236}">
                <a16:creationId xmlns:a16="http://schemas.microsoft.com/office/drawing/2014/main" id="{98A8E9FE-60DD-41BC-B78A-DC05CD689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6147" name="Rectangle 3"/>
          <p:cNvSpPr>
            <a:spLocks noChangeArrowheads="1"/>
          </p:cNvSpPr>
          <p:nvPr/>
        </p:nvSpPr>
        <p:spPr bwMode="auto">
          <a:xfrm>
            <a:off x="1752600" y="1143000"/>
            <a:ext cx="8686800" cy="4953000"/>
          </a:xfrm>
          <a:prstGeom prst="rect">
            <a:avLst/>
          </a:prstGeom>
          <a:solidFill>
            <a:srgbClr val="996600">
              <a:alpha val="60001"/>
            </a:srgbClr>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48" name="Rectangle 4"/>
          <p:cNvSpPr>
            <a:spLocks noGrp="1" noChangeArrowheads="1"/>
          </p:cNvSpPr>
          <p:nvPr>
            <p:ph type="title"/>
          </p:nvPr>
        </p:nvSpPr>
        <p:spPr>
          <a:xfrm>
            <a:off x="1981200" y="76200"/>
            <a:ext cx="8229600" cy="1143000"/>
          </a:xfrm>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COMPASSION</a:t>
            </a:r>
          </a:p>
        </p:txBody>
      </p:sp>
      <p:sp>
        <p:nvSpPr>
          <p:cNvPr id="6149" name="Rectangle 5"/>
          <p:cNvSpPr>
            <a:spLocks noGrp="1" noChangeArrowheads="1"/>
          </p:cNvSpPr>
          <p:nvPr>
            <p:ph type="body" idx="1"/>
          </p:nvPr>
        </p:nvSpPr>
        <p:spPr>
          <a:xfrm>
            <a:off x="1981200" y="1295400"/>
            <a:ext cx="8229600" cy="4648200"/>
          </a:xfrm>
          <a:effectLst/>
        </p:spPr>
        <p:txBody>
          <a:bodyPr/>
          <a:lstStyle/>
          <a:p>
            <a:r>
              <a:rPr lang="en-US" b="1" dirty="0">
                <a:solidFill>
                  <a:schemeClr val="bg1"/>
                </a:solidFill>
                <a:effectLst>
                  <a:outerShdw blurRad="38100" dist="38100" dir="2700000" algn="tl">
                    <a:srgbClr val="000000">
                      <a:alpha val="43137"/>
                    </a:srgbClr>
                  </a:outerShdw>
                </a:effectLst>
                <a:cs typeface="Calibri" panose="020F0502020204030204" pitchFamily="34" charset="0"/>
              </a:rPr>
              <a:t>Jesus can sympathize with us</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Hebrews 4:15</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Compassion that was felt:</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Good Samaritan (Luke 10:33)</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Prodigal Son (Luke 15:20)</a:t>
            </a:r>
          </a:p>
        </p:txBody>
      </p:sp>
      <p:sp>
        <p:nvSpPr>
          <p:cNvPr id="11" name="Rectangle 6">
            <a:extLst>
              <a:ext uri="{FF2B5EF4-FFF2-40B4-BE49-F238E27FC236}">
                <a16:creationId xmlns:a16="http://schemas.microsoft.com/office/drawing/2014/main" id="{B67DF044-7B98-4A4D-92C3-8A3DF4F73CC7}"/>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6154"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12" name="Rectangle 7">
            <a:extLst>
              <a:ext uri="{FF2B5EF4-FFF2-40B4-BE49-F238E27FC236}">
                <a16:creationId xmlns:a16="http://schemas.microsoft.com/office/drawing/2014/main" id="{3DE47060-C055-4CF2-9267-6567E8FC90B9}"/>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3" name="Rectangle 8">
            <a:extLst>
              <a:ext uri="{FF2B5EF4-FFF2-40B4-BE49-F238E27FC236}">
                <a16:creationId xmlns:a16="http://schemas.microsoft.com/office/drawing/2014/main" id="{97639DFA-E47F-48AC-8F31-F22B35298E26}"/>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Rectangle 9">
            <a:extLst>
              <a:ext uri="{FF2B5EF4-FFF2-40B4-BE49-F238E27FC236}">
                <a16:creationId xmlns:a16="http://schemas.microsoft.com/office/drawing/2014/main" id="{DAEAB7D1-B24B-458D-A1D7-D5A12F5AB754}"/>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TextBox 14">
            <a:extLst>
              <a:ext uri="{FF2B5EF4-FFF2-40B4-BE49-F238E27FC236}">
                <a16:creationId xmlns:a16="http://schemas.microsoft.com/office/drawing/2014/main" id="{1E2B3352-2B21-48FA-9094-A61B691BB666}"/>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2000"/>
                                        <p:tgtEl>
                                          <p:spTgt spid="6147"/>
                                        </p:tgtEl>
                                      </p:cBhvr>
                                    </p:animEffect>
                                  </p:childTnLst>
                                </p:cTn>
                              </p:par>
                            </p:childTnLst>
                          </p:cTn>
                        </p:par>
                        <p:par>
                          <p:cTn id="8" fill="hold">
                            <p:stCondLst>
                              <p:cond delay="2000"/>
                            </p:stCondLst>
                            <p:childTnLst>
                              <p:par>
                                <p:cTn id="9" presetID="23" presetClass="entr" presetSubtype="16" fill="hold" nodeType="afterEffect">
                                  <p:stCondLst>
                                    <p:cond delay="0"/>
                                  </p:stCondLst>
                                  <p:childTnLst>
                                    <p:set>
                                      <p:cBhvr>
                                        <p:cTn id="10" dur="1" fill="hold">
                                          <p:stCondLst>
                                            <p:cond delay="0"/>
                                          </p:stCondLst>
                                        </p:cTn>
                                        <p:tgtEl>
                                          <p:spTgt spid="6149">
                                            <p:txEl>
                                              <p:pRg st="0" end="0"/>
                                            </p:txEl>
                                          </p:spTgt>
                                        </p:tgtEl>
                                        <p:attrNameLst>
                                          <p:attrName>style.visibility</p:attrName>
                                        </p:attrNameLst>
                                      </p:cBhvr>
                                      <p:to>
                                        <p:strVal val="visible"/>
                                      </p:to>
                                    </p:set>
                                    <p:anim calcmode="lin" valueType="num">
                                      <p:cBhvr>
                                        <p:cTn id="11" dur="500" fill="hold"/>
                                        <p:tgtEl>
                                          <p:spTgt spid="614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149">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2500"/>
                            </p:stCondLst>
                            <p:childTnLst>
                              <p:par>
                                <p:cTn id="14" presetID="23" presetClass="entr" presetSubtype="16" fill="hold" nodeType="afterEffect">
                                  <p:stCondLst>
                                    <p:cond delay="0"/>
                                  </p:stCondLst>
                                  <p:childTnLst>
                                    <p:set>
                                      <p:cBhvr>
                                        <p:cTn id="15" dur="1" fill="hold">
                                          <p:stCondLst>
                                            <p:cond delay="0"/>
                                          </p:stCondLst>
                                        </p:cTn>
                                        <p:tgtEl>
                                          <p:spTgt spid="6149">
                                            <p:txEl>
                                              <p:pRg st="1" end="1"/>
                                            </p:txEl>
                                          </p:spTgt>
                                        </p:tgtEl>
                                        <p:attrNameLst>
                                          <p:attrName>style.visibility</p:attrName>
                                        </p:attrNameLst>
                                      </p:cBhvr>
                                      <p:to>
                                        <p:strVal val="visible"/>
                                      </p:to>
                                    </p:set>
                                    <p:anim calcmode="lin" valueType="num">
                                      <p:cBhvr>
                                        <p:cTn id="16" dur="500" fill="hold"/>
                                        <p:tgtEl>
                                          <p:spTgt spid="6149">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614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6149">
                                            <p:txEl>
                                              <p:pRg st="2" end="2"/>
                                            </p:txEl>
                                          </p:spTgt>
                                        </p:tgtEl>
                                        <p:attrNameLst>
                                          <p:attrName>style.visibility</p:attrName>
                                        </p:attrNameLst>
                                      </p:cBhvr>
                                      <p:to>
                                        <p:strVal val="visible"/>
                                      </p:to>
                                    </p:set>
                                    <p:anim calcmode="lin" valueType="num">
                                      <p:cBhvr>
                                        <p:cTn id="22" dur="500" fill="hold"/>
                                        <p:tgtEl>
                                          <p:spTgt spid="614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149">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3" presetClass="entr" presetSubtype="16" fill="hold" nodeType="afterEffect">
                                  <p:stCondLst>
                                    <p:cond delay="0"/>
                                  </p:stCondLst>
                                  <p:childTnLst>
                                    <p:set>
                                      <p:cBhvr>
                                        <p:cTn id="26" dur="1" fill="hold">
                                          <p:stCondLst>
                                            <p:cond delay="0"/>
                                          </p:stCondLst>
                                        </p:cTn>
                                        <p:tgtEl>
                                          <p:spTgt spid="6149">
                                            <p:txEl>
                                              <p:pRg st="3" end="3"/>
                                            </p:txEl>
                                          </p:spTgt>
                                        </p:tgtEl>
                                        <p:attrNameLst>
                                          <p:attrName>style.visibility</p:attrName>
                                        </p:attrNameLst>
                                      </p:cBhvr>
                                      <p:to>
                                        <p:strVal val="visible"/>
                                      </p:to>
                                    </p:set>
                                    <p:anim calcmode="lin" valueType="num">
                                      <p:cBhvr>
                                        <p:cTn id="27" dur="500" fill="hold"/>
                                        <p:tgtEl>
                                          <p:spTgt spid="614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6149">
                                            <p:txEl>
                                              <p:pRg st="3" end="3"/>
                                            </p:txEl>
                                          </p:spTgt>
                                        </p:tgtEl>
                                        <p:attrNameLst>
                                          <p:attrName>ppt_h</p:attrName>
                                        </p:attrNameLst>
                                      </p:cBhvr>
                                      <p:tavLst>
                                        <p:tav tm="0">
                                          <p:val>
                                            <p:fltVal val="0"/>
                                          </p:val>
                                        </p:tav>
                                        <p:tav tm="100000">
                                          <p:val>
                                            <p:strVal val="#ppt_h"/>
                                          </p:val>
                                        </p:tav>
                                      </p:tavLst>
                                    </p:anim>
                                  </p:childTnLst>
                                </p:cTn>
                              </p:par>
                            </p:childTnLst>
                          </p:cTn>
                        </p:par>
                        <p:par>
                          <p:cTn id="29" fill="hold">
                            <p:stCondLst>
                              <p:cond delay="1000"/>
                            </p:stCondLst>
                            <p:childTnLst>
                              <p:par>
                                <p:cTn id="30" presetID="23" presetClass="entr" presetSubtype="16" fill="hold" nodeType="afterEffect">
                                  <p:stCondLst>
                                    <p:cond delay="0"/>
                                  </p:stCondLst>
                                  <p:childTnLst>
                                    <p:set>
                                      <p:cBhvr>
                                        <p:cTn id="31" dur="1" fill="hold">
                                          <p:stCondLst>
                                            <p:cond delay="0"/>
                                          </p:stCondLst>
                                        </p:cTn>
                                        <p:tgtEl>
                                          <p:spTgt spid="6149">
                                            <p:txEl>
                                              <p:pRg st="4" end="4"/>
                                            </p:txEl>
                                          </p:spTgt>
                                        </p:tgtEl>
                                        <p:attrNameLst>
                                          <p:attrName>style.visibility</p:attrName>
                                        </p:attrNameLst>
                                      </p:cBhvr>
                                      <p:to>
                                        <p:strVal val="visible"/>
                                      </p:to>
                                    </p:set>
                                    <p:anim calcmode="lin" valueType="num">
                                      <p:cBhvr>
                                        <p:cTn id="32" dur="500" fill="hold"/>
                                        <p:tgtEl>
                                          <p:spTgt spid="6149">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6149">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1">
            <a:extLst>
              <a:ext uri="{FF2B5EF4-FFF2-40B4-BE49-F238E27FC236}">
                <a16:creationId xmlns:a16="http://schemas.microsoft.com/office/drawing/2014/main" id="{1AF4D740-4FFD-41F5-887F-58066B174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7171" name="Rectangle 3"/>
          <p:cNvSpPr>
            <a:spLocks noChangeArrowheads="1"/>
          </p:cNvSpPr>
          <p:nvPr/>
        </p:nvSpPr>
        <p:spPr bwMode="auto">
          <a:xfrm>
            <a:off x="1752600" y="1143000"/>
            <a:ext cx="8686800" cy="4953000"/>
          </a:xfrm>
          <a:prstGeom prst="rect">
            <a:avLst/>
          </a:prstGeom>
          <a:solidFill>
            <a:srgbClr val="996600">
              <a:alpha val="60001"/>
            </a:srgbClr>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7172" name="Rectangle 4"/>
          <p:cNvSpPr>
            <a:spLocks noGrp="1" noChangeArrowheads="1"/>
          </p:cNvSpPr>
          <p:nvPr>
            <p:ph type="title"/>
          </p:nvPr>
        </p:nvSpPr>
        <p:spPr>
          <a:xfrm>
            <a:off x="1981200" y="76200"/>
            <a:ext cx="8229600" cy="1143000"/>
          </a:xfrm>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TENDER-HEARTED</a:t>
            </a:r>
          </a:p>
        </p:txBody>
      </p:sp>
      <p:sp>
        <p:nvSpPr>
          <p:cNvPr id="7173" name="Rectangle 5"/>
          <p:cNvSpPr>
            <a:spLocks noGrp="1" noChangeArrowheads="1"/>
          </p:cNvSpPr>
          <p:nvPr>
            <p:ph type="body" idx="1"/>
          </p:nvPr>
        </p:nvSpPr>
        <p:spPr>
          <a:xfrm>
            <a:off x="1981200" y="1295400"/>
            <a:ext cx="8229600" cy="4491390"/>
          </a:xfrm>
          <a:effectLst/>
        </p:spPr>
        <p:txBody>
          <a:bodyPr/>
          <a:lstStyle/>
          <a:p>
            <a:r>
              <a:rPr lang="en-US" b="1" dirty="0">
                <a:solidFill>
                  <a:schemeClr val="bg1"/>
                </a:solidFill>
                <a:effectLst>
                  <a:outerShdw blurRad="38100" dist="38100" dir="2700000" algn="tl">
                    <a:srgbClr val="000000">
                      <a:alpha val="43137"/>
                    </a:srgbClr>
                  </a:outerShdw>
                </a:effectLst>
                <a:cs typeface="Calibri" panose="020F0502020204030204" pitchFamily="34" charset="0"/>
              </a:rPr>
              <a:t>Tender-heartedness toward others</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Ephesians 4:32; Colossians 3:12</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Often displayed when we open our hearts toward those in need</a:t>
            </a:r>
          </a:p>
          <a:p>
            <a:pPr lvl="1"/>
            <a:r>
              <a:rPr lang="en-US" dirty="0">
                <a:solidFill>
                  <a:schemeClr val="bg1"/>
                </a:solidFill>
                <a:effectLst>
                  <a:outerShdw blurRad="38100" dist="38100" dir="2700000" algn="tl">
                    <a:srgbClr val="000000">
                      <a:alpha val="43137"/>
                    </a:srgbClr>
                  </a:outerShdw>
                </a:effectLst>
                <a:cs typeface="Calibri" panose="020F0502020204030204" pitchFamily="34" charset="0"/>
              </a:rPr>
              <a:t>1 John 3:17-18</a:t>
            </a:r>
          </a:p>
          <a:p>
            <a:r>
              <a:rPr lang="en-US" b="1" dirty="0">
                <a:solidFill>
                  <a:schemeClr val="bg1"/>
                </a:solidFill>
                <a:effectLst>
                  <a:outerShdw blurRad="38100" dist="38100" dir="2700000" algn="tl">
                    <a:srgbClr val="000000">
                      <a:alpha val="43137"/>
                    </a:srgbClr>
                  </a:outerShdw>
                </a:effectLst>
                <a:cs typeface="Calibri" panose="020F0502020204030204" pitchFamily="34" charset="0"/>
              </a:rPr>
              <a:t>Actions ALWAYS speak louder than words</a:t>
            </a:r>
          </a:p>
          <a:p>
            <a:pPr lvl="1">
              <a:buFontTx/>
              <a:buNone/>
            </a:pPr>
            <a:r>
              <a:rPr lang="en-US" dirty="0">
                <a:cs typeface="Calibri" panose="020F0502020204030204" pitchFamily="34" charset="0"/>
              </a:rPr>
              <a:t>	</a:t>
            </a:r>
          </a:p>
        </p:txBody>
      </p:sp>
      <p:sp>
        <p:nvSpPr>
          <p:cNvPr id="11" name="Rectangle 6">
            <a:extLst>
              <a:ext uri="{FF2B5EF4-FFF2-40B4-BE49-F238E27FC236}">
                <a16:creationId xmlns:a16="http://schemas.microsoft.com/office/drawing/2014/main" id="{1AAEA112-1656-4D27-816A-3155612106C7}"/>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7178"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12" name="Rectangle 7">
            <a:extLst>
              <a:ext uri="{FF2B5EF4-FFF2-40B4-BE49-F238E27FC236}">
                <a16:creationId xmlns:a16="http://schemas.microsoft.com/office/drawing/2014/main" id="{B1FF08CC-408A-4E34-838D-27F962835F3F}"/>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3" name="Rectangle 8">
            <a:extLst>
              <a:ext uri="{FF2B5EF4-FFF2-40B4-BE49-F238E27FC236}">
                <a16:creationId xmlns:a16="http://schemas.microsoft.com/office/drawing/2014/main" id="{19F938EA-F91E-4D6A-B1D1-BFD50E718811}"/>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Rectangle 9">
            <a:extLst>
              <a:ext uri="{FF2B5EF4-FFF2-40B4-BE49-F238E27FC236}">
                <a16:creationId xmlns:a16="http://schemas.microsoft.com/office/drawing/2014/main" id="{A3C36CEA-11F8-41E7-AD81-37E77E660C99}"/>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TextBox 14">
            <a:extLst>
              <a:ext uri="{FF2B5EF4-FFF2-40B4-BE49-F238E27FC236}">
                <a16:creationId xmlns:a16="http://schemas.microsoft.com/office/drawing/2014/main" id="{1DF74D97-E868-478C-9105-5D550EB5A181}"/>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2000"/>
                                        <p:tgtEl>
                                          <p:spTgt spid="7171"/>
                                        </p:tgtEl>
                                      </p:cBhvr>
                                    </p:animEffect>
                                  </p:childTnLst>
                                </p:cTn>
                              </p:par>
                            </p:childTnLst>
                          </p:cTn>
                        </p:par>
                        <p:par>
                          <p:cTn id="8" fill="hold">
                            <p:stCondLst>
                              <p:cond delay="2000"/>
                            </p:stCondLst>
                            <p:childTnLst>
                              <p:par>
                                <p:cTn id="9" presetID="23" presetClass="entr" presetSubtype="16" fill="hold" nodeType="afterEffect">
                                  <p:stCondLst>
                                    <p:cond delay="0"/>
                                  </p:stCondLst>
                                  <p:childTnLst>
                                    <p:set>
                                      <p:cBhvr>
                                        <p:cTn id="10" dur="1" fill="hold">
                                          <p:stCondLst>
                                            <p:cond delay="0"/>
                                          </p:stCondLst>
                                        </p:cTn>
                                        <p:tgtEl>
                                          <p:spTgt spid="7173">
                                            <p:txEl>
                                              <p:pRg st="0" end="0"/>
                                            </p:txEl>
                                          </p:spTgt>
                                        </p:tgtEl>
                                        <p:attrNameLst>
                                          <p:attrName>style.visibility</p:attrName>
                                        </p:attrNameLst>
                                      </p:cBhvr>
                                      <p:to>
                                        <p:strVal val="visible"/>
                                      </p:to>
                                    </p:set>
                                    <p:anim calcmode="lin" valueType="num">
                                      <p:cBhvr>
                                        <p:cTn id="11" dur="500" fill="hold"/>
                                        <p:tgtEl>
                                          <p:spTgt spid="717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7173">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2500"/>
                            </p:stCondLst>
                            <p:childTnLst>
                              <p:par>
                                <p:cTn id="14" presetID="23" presetClass="entr" presetSubtype="16" fill="hold" nodeType="afterEffect">
                                  <p:stCondLst>
                                    <p:cond delay="0"/>
                                  </p:stCondLst>
                                  <p:childTnLst>
                                    <p:set>
                                      <p:cBhvr>
                                        <p:cTn id="15" dur="1" fill="hold">
                                          <p:stCondLst>
                                            <p:cond delay="0"/>
                                          </p:stCondLst>
                                        </p:cTn>
                                        <p:tgtEl>
                                          <p:spTgt spid="7173">
                                            <p:txEl>
                                              <p:pRg st="1" end="1"/>
                                            </p:txEl>
                                          </p:spTgt>
                                        </p:tgtEl>
                                        <p:attrNameLst>
                                          <p:attrName>style.visibility</p:attrName>
                                        </p:attrNameLst>
                                      </p:cBhvr>
                                      <p:to>
                                        <p:strVal val="visible"/>
                                      </p:to>
                                    </p:set>
                                    <p:anim calcmode="lin" valueType="num">
                                      <p:cBhvr>
                                        <p:cTn id="16" dur="500" fill="hold"/>
                                        <p:tgtEl>
                                          <p:spTgt spid="717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717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7173">
                                            <p:txEl>
                                              <p:pRg st="2" end="2"/>
                                            </p:txEl>
                                          </p:spTgt>
                                        </p:tgtEl>
                                        <p:attrNameLst>
                                          <p:attrName>style.visibility</p:attrName>
                                        </p:attrNameLst>
                                      </p:cBhvr>
                                      <p:to>
                                        <p:strVal val="visible"/>
                                      </p:to>
                                    </p:set>
                                    <p:anim calcmode="lin" valueType="num">
                                      <p:cBhvr>
                                        <p:cTn id="22" dur="500" fill="hold"/>
                                        <p:tgtEl>
                                          <p:spTgt spid="717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7173">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3" presetClass="entr" presetSubtype="16" fill="hold" nodeType="afterEffect">
                                  <p:stCondLst>
                                    <p:cond delay="0"/>
                                  </p:stCondLst>
                                  <p:childTnLst>
                                    <p:set>
                                      <p:cBhvr>
                                        <p:cTn id="26" dur="1" fill="hold">
                                          <p:stCondLst>
                                            <p:cond delay="0"/>
                                          </p:stCondLst>
                                        </p:cTn>
                                        <p:tgtEl>
                                          <p:spTgt spid="7173">
                                            <p:txEl>
                                              <p:pRg st="3" end="3"/>
                                            </p:txEl>
                                          </p:spTgt>
                                        </p:tgtEl>
                                        <p:attrNameLst>
                                          <p:attrName>style.visibility</p:attrName>
                                        </p:attrNameLst>
                                      </p:cBhvr>
                                      <p:to>
                                        <p:strVal val="visible"/>
                                      </p:to>
                                    </p:set>
                                    <p:anim calcmode="lin" valueType="num">
                                      <p:cBhvr>
                                        <p:cTn id="27" dur="500" fill="hold"/>
                                        <p:tgtEl>
                                          <p:spTgt spid="717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717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7173">
                                            <p:txEl>
                                              <p:pRg st="4" end="4"/>
                                            </p:txEl>
                                          </p:spTgt>
                                        </p:tgtEl>
                                        <p:attrNameLst>
                                          <p:attrName>style.visibility</p:attrName>
                                        </p:attrNameLst>
                                      </p:cBhvr>
                                      <p:to>
                                        <p:strVal val="visible"/>
                                      </p:to>
                                    </p:set>
                                    <p:anim calcmode="lin" valueType="num">
                                      <p:cBhvr>
                                        <p:cTn id="33" dur="500" fill="hold"/>
                                        <p:tgtEl>
                                          <p:spTgt spid="717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717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1">
            <a:extLst>
              <a:ext uri="{FF2B5EF4-FFF2-40B4-BE49-F238E27FC236}">
                <a16:creationId xmlns:a16="http://schemas.microsoft.com/office/drawing/2014/main" id="{A83FABCF-2098-48DC-9CE5-E46A9EF725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10" name="Rectangle 6">
            <a:extLst>
              <a:ext uri="{FF2B5EF4-FFF2-40B4-BE49-F238E27FC236}">
                <a16:creationId xmlns:a16="http://schemas.microsoft.com/office/drawing/2014/main" id="{542BE000-B684-4C71-AFFC-C400A648C87B}"/>
              </a:ext>
            </a:extLst>
          </p:cNvPr>
          <p:cNvSpPr>
            <a:spLocks noChangeArrowheads="1"/>
          </p:cNvSpPr>
          <p:nvPr/>
        </p:nvSpPr>
        <p:spPr bwMode="auto">
          <a:xfrm>
            <a:off x="228600" y="5791200"/>
            <a:ext cx="11734800" cy="762000"/>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8202"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
        <p:nvSpPr>
          <p:cNvPr id="8205" name="WordArt 13"/>
          <p:cNvSpPr>
            <a:spLocks noChangeArrowheads="1" noChangeShapeType="1" noTextEdit="1"/>
          </p:cNvSpPr>
          <p:nvPr/>
        </p:nvSpPr>
        <p:spPr bwMode="auto">
          <a:xfrm>
            <a:off x="2590800" y="990600"/>
            <a:ext cx="7239000" cy="4114800"/>
          </a:xfrm>
          <a:prstGeom prst="rect">
            <a:avLst/>
          </a:prstGeom>
          <a:effectLst/>
        </p:spPr>
        <p:txBody>
          <a:bodyPr wrap="none" fromWordArt="1">
            <a:prstTxWarp prst="textPlain">
              <a:avLst>
                <a:gd name="adj" fmla="val 50000"/>
              </a:avLst>
            </a:prstTxWarp>
          </a:bodyPr>
          <a:lstStyle/>
          <a:p>
            <a:pPr algn="ctr"/>
            <a:r>
              <a:rPr lang="en-US" sz="3600" b="1" kern="10" dirty="0">
                <a:ln w="9525">
                  <a:solidFill>
                    <a:srgbClr val="000000"/>
                  </a:solidFill>
                  <a:round/>
                  <a:headEnd/>
                  <a:tailEnd/>
                </a:ln>
                <a:solidFill>
                  <a:srgbClr val="FFFFFF"/>
                </a:solidFill>
                <a:effectLst>
                  <a:outerShdw dist="35921" dir="2700000" algn="ctr" rotWithShape="0">
                    <a:schemeClr val="tx1"/>
                  </a:outerShdw>
                </a:effectLst>
                <a:latin typeface="Calibri" panose="020F0502020204030204" pitchFamily="34" charset="0"/>
                <a:cs typeface="Calibri" panose="020F0502020204030204" pitchFamily="34" charset="0"/>
              </a:rPr>
              <a:t>Your talk talks and</a:t>
            </a:r>
          </a:p>
          <a:p>
            <a:pPr algn="ctr"/>
            <a:r>
              <a:rPr lang="en-US" sz="3600" b="1" kern="10" dirty="0">
                <a:ln w="9525">
                  <a:solidFill>
                    <a:srgbClr val="000000"/>
                  </a:solidFill>
                  <a:round/>
                  <a:headEnd/>
                  <a:tailEnd/>
                </a:ln>
                <a:solidFill>
                  <a:srgbClr val="FFFFFF"/>
                </a:solidFill>
                <a:effectLst>
                  <a:outerShdw dist="35921" dir="2700000" algn="ctr" rotWithShape="0">
                    <a:schemeClr val="tx1"/>
                  </a:outerShdw>
                </a:effectLst>
                <a:latin typeface="Calibri" panose="020F0502020204030204" pitchFamily="34" charset="0"/>
                <a:cs typeface="Calibri" panose="020F0502020204030204" pitchFamily="34" charset="0"/>
              </a:rPr>
              <a:t>Your walk talks, but</a:t>
            </a:r>
          </a:p>
          <a:p>
            <a:pPr algn="ctr"/>
            <a:r>
              <a:rPr lang="en-US" sz="3600" b="1" kern="10" dirty="0">
                <a:ln w="9525">
                  <a:solidFill>
                    <a:srgbClr val="000000"/>
                  </a:solidFill>
                  <a:round/>
                  <a:headEnd/>
                  <a:tailEnd/>
                </a:ln>
                <a:solidFill>
                  <a:srgbClr val="FFFFFF"/>
                </a:solidFill>
                <a:effectLst>
                  <a:outerShdw dist="35921" dir="2700000" algn="ctr" rotWithShape="0">
                    <a:schemeClr val="tx1"/>
                  </a:outerShdw>
                </a:effectLst>
                <a:latin typeface="Calibri" panose="020F0502020204030204" pitchFamily="34" charset="0"/>
                <a:cs typeface="Calibri" panose="020F0502020204030204" pitchFamily="34" charset="0"/>
              </a:rPr>
              <a:t>your walk talks</a:t>
            </a:r>
          </a:p>
          <a:p>
            <a:pPr algn="ctr"/>
            <a:r>
              <a:rPr lang="en-US" sz="3600" b="1" kern="10" dirty="0">
                <a:ln w="9525">
                  <a:solidFill>
                    <a:srgbClr val="000000"/>
                  </a:solidFill>
                  <a:round/>
                  <a:headEnd/>
                  <a:tailEnd/>
                </a:ln>
                <a:solidFill>
                  <a:srgbClr val="FFFFFF"/>
                </a:solidFill>
                <a:effectLst>
                  <a:outerShdw dist="35921" dir="2700000" algn="ctr" rotWithShape="0">
                    <a:schemeClr val="tx1"/>
                  </a:outerShdw>
                </a:effectLst>
                <a:latin typeface="Calibri" panose="020F0502020204030204" pitchFamily="34" charset="0"/>
                <a:cs typeface="Calibri" panose="020F0502020204030204" pitchFamily="34" charset="0"/>
              </a:rPr>
              <a:t>more than your talk talks</a:t>
            </a:r>
          </a:p>
        </p:txBody>
      </p:sp>
      <p:sp>
        <p:nvSpPr>
          <p:cNvPr id="11" name="Rectangle 7">
            <a:extLst>
              <a:ext uri="{FF2B5EF4-FFF2-40B4-BE49-F238E27FC236}">
                <a16:creationId xmlns:a16="http://schemas.microsoft.com/office/drawing/2014/main" id="{F7DC1886-D6EF-4EB6-8288-C849C318C854}"/>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2" name="Rectangle 8">
            <a:extLst>
              <a:ext uri="{FF2B5EF4-FFF2-40B4-BE49-F238E27FC236}">
                <a16:creationId xmlns:a16="http://schemas.microsoft.com/office/drawing/2014/main" id="{92A72208-AF69-4650-89F0-12878B4812F0}"/>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3" name="Rectangle 9">
            <a:extLst>
              <a:ext uri="{FF2B5EF4-FFF2-40B4-BE49-F238E27FC236}">
                <a16:creationId xmlns:a16="http://schemas.microsoft.com/office/drawing/2014/main" id="{30A41961-9DE0-4271-8A2E-2BCEAE95C913}"/>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TextBox 13">
            <a:extLst>
              <a:ext uri="{FF2B5EF4-FFF2-40B4-BE49-F238E27FC236}">
                <a16:creationId xmlns:a16="http://schemas.microsoft.com/office/drawing/2014/main" id="{2715B369-7894-459B-AC82-C35D70FC3748}"/>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205"/>
                                        </p:tgtEl>
                                        <p:attrNameLst>
                                          <p:attrName>style.visibility</p:attrName>
                                        </p:attrNameLst>
                                      </p:cBhvr>
                                      <p:to>
                                        <p:strVal val="visible"/>
                                      </p:to>
                                    </p:set>
                                    <p:anim calcmode="lin" valueType="num">
                                      <p:cBhvr>
                                        <p:cTn id="7" dur="2000" fill="hold"/>
                                        <p:tgtEl>
                                          <p:spTgt spid="8205"/>
                                        </p:tgtEl>
                                        <p:attrNameLst>
                                          <p:attrName>ppt_w</p:attrName>
                                        </p:attrNameLst>
                                      </p:cBhvr>
                                      <p:tavLst>
                                        <p:tav tm="0">
                                          <p:val>
                                            <p:fltVal val="0"/>
                                          </p:val>
                                        </p:tav>
                                        <p:tav tm="100000">
                                          <p:val>
                                            <p:strVal val="#ppt_w"/>
                                          </p:val>
                                        </p:tav>
                                      </p:tavLst>
                                    </p:anim>
                                    <p:anim calcmode="lin" valueType="num">
                                      <p:cBhvr>
                                        <p:cTn id="8" dur="2000" fill="hold"/>
                                        <p:tgtEl>
                                          <p:spTgt spid="82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1">
            <a:extLst>
              <a:ext uri="{FF2B5EF4-FFF2-40B4-BE49-F238E27FC236}">
                <a16:creationId xmlns:a16="http://schemas.microsoft.com/office/drawing/2014/main" id="{EA0F185D-03E4-46BB-AD82-8296F8372F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4410"/>
            <a:ext cx="12191999" cy="6858000"/>
          </a:xfrm>
          <a:prstGeom prst="rect">
            <a:avLst/>
          </a:prstGeom>
          <a:noFill/>
          <a:ln w="9525">
            <a:noFill/>
            <a:miter lim="800000"/>
            <a:headEnd/>
            <a:tailEnd/>
          </a:ln>
          <a:effectLst/>
        </p:spPr>
      </p:pic>
      <p:sp>
        <p:nvSpPr>
          <p:cNvPr id="9220" name="Rectangle 4"/>
          <p:cNvSpPr>
            <a:spLocks noGrp="1" noChangeArrowheads="1"/>
          </p:cNvSpPr>
          <p:nvPr>
            <p:ph type="title"/>
          </p:nvPr>
        </p:nvSpPr>
        <p:spPr>
          <a:xfrm>
            <a:off x="1981200" y="76200"/>
            <a:ext cx="8229600" cy="1143000"/>
          </a:xfrm>
          <a:effectLst/>
        </p:spPr>
        <p:txBody>
          <a:bodyPr/>
          <a:lstStyle/>
          <a:p>
            <a:r>
              <a:rPr lang="en-US" sz="6000" b="1" dirty="0">
                <a:solidFill>
                  <a:srgbClr val="FFFF00"/>
                </a:solidFill>
                <a:effectLst>
                  <a:outerShdw blurRad="38100" dist="38100" dir="2700000" algn="tl">
                    <a:srgbClr val="000000">
                      <a:alpha val="43137"/>
                    </a:srgbClr>
                  </a:outerShdw>
                </a:effectLst>
                <a:cs typeface="Calibri" panose="020F0502020204030204" pitchFamily="34" charset="0"/>
              </a:rPr>
              <a:t>LOVE is the Foundation</a:t>
            </a:r>
          </a:p>
        </p:txBody>
      </p:sp>
      <p:sp>
        <p:nvSpPr>
          <p:cNvPr id="9233" name="Text Box 17"/>
          <p:cNvSpPr txBox="1">
            <a:spLocks noChangeArrowheads="1"/>
          </p:cNvSpPr>
          <p:nvPr/>
        </p:nvSpPr>
        <p:spPr bwMode="auto">
          <a:xfrm>
            <a:off x="1752600" y="1600201"/>
            <a:ext cx="8686800" cy="366713"/>
          </a:xfrm>
          <a:prstGeom prst="rect">
            <a:avLst/>
          </a:prstGeom>
          <a:noFill/>
          <a:ln w="9525">
            <a:noFill/>
            <a:miter lim="800000"/>
            <a:headEnd/>
            <a:tailEnd/>
          </a:ln>
          <a:effectLst/>
        </p:spPr>
        <p:txBody>
          <a:bodyPr>
            <a:spAutoFit/>
          </a:bodyPr>
          <a:lstStyle/>
          <a:p>
            <a:pPr>
              <a:spcBef>
                <a:spcPct val="50000"/>
              </a:spcBef>
            </a:pPr>
            <a:endParaRPr lang="en-US" dirty="0">
              <a:latin typeface="Calibri" panose="020F0502020204030204" pitchFamily="34" charset="0"/>
            </a:endParaRPr>
          </a:p>
        </p:txBody>
      </p:sp>
      <p:sp>
        <p:nvSpPr>
          <p:cNvPr id="12" name="Rectangle 6">
            <a:extLst>
              <a:ext uri="{FF2B5EF4-FFF2-40B4-BE49-F238E27FC236}">
                <a16:creationId xmlns:a16="http://schemas.microsoft.com/office/drawing/2014/main" id="{54291950-AF48-441B-94F6-26CA9F2BC39A}"/>
              </a:ext>
            </a:extLst>
          </p:cNvPr>
          <p:cNvSpPr>
            <a:spLocks noChangeArrowheads="1"/>
          </p:cNvSpPr>
          <p:nvPr/>
        </p:nvSpPr>
        <p:spPr bwMode="auto">
          <a:xfrm>
            <a:off x="228600" y="5786790"/>
            <a:ext cx="11772900" cy="744828"/>
          </a:xfrm>
          <a:prstGeom prst="rect">
            <a:avLst/>
          </a:prstGeom>
          <a:solidFill>
            <a:srgbClr val="9966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9234" name="Text Box 18"/>
          <p:cNvSpPr txBox="1">
            <a:spLocks noChangeArrowheads="1"/>
          </p:cNvSpPr>
          <p:nvPr/>
        </p:nvSpPr>
        <p:spPr bwMode="auto">
          <a:xfrm>
            <a:off x="1752600" y="990600"/>
            <a:ext cx="8686800" cy="3749675"/>
          </a:xfrm>
          <a:prstGeom prst="rect">
            <a:avLst/>
          </a:prstGeom>
          <a:noFill/>
          <a:ln w="9525">
            <a:noFill/>
            <a:miter lim="800000"/>
            <a:headEnd/>
            <a:tailEnd/>
          </a:ln>
          <a:effectLst/>
        </p:spPr>
        <p:txBody>
          <a:bodyPr>
            <a:spAutoFit/>
          </a:bodyPr>
          <a:lstStyle/>
          <a:p>
            <a:pPr algn="ct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Unified</a:t>
            </a:r>
          </a:p>
          <a:p>
            <a:pPr algn="ct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Courteous</a:t>
            </a:r>
          </a:p>
          <a:p>
            <a:pPr algn="ct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Compassionate</a:t>
            </a:r>
          </a:p>
          <a:p>
            <a:pPr algn="ct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Tender-hearted</a:t>
            </a:r>
          </a:p>
        </p:txBody>
      </p:sp>
      <p:sp>
        <p:nvSpPr>
          <p:cNvPr id="9235" name="WordArt 19"/>
          <p:cNvSpPr>
            <a:spLocks noChangeArrowheads="1" noChangeShapeType="1" noTextEdit="1"/>
          </p:cNvSpPr>
          <p:nvPr/>
        </p:nvSpPr>
        <p:spPr bwMode="auto">
          <a:xfrm>
            <a:off x="1524001" y="4800600"/>
            <a:ext cx="9143999" cy="952500"/>
          </a:xfrm>
          <a:prstGeom prst="rect">
            <a:avLst/>
          </a:prstGeom>
          <a:effectLst/>
        </p:spPr>
        <p:txBody>
          <a:bodyPr wrap="none" fromWordArt="1">
            <a:prstTxWarp prst="textPlain">
              <a:avLst>
                <a:gd name="adj" fmla="val 50000"/>
              </a:avLst>
            </a:prstTxWarp>
          </a:bodyPr>
          <a:lstStyle/>
          <a:p>
            <a:pPr algn="ctr"/>
            <a:r>
              <a:rPr lang="en-US" sz="3600" b="1" kern="10" dirty="0">
                <a:ln w="9525">
                  <a:noFill/>
                  <a:round/>
                  <a:headEnd/>
                  <a:tailEnd/>
                </a:ln>
                <a:solidFill>
                  <a:srgbClr val="FFFF00"/>
                </a:solidFill>
                <a:effectLst>
                  <a:outerShdw dist="45791" dir="2021404" algn="ctr" rotWithShape="0">
                    <a:schemeClr val="tx1"/>
                  </a:outerShdw>
                </a:effectLst>
                <a:latin typeface="Calibri" panose="020F0502020204030204" pitchFamily="34" charset="0"/>
                <a:cs typeface="Calibri" panose="020F0502020204030204" pitchFamily="34" charset="0"/>
              </a:rPr>
              <a:t>Is our love where it should be today?</a:t>
            </a:r>
          </a:p>
        </p:txBody>
      </p:sp>
      <p:sp>
        <p:nvSpPr>
          <p:cNvPr id="13" name="Rectangle 7">
            <a:extLst>
              <a:ext uri="{FF2B5EF4-FFF2-40B4-BE49-F238E27FC236}">
                <a16:creationId xmlns:a16="http://schemas.microsoft.com/office/drawing/2014/main" id="{A44C49E8-EA99-4888-A9F9-1B2EC8308D2D}"/>
              </a:ext>
            </a:extLst>
          </p:cNvPr>
          <p:cNvSpPr>
            <a:spLocks noChangeArrowheads="1"/>
          </p:cNvSpPr>
          <p:nvPr/>
        </p:nvSpPr>
        <p:spPr bwMode="auto">
          <a:xfrm>
            <a:off x="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4" name="Rectangle 8">
            <a:extLst>
              <a:ext uri="{FF2B5EF4-FFF2-40B4-BE49-F238E27FC236}">
                <a16:creationId xmlns:a16="http://schemas.microsoft.com/office/drawing/2014/main" id="{CC7463C8-1D30-44BD-ADD2-3A35D378C9B2}"/>
              </a:ext>
            </a:extLst>
          </p:cNvPr>
          <p:cNvSpPr>
            <a:spLocks noChangeArrowheads="1"/>
          </p:cNvSpPr>
          <p:nvPr/>
        </p:nvSpPr>
        <p:spPr bwMode="auto">
          <a:xfrm>
            <a:off x="11963400" y="0"/>
            <a:ext cx="228600" cy="6858000"/>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5" name="Rectangle 9">
            <a:extLst>
              <a:ext uri="{FF2B5EF4-FFF2-40B4-BE49-F238E27FC236}">
                <a16:creationId xmlns:a16="http://schemas.microsoft.com/office/drawing/2014/main" id="{8FAFCD1C-CAA0-4B58-8E6E-0E912C79CEA5}"/>
              </a:ext>
            </a:extLst>
          </p:cNvPr>
          <p:cNvSpPr>
            <a:spLocks noChangeArrowheads="1"/>
          </p:cNvSpPr>
          <p:nvPr/>
        </p:nvSpPr>
        <p:spPr bwMode="auto">
          <a:xfrm>
            <a:off x="152400" y="0"/>
            <a:ext cx="11963400" cy="222252"/>
          </a:xfrm>
          <a:prstGeom prst="rect">
            <a:avLst/>
          </a:prstGeom>
          <a:solidFill>
            <a:srgbClr val="CC9900"/>
          </a:solidFill>
          <a:ln w="9525">
            <a:noFill/>
            <a:miter lim="800000"/>
            <a:headEnd/>
            <a:tailEnd/>
          </a:ln>
          <a:effectLst/>
        </p:spPr>
        <p:txBody>
          <a:bodyPr wrap="none" anchor="ctr"/>
          <a:lstStyle/>
          <a:p>
            <a:endParaRPr lang="en-US" dirty="0">
              <a:latin typeface="Calibri" panose="020F0502020204030204" pitchFamily="34" charset="0"/>
            </a:endParaRPr>
          </a:p>
        </p:txBody>
      </p:sp>
      <p:sp>
        <p:nvSpPr>
          <p:cNvPr id="16" name="TextBox 15">
            <a:extLst>
              <a:ext uri="{FF2B5EF4-FFF2-40B4-BE49-F238E27FC236}">
                <a16:creationId xmlns:a16="http://schemas.microsoft.com/office/drawing/2014/main" id="{92EAB682-17DE-4BC3-B161-860BDC4BADF4}"/>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
        <p:nvSpPr>
          <p:cNvPr id="9226" name="Rectangle 10"/>
          <p:cNvSpPr>
            <a:spLocks noChangeArrowheads="1"/>
          </p:cNvSpPr>
          <p:nvPr/>
        </p:nvSpPr>
        <p:spPr bwMode="auto">
          <a:xfrm>
            <a:off x="1752600" y="5715000"/>
            <a:ext cx="8686800" cy="914400"/>
          </a:xfrm>
          <a:prstGeom prst="rect">
            <a:avLst/>
          </a:prstGeom>
          <a:noFill/>
          <a:ln w="9525">
            <a:noFill/>
            <a:miter lim="800000"/>
            <a:headEnd/>
            <a:tailEnd/>
          </a:ln>
          <a:effectLst/>
        </p:spPr>
        <p:txBody>
          <a:bodyPr/>
          <a:lstStyle/>
          <a:p>
            <a:pPr algn="ctr">
              <a:lnSpc>
                <a:spcPct val="90000"/>
              </a:lnSpc>
              <a:spcBef>
                <a:spcPct val="20000"/>
              </a:spcBef>
            </a:pPr>
            <a:r>
              <a:rPr lang="en-US" sz="6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LOVE</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234">
                                            <p:txEl>
                                              <p:pRg st="0" end="0"/>
                                            </p:txEl>
                                          </p:spTgt>
                                        </p:tgtEl>
                                        <p:attrNameLst>
                                          <p:attrName>style.visibility</p:attrName>
                                        </p:attrNameLst>
                                      </p:cBhvr>
                                      <p:to>
                                        <p:strVal val="visible"/>
                                      </p:to>
                                    </p:set>
                                    <p:animEffect transition="in" filter="wipe(up)">
                                      <p:cBhvr>
                                        <p:cTn id="7" dur="2000"/>
                                        <p:tgtEl>
                                          <p:spTgt spid="9234">
                                            <p:txEl>
                                              <p:pRg st="0" end="0"/>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9234">
                                            <p:txEl>
                                              <p:pRg st="1" end="1"/>
                                            </p:txEl>
                                          </p:spTgt>
                                        </p:tgtEl>
                                        <p:attrNameLst>
                                          <p:attrName>style.visibility</p:attrName>
                                        </p:attrNameLst>
                                      </p:cBhvr>
                                      <p:to>
                                        <p:strVal val="visible"/>
                                      </p:to>
                                    </p:set>
                                    <p:animEffect transition="in" filter="wipe(up)">
                                      <p:cBhvr>
                                        <p:cTn id="11" dur="2000"/>
                                        <p:tgtEl>
                                          <p:spTgt spid="9234">
                                            <p:txEl>
                                              <p:pRg st="1" end="1"/>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9234">
                                            <p:txEl>
                                              <p:pRg st="2" end="2"/>
                                            </p:txEl>
                                          </p:spTgt>
                                        </p:tgtEl>
                                        <p:attrNameLst>
                                          <p:attrName>style.visibility</p:attrName>
                                        </p:attrNameLst>
                                      </p:cBhvr>
                                      <p:to>
                                        <p:strVal val="visible"/>
                                      </p:to>
                                    </p:set>
                                    <p:animEffect transition="in" filter="wipe(up)">
                                      <p:cBhvr>
                                        <p:cTn id="15" dur="2000"/>
                                        <p:tgtEl>
                                          <p:spTgt spid="9234">
                                            <p:txEl>
                                              <p:pRg st="2" end="2"/>
                                            </p:txEl>
                                          </p:spTgt>
                                        </p:tgtEl>
                                      </p:cBhvr>
                                    </p:animEffect>
                                  </p:childTnLst>
                                </p:cTn>
                              </p:par>
                            </p:childTnLst>
                          </p:cTn>
                        </p:par>
                        <p:par>
                          <p:cTn id="16" fill="hold">
                            <p:stCondLst>
                              <p:cond delay="6000"/>
                            </p:stCondLst>
                            <p:childTnLst>
                              <p:par>
                                <p:cTn id="17" presetID="22" presetClass="entr" presetSubtype="1" fill="hold" nodeType="afterEffect">
                                  <p:stCondLst>
                                    <p:cond delay="0"/>
                                  </p:stCondLst>
                                  <p:childTnLst>
                                    <p:set>
                                      <p:cBhvr>
                                        <p:cTn id="18" dur="1" fill="hold">
                                          <p:stCondLst>
                                            <p:cond delay="0"/>
                                          </p:stCondLst>
                                        </p:cTn>
                                        <p:tgtEl>
                                          <p:spTgt spid="9234">
                                            <p:txEl>
                                              <p:pRg st="3" end="3"/>
                                            </p:txEl>
                                          </p:spTgt>
                                        </p:tgtEl>
                                        <p:attrNameLst>
                                          <p:attrName>style.visibility</p:attrName>
                                        </p:attrNameLst>
                                      </p:cBhvr>
                                      <p:to>
                                        <p:strVal val="visible"/>
                                      </p:to>
                                    </p:set>
                                    <p:animEffect transition="in" filter="wipe(up)">
                                      <p:cBhvr>
                                        <p:cTn id="19" dur="2000"/>
                                        <p:tgtEl>
                                          <p:spTgt spid="923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9235"/>
                                        </p:tgtEl>
                                        <p:attrNameLst>
                                          <p:attrName>style.visibility</p:attrName>
                                        </p:attrNameLst>
                                      </p:cBhvr>
                                      <p:to>
                                        <p:strVal val="visible"/>
                                      </p:to>
                                    </p:set>
                                    <p:anim calcmode="lin" valueType="num">
                                      <p:cBhvr>
                                        <p:cTn id="24" dur="500" fill="hold"/>
                                        <p:tgtEl>
                                          <p:spTgt spid="9235"/>
                                        </p:tgtEl>
                                        <p:attrNameLst>
                                          <p:attrName>ppt_w</p:attrName>
                                        </p:attrNameLst>
                                      </p:cBhvr>
                                      <p:tavLst>
                                        <p:tav tm="0">
                                          <p:val>
                                            <p:fltVal val="0"/>
                                          </p:val>
                                        </p:tav>
                                        <p:tav tm="100000">
                                          <p:val>
                                            <p:strVal val="#ppt_w"/>
                                          </p:val>
                                        </p:tav>
                                      </p:tavLst>
                                    </p:anim>
                                    <p:anim calcmode="lin" valueType="num">
                                      <p:cBhvr>
                                        <p:cTn id="25" dur="500" fill="hold"/>
                                        <p:tgtEl>
                                          <p:spTgt spid="923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Oval 12"/>
          <p:cNvSpPr>
            <a:spLocks noChangeArrowheads="1"/>
          </p:cNvSpPr>
          <p:nvPr/>
        </p:nvSpPr>
        <p:spPr bwMode="auto">
          <a:xfrm>
            <a:off x="1752600" y="5257800"/>
            <a:ext cx="8458200" cy="1447800"/>
          </a:xfrm>
          <a:prstGeom prst="ellipse">
            <a:avLst/>
          </a:prstGeom>
          <a:gradFill rotWithShape="1">
            <a:gsLst>
              <a:gs pos="0">
                <a:schemeClr val="bg1"/>
              </a:gs>
              <a:gs pos="100000">
                <a:schemeClr val="accent2"/>
              </a:gs>
            </a:gsLst>
            <a:path path="shape">
              <a:fillToRect l="50000" t="50000" r="50000" b="50000"/>
            </a:path>
          </a:gradFill>
          <a:ln w="9525">
            <a:solidFill>
              <a:schemeClr val="tx1"/>
            </a:solidFill>
            <a:round/>
            <a:headEnd/>
            <a:tailEnd/>
          </a:ln>
          <a:effectLst/>
        </p:spPr>
        <p:txBody>
          <a:bodyPr wrap="none" anchor="ctr"/>
          <a:lstStyle/>
          <a:p>
            <a:endParaRPr lang="en-US" dirty="0">
              <a:latin typeface="Calibri" panose="020F0502020204030204" pitchFamily="34" charset="0"/>
            </a:endParaRPr>
          </a:p>
        </p:txBody>
      </p:sp>
      <p:pic>
        <p:nvPicPr>
          <p:cNvPr id="11269" name="Picture 5"/>
          <p:cNvPicPr>
            <a:picLocks noChangeAspect="1" noChangeArrowheads="1"/>
          </p:cNvPicPr>
          <p:nvPr/>
        </p:nvPicPr>
        <p:blipFill>
          <a:blip r:embed="rId2" cstate="print"/>
          <a:srcRect/>
          <a:stretch>
            <a:fillRect/>
          </a:stretch>
        </p:blipFill>
        <p:spPr bwMode="auto">
          <a:xfrm>
            <a:off x="2133600" y="1"/>
            <a:ext cx="8001000" cy="6708775"/>
          </a:xfrm>
          <a:prstGeom prst="rect">
            <a:avLst/>
          </a:prstGeom>
          <a:noFill/>
          <a:ln w="9525">
            <a:noFill/>
            <a:miter lim="800000"/>
            <a:headEnd/>
            <a:tailEnd/>
          </a:ln>
          <a:effectLst/>
        </p:spPr>
      </p:pic>
      <p:pic>
        <p:nvPicPr>
          <p:cNvPr id="11270" name="Picture 6"/>
          <p:cNvPicPr>
            <a:picLocks noChangeAspect="1" noChangeArrowheads="1"/>
          </p:cNvPicPr>
          <p:nvPr/>
        </p:nvPicPr>
        <p:blipFill>
          <a:blip r:embed="rId3" cstate="print"/>
          <a:srcRect/>
          <a:stretch>
            <a:fillRect/>
          </a:stretch>
        </p:blipFill>
        <p:spPr bwMode="auto">
          <a:xfrm>
            <a:off x="4876800" y="1600201"/>
            <a:ext cx="2298700" cy="3973513"/>
          </a:xfrm>
          <a:prstGeom prst="rect">
            <a:avLst/>
          </a:prstGeom>
          <a:noFill/>
          <a:ln w="9525">
            <a:noFill/>
            <a:miter lim="800000"/>
            <a:headEnd/>
            <a:tailEnd/>
          </a:ln>
          <a:effectLst/>
        </p:spPr>
      </p:pic>
      <p:sp>
        <p:nvSpPr>
          <p:cNvPr id="11271" name="Text Box 7"/>
          <p:cNvSpPr txBox="1">
            <a:spLocks noChangeArrowheads="1"/>
          </p:cNvSpPr>
          <p:nvPr/>
        </p:nvSpPr>
        <p:spPr bwMode="auto">
          <a:xfrm>
            <a:off x="2819400" y="1066800"/>
            <a:ext cx="2286000" cy="1068388"/>
          </a:xfrm>
          <a:prstGeom prst="rect">
            <a:avLst/>
          </a:prstGeom>
          <a:noFill/>
          <a:ln w="9525">
            <a:noFill/>
            <a:miter lim="800000"/>
            <a:headEnd/>
            <a:tailEnd/>
          </a:ln>
          <a:effectLst/>
        </p:spPr>
        <p:txBody>
          <a:bodyPr>
            <a:spAutoFit/>
          </a:bodyPr>
          <a:lstStyle/>
          <a:p>
            <a:pPr algn="ct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Believe</a:t>
            </a:r>
          </a:p>
          <a:p>
            <a:pPr algn="ctr"/>
            <a:r>
              <a:rPr lang="en-US" sz="2800" b="1" dirty="0">
                <a:solidFill>
                  <a:schemeClr val="bg1"/>
                </a:solidFill>
                <a:latin typeface="Calibri" panose="020F0502020204030204" pitchFamily="34" charset="0"/>
                <a:cs typeface="Calibri" panose="020F0502020204030204" pitchFamily="34" charset="0"/>
              </a:rPr>
              <a:t>Heb 11:6</a:t>
            </a:r>
          </a:p>
        </p:txBody>
      </p:sp>
      <p:sp>
        <p:nvSpPr>
          <p:cNvPr id="11272" name="Text Box 8"/>
          <p:cNvSpPr txBox="1">
            <a:spLocks noChangeArrowheads="1"/>
          </p:cNvSpPr>
          <p:nvPr/>
        </p:nvSpPr>
        <p:spPr bwMode="auto">
          <a:xfrm>
            <a:off x="2667000" y="2665414"/>
            <a:ext cx="2286000" cy="1068387"/>
          </a:xfrm>
          <a:prstGeom prst="rect">
            <a:avLst/>
          </a:prstGeom>
          <a:noFill/>
          <a:ln w="9525">
            <a:noFill/>
            <a:miter lim="800000"/>
            <a:headEnd/>
            <a:tailEnd/>
          </a:ln>
          <a:effectLst/>
        </p:spPr>
        <p:txBody>
          <a:bodyPr>
            <a:spAutoFit/>
          </a:bodyPr>
          <a:lstStyle/>
          <a:p>
            <a:pPr algn="ct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Confess</a:t>
            </a:r>
          </a:p>
          <a:p>
            <a:pPr algn="ctr"/>
            <a:r>
              <a:rPr lang="en-US" sz="2800" b="1" dirty="0">
                <a:solidFill>
                  <a:schemeClr val="bg1"/>
                </a:solidFill>
                <a:latin typeface="Calibri" panose="020F0502020204030204" pitchFamily="34" charset="0"/>
                <a:cs typeface="Calibri" panose="020F0502020204030204" pitchFamily="34" charset="0"/>
              </a:rPr>
              <a:t>Rom 10:10</a:t>
            </a:r>
          </a:p>
        </p:txBody>
      </p:sp>
      <p:sp>
        <p:nvSpPr>
          <p:cNvPr id="11273" name="Text Box 9"/>
          <p:cNvSpPr txBox="1">
            <a:spLocks noChangeArrowheads="1"/>
          </p:cNvSpPr>
          <p:nvPr/>
        </p:nvSpPr>
        <p:spPr bwMode="auto">
          <a:xfrm>
            <a:off x="7010400" y="1141414"/>
            <a:ext cx="2286000" cy="1068387"/>
          </a:xfrm>
          <a:prstGeom prst="rect">
            <a:avLst/>
          </a:prstGeom>
          <a:noFill/>
          <a:ln w="9525">
            <a:noFill/>
            <a:miter lim="800000"/>
            <a:headEnd/>
            <a:tailEnd/>
          </a:ln>
          <a:effectLst/>
        </p:spPr>
        <p:txBody>
          <a:bodyPr>
            <a:spAutoFit/>
          </a:bodyPr>
          <a:lstStyle/>
          <a:p>
            <a:pPr algn="ct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Repent</a:t>
            </a:r>
          </a:p>
          <a:p>
            <a:pPr algn="ctr"/>
            <a:r>
              <a:rPr lang="en-US" sz="2800" b="1" dirty="0">
                <a:solidFill>
                  <a:schemeClr val="bg1"/>
                </a:solidFill>
                <a:latin typeface="Calibri" panose="020F0502020204030204" pitchFamily="34" charset="0"/>
                <a:cs typeface="Calibri" panose="020F0502020204030204" pitchFamily="34" charset="0"/>
              </a:rPr>
              <a:t>Acts 17:30</a:t>
            </a:r>
          </a:p>
        </p:txBody>
      </p:sp>
      <p:sp>
        <p:nvSpPr>
          <p:cNvPr id="11274" name="Text Box 10"/>
          <p:cNvSpPr txBox="1">
            <a:spLocks noChangeArrowheads="1"/>
          </p:cNvSpPr>
          <p:nvPr/>
        </p:nvSpPr>
        <p:spPr bwMode="auto">
          <a:xfrm>
            <a:off x="7162800" y="2667000"/>
            <a:ext cx="2286000" cy="1068388"/>
          </a:xfrm>
          <a:prstGeom prst="rect">
            <a:avLst/>
          </a:prstGeom>
          <a:noFill/>
          <a:ln w="9525">
            <a:noFill/>
            <a:miter lim="800000"/>
            <a:headEnd/>
            <a:tailEnd/>
          </a:ln>
          <a:effectLst/>
        </p:spPr>
        <p:txBody>
          <a:bodyPr>
            <a:spAutoFit/>
          </a:bodyPr>
          <a:lstStyle/>
          <a:p>
            <a:pPr algn="ct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Baptized</a:t>
            </a:r>
            <a:b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2800" b="1" dirty="0">
                <a:solidFill>
                  <a:schemeClr val="bg1"/>
                </a:solidFill>
                <a:latin typeface="Calibri" panose="020F0502020204030204" pitchFamily="34" charset="0"/>
                <a:cs typeface="Calibri" panose="020F0502020204030204" pitchFamily="34" charset="0"/>
              </a:rPr>
              <a:t>Mark 16:16</a:t>
            </a:r>
          </a:p>
        </p:txBody>
      </p:sp>
      <p:sp>
        <p:nvSpPr>
          <p:cNvPr id="11275" name="Text Box 11"/>
          <p:cNvSpPr txBox="1">
            <a:spLocks noChangeArrowheads="1"/>
          </p:cNvSpPr>
          <p:nvPr/>
        </p:nvSpPr>
        <p:spPr bwMode="auto">
          <a:xfrm>
            <a:off x="4343400" y="5332413"/>
            <a:ext cx="3352800" cy="1068387"/>
          </a:xfrm>
          <a:prstGeom prst="rect">
            <a:avLst/>
          </a:prstGeom>
          <a:noFill/>
          <a:ln w="9525">
            <a:noFill/>
            <a:miter lim="800000"/>
            <a:headEnd/>
            <a:tailEnd/>
          </a:ln>
          <a:effectLst/>
        </p:spPr>
        <p:txBody>
          <a:bodyPr>
            <a:spAutoFit/>
          </a:bodyPr>
          <a:lstStyle/>
          <a:p>
            <a:pPr algn="ctr"/>
            <a:r>
              <a:rPr lang="en-US" sz="3600" b="1" dirty="0">
                <a:solidFill>
                  <a:srgbClr val="FFFF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Live Faithful</a:t>
            </a:r>
          </a:p>
          <a:p>
            <a:pPr algn="ctr"/>
            <a:r>
              <a:rPr lang="en-US" sz="2800" b="1" dirty="0">
                <a:solidFill>
                  <a:schemeClr val="bg1"/>
                </a:solidFill>
                <a:latin typeface="Calibri" panose="020F0502020204030204" pitchFamily="34" charset="0"/>
                <a:cs typeface="Calibri" panose="020F0502020204030204" pitchFamily="34" charset="0"/>
              </a:rPr>
              <a:t>Rev 2:10</a:t>
            </a:r>
          </a:p>
        </p:txBody>
      </p:sp>
      <p:sp>
        <p:nvSpPr>
          <p:cNvPr id="11277" name="WordArt 13"/>
          <p:cNvSpPr>
            <a:spLocks noChangeArrowheads="1" noChangeShapeType="1" noTextEdit="1"/>
          </p:cNvSpPr>
          <p:nvPr/>
        </p:nvSpPr>
        <p:spPr bwMode="auto">
          <a:xfrm>
            <a:off x="2209800" y="5695950"/>
            <a:ext cx="2057400" cy="552450"/>
          </a:xfrm>
          <a:prstGeom prst="rect">
            <a:avLst/>
          </a:prstGeom>
        </p:spPr>
        <p:txBody>
          <a:bodyPr wrap="none" fromWordArt="1">
            <a:prstTxWarp prst="textPlain">
              <a:avLst>
                <a:gd name="adj" fmla="val 50000"/>
              </a:avLst>
            </a:prstTxWarp>
          </a:bodyPr>
          <a:lstStyle/>
          <a:p>
            <a:pPr algn="ctr"/>
            <a:r>
              <a:rPr lang="en-US" sz="3600" b="1" kern="10" dirty="0">
                <a:ln w="25400">
                  <a:solidFill>
                    <a:srgbClr val="000000"/>
                  </a:solidFill>
                  <a:round/>
                  <a:headEnd/>
                  <a:tailEnd/>
                </a:ln>
                <a:solidFill>
                  <a:srgbClr val="FFFFFF"/>
                </a:solidFill>
                <a:latin typeface="Calibri" panose="020F0502020204030204" pitchFamily="34" charset="0"/>
                <a:cs typeface="Calibri" panose="020F0502020204030204" pitchFamily="34" charset="0"/>
              </a:rPr>
              <a:t>Christ</a:t>
            </a:r>
          </a:p>
        </p:txBody>
      </p:sp>
      <p:sp>
        <p:nvSpPr>
          <p:cNvPr id="11278" name="WordArt 14"/>
          <p:cNvSpPr>
            <a:spLocks noChangeArrowheads="1" noChangeShapeType="1" noTextEdit="1"/>
          </p:cNvSpPr>
          <p:nvPr/>
        </p:nvSpPr>
        <p:spPr bwMode="auto">
          <a:xfrm>
            <a:off x="7772400" y="5791200"/>
            <a:ext cx="2209800" cy="381000"/>
          </a:xfrm>
          <a:prstGeom prst="rect">
            <a:avLst/>
          </a:prstGeom>
        </p:spPr>
        <p:txBody>
          <a:bodyPr wrap="none" fromWordArt="1">
            <a:prstTxWarp prst="textPlain">
              <a:avLst>
                <a:gd name="adj" fmla="val 50000"/>
              </a:avLst>
            </a:prstTxWarp>
          </a:bodyPr>
          <a:lstStyle/>
          <a:p>
            <a:pPr algn="ctr"/>
            <a:r>
              <a:rPr lang="en-US" sz="3600" b="1" kern="10" dirty="0">
                <a:ln w="19050">
                  <a:solidFill>
                    <a:srgbClr val="000000"/>
                  </a:solidFill>
                  <a:round/>
                  <a:headEnd/>
                  <a:tailEnd/>
                </a:ln>
                <a:solidFill>
                  <a:srgbClr val="FFFFFF"/>
                </a:solidFill>
                <a:latin typeface="Calibri" panose="020F0502020204030204" pitchFamily="34" charset="0"/>
                <a:cs typeface="Calibri" panose="020F0502020204030204" pitchFamily="34" charset="0"/>
              </a:rPr>
              <a:t>John 14:15</a:t>
            </a:r>
          </a:p>
        </p:txBody>
      </p:sp>
    </p:spTree>
  </p:cSld>
  <p:clrMapOvr>
    <a:masterClrMapping/>
  </p:clrMapOvr>
  <mc:AlternateContent xmlns:mc="http://schemas.openxmlformats.org/markup-compatibility/2006" xmlns:p14="http://schemas.microsoft.com/office/powerpoint/2010/main">
    <mc:Choice Requires="p14">
      <p:transition spd="slow" p14:dur="17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3000" fill="hold"/>
                                        <p:tgtEl>
                                          <p:spTgt spid="11269"/>
                                        </p:tgtEl>
                                        <p:attrNameLst>
                                          <p:attrName>ppt_w</p:attrName>
                                        </p:attrNameLst>
                                      </p:cBhvr>
                                      <p:tavLst>
                                        <p:tav tm="0">
                                          <p:val>
                                            <p:fltVal val="0"/>
                                          </p:val>
                                        </p:tav>
                                        <p:tav tm="100000">
                                          <p:val>
                                            <p:strVal val="#ppt_w"/>
                                          </p:val>
                                        </p:tav>
                                      </p:tavLst>
                                    </p:anim>
                                    <p:anim calcmode="lin" valueType="num">
                                      <p:cBhvr>
                                        <p:cTn id="8" dur="3000" fill="hold"/>
                                        <p:tgtEl>
                                          <p:spTgt spid="1126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1271"/>
                                        </p:tgtEl>
                                        <p:attrNameLst>
                                          <p:attrName>style.visibility</p:attrName>
                                        </p:attrNameLst>
                                      </p:cBhvr>
                                      <p:to>
                                        <p:strVal val="visible"/>
                                      </p:to>
                                    </p:set>
                                    <p:anim calcmode="lin" valueType="num">
                                      <p:cBhvr>
                                        <p:cTn id="11" dur="3000" fill="hold"/>
                                        <p:tgtEl>
                                          <p:spTgt spid="11271"/>
                                        </p:tgtEl>
                                        <p:attrNameLst>
                                          <p:attrName>ppt_w</p:attrName>
                                        </p:attrNameLst>
                                      </p:cBhvr>
                                      <p:tavLst>
                                        <p:tav tm="0">
                                          <p:val>
                                            <p:fltVal val="0"/>
                                          </p:val>
                                        </p:tav>
                                        <p:tav tm="100000">
                                          <p:val>
                                            <p:strVal val="#ppt_w"/>
                                          </p:val>
                                        </p:tav>
                                      </p:tavLst>
                                    </p:anim>
                                    <p:anim calcmode="lin" valueType="num">
                                      <p:cBhvr>
                                        <p:cTn id="12" dur="3000" fill="hold"/>
                                        <p:tgtEl>
                                          <p:spTgt spid="1127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1273"/>
                                        </p:tgtEl>
                                        <p:attrNameLst>
                                          <p:attrName>style.visibility</p:attrName>
                                        </p:attrNameLst>
                                      </p:cBhvr>
                                      <p:to>
                                        <p:strVal val="visible"/>
                                      </p:to>
                                    </p:set>
                                    <p:anim calcmode="lin" valueType="num">
                                      <p:cBhvr>
                                        <p:cTn id="15" dur="3000" fill="hold"/>
                                        <p:tgtEl>
                                          <p:spTgt spid="11273"/>
                                        </p:tgtEl>
                                        <p:attrNameLst>
                                          <p:attrName>ppt_w</p:attrName>
                                        </p:attrNameLst>
                                      </p:cBhvr>
                                      <p:tavLst>
                                        <p:tav tm="0">
                                          <p:val>
                                            <p:fltVal val="0"/>
                                          </p:val>
                                        </p:tav>
                                        <p:tav tm="100000">
                                          <p:val>
                                            <p:strVal val="#ppt_w"/>
                                          </p:val>
                                        </p:tav>
                                      </p:tavLst>
                                    </p:anim>
                                    <p:anim calcmode="lin" valueType="num">
                                      <p:cBhvr>
                                        <p:cTn id="16" dur="3000" fill="hold"/>
                                        <p:tgtEl>
                                          <p:spTgt spid="11273"/>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11272"/>
                                        </p:tgtEl>
                                        <p:attrNameLst>
                                          <p:attrName>style.visibility</p:attrName>
                                        </p:attrNameLst>
                                      </p:cBhvr>
                                      <p:to>
                                        <p:strVal val="visible"/>
                                      </p:to>
                                    </p:set>
                                    <p:anim calcmode="lin" valueType="num">
                                      <p:cBhvr>
                                        <p:cTn id="19" dur="3000" fill="hold"/>
                                        <p:tgtEl>
                                          <p:spTgt spid="11272"/>
                                        </p:tgtEl>
                                        <p:attrNameLst>
                                          <p:attrName>ppt_w</p:attrName>
                                        </p:attrNameLst>
                                      </p:cBhvr>
                                      <p:tavLst>
                                        <p:tav tm="0">
                                          <p:val>
                                            <p:fltVal val="0"/>
                                          </p:val>
                                        </p:tav>
                                        <p:tav tm="100000">
                                          <p:val>
                                            <p:strVal val="#ppt_w"/>
                                          </p:val>
                                        </p:tav>
                                      </p:tavLst>
                                    </p:anim>
                                    <p:anim calcmode="lin" valueType="num">
                                      <p:cBhvr>
                                        <p:cTn id="20" dur="3000" fill="hold"/>
                                        <p:tgtEl>
                                          <p:spTgt spid="11272"/>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11274"/>
                                        </p:tgtEl>
                                        <p:attrNameLst>
                                          <p:attrName>style.visibility</p:attrName>
                                        </p:attrNameLst>
                                      </p:cBhvr>
                                      <p:to>
                                        <p:strVal val="visible"/>
                                      </p:to>
                                    </p:set>
                                    <p:anim calcmode="lin" valueType="num">
                                      <p:cBhvr>
                                        <p:cTn id="23" dur="3000" fill="hold"/>
                                        <p:tgtEl>
                                          <p:spTgt spid="11274"/>
                                        </p:tgtEl>
                                        <p:attrNameLst>
                                          <p:attrName>ppt_w</p:attrName>
                                        </p:attrNameLst>
                                      </p:cBhvr>
                                      <p:tavLst>
                                        <p:tav tm="0">
                                          <p:val>
                                            <p:fltVal val="0"/>
                                          </p:val>
                                        </p:tav>
                                        <p:tav tm="100000">
                                          <p:val>
                                            <p:strVal val="#ppt_w"/>
                                          </p:val>
                                        </p:tav>
                                      </p:tavLst>
                                    </p:anim>
                                    <p:anim calcmode="lin" valueType="num">
                                      <p:cBhvr>
                                        <p:cTn id="24" dur="3000" fill="hold"/>
                                        <p:tgtEl>
                                          <p:spTgt spid="11274"/>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1275"/>
                                        </p:tgtEl>
                                        <p:attrNameLst>
                                          <p:attrName>style.visibility</p:attrName>
                                        </p:attrNameLst>
                                      </p:cBhvr>
                                      <p:to>
                                        <p:strVal val="visible"/>
                                      </p:to>
                                    </p:set>
                                    <p:anim calcmode="lin" valueType="num">
                                      <p:cBhvr>
                                        <p:cTn id="27" dur="3000" fill="hold"/>
                                        <p:tgtEl>
                                          <p:spTgt spid="11275"/>
                                        </p:tgtEl>
                                        <p:attrNameLst>
                                          <p:attrName>ppt_w</p:attrName>
                                        </p:attrNameLst>
                                      </p:cBhvr>
                                      <p:tavLst>
                                        <p:tav tm="0">
                                          <p:val>
                                            <p:fltVal val="0"/>
                                          </p:val>
                                        </p:tav>
                                        <p:tav tm="100000">
                                          <p:val>
                                            <p:strVal val="#ppt_w"/>
                                          </p:val>
                                        </p:tav>
                                      </p:tavLst>
                                    </p:anim>
                                    <p:anim calcmode="lin" valueType="num">
                                      <p:cBhvr>
                                        <p:cTn id="28" dur="3000" fill="hold"/>
                                        <p:tgtEl>
                                          <p:spTgt spid="11275"/>
                                        </p:tgtEl>
                                        <p:attrNameLst>
                                          <p:attrName>ppt_h</p:attrName>
                                        </p:attrNameLst>
                                      </p:cBhvr>
                                      <p:tavLst>
                                        <p:tav tm="0">
                                          <p:val>
                                            <p:fltVal val="0"/>
                                          </p:val>
                                        </p:tav>
                                        <p:tav tm="100000">
                                          <p:val>
                                            <p:strVal val="#ppt_h"/>
                                          </p:val>
                                        </p:tav>
                                      </p:tavLst>
                                    </p:anim>
                                  </p:childTnLst>
                                </p:cTn>
                              </p:par>
                            </p:childTnLst>
                          </p:cTn>
                        </p:par>
                        <p:par>
                          <p:cTn id="29" fill="hold">
                            <p:stCondLst>
                              <p:cond delay="3000"/>
                            </p:stCondLst>
                            <p:childTnLst>
                              <p:par>
                                <p:cTn id="30" presetID="10" presetClass="entr" presetSubtype="0" fill="hold" nodeType="afterEffect">
                                  <p:stCondLst>
                                    <p:cond delay="0"/>
                                  </p:stCondLst>
                                  <p:childTnLst>
                                    <p:set>
                                      <p:cBhvr>
                                        <p:cTn id="31" dur="1" fill="hold">
                                          <p:stCondLst>
                                            <p:cond delay="0"/>
                                          </p:stCondLst>
                                        </p:cTn>
                                        <p:tgtEl>
                                          <p:spTgt spid="11270"/>
                                        </p:tgtEl>
                                        <p:attrNameLst>
                                          <p:attrName>style.visibility</p:attrName>
                                        </p:attrNameLst>
                                      </p:cBhvr>
                                      <p:to>
                                        <p:strVal val="visible"/>
                                      </p:to>
                                    </p:set>
                                    <p:animEffect transition="in" filter="fade">
                                      <p:cBhvr>
                                        <p:cTn id="32" dur="2000"/>
                                        <p:tgtEl>
                                          <p:spTgt spid="11270"/>
                                        </p:tgtEl>
                                      </p:cBhvr>
                                    </p:animEffect>
                                  </p:childTnLst>
                                </p:cTn>
                              </p:par>
                            </p:childTnLst>
                          </p:cTn>
                        </p:par>
                        <p:par>
                          <p:cTn id="33" fill="hold">
                            <p:stCondLst>
                              <p:cond delay="5000"/>
                            </p:stCondLst>
                            <p:childTnLst>
                              <p:par>
                                <p:cTn id="34" presetID="22" presetClass="entr" presetSubtype="4" fill="hold" grpId="0" nodeType="afterEffect">
                                  <p:stCondLst>
                                    <p:cond delay="0"/>
                                  </p:stCondLst>
                                  <p:childTnLst>
                                    <p:set>
                                      <p:cBhvr>
                                        <p:cTn id="35" dur="1" fill="hold">
                                          <p:stCondLst>
                                            <p:cond delay="0"/>
                                          </p:stCondLst>
                                        </p:cTn>
                                        <p:tgtEl>
                                          <p:spTgt spid="11276"/>
                                        </p:tgtEl>
                                        <p:attrNameLst>
                                          <p:attrName>style.visibility</p:attrName>
                                        </p:attrNameLst>
                                      </p:cBhvr>
                                      <p:to>
                                        <p:strVal val="visible"/>
                                      </p:to>
                                    </p:set>
                                    <p:animEffect transition="in" filter="wipe(down)">
                                      <p:cBhvr>
                                        <p:cTn id="36" dur="1000"/>
                                        <p:tgtEl>
                                          <p:spTgt spid="11276"/>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1277"/>
                                        </p:tgtEl>
                                        <p:attrNameLst>
                                          <p:attrName>style.visibility</p:attrName>
                                        </p:attrNameLst>
                                      </p:cBhvr>
                                      <p:to>
                                        <p:strVal val="visible"/>
                                      </p:to>
                                    </p:set>
                                    <p:animEffect transition="in" filter="wipe(down)">
                                      <p:cBhvr>
                                        <p:cTn id="39" dur="1000"/>
                                        <p:tgtEl>
                                          <p:spTgt spid="11277"/>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1278"/>
                                        </p:tgtEl>
                                        <p:attrNameLst>
                                          <p:attrName>style.visibility</p:attrName>
                                        </p:attrNameLst>
                                      </p:cBhvr>
                                      <p:to>
                                        <p:strVal val="visible"/>
                                      </p:to>
                                    </p:set>
                                    <p:animEffect transition="in" filter="wipe(down)">
                                      <p:cBhvr>
                                        <p:cTn id="42" dur="10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animBg="1"/>
      <p:bldP spid="11271" grpId="0"/>
      <p:bldP spid="11272" grpId="0"/>
      <p:bldP spid="11273" grpId="0"/>
      <p:bldP spid="11274" grpId="0"/>
      <p:bldP spid="11275" grpId="0"/>
      <p:bldP spid="11277" grpId="0" animBg="1"/>
      <p:bldP spid="1127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614</TotalTime>
  <Words>438</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Default Design</vt:lpstr>
      <vt:lpstr>LOVE</vt:lpstr>
      <vt:lpstr>Love is the Foundation</vt:lpstr>
      <vt:lpstr>UNITY</vt:lpstr>
      <vt:lpstr>COURTEOUS</vt:lpstr>
      <vt:lpstr>COMPASSION</vt:lpstr>
      <vt:lpstr>TENDER-HEARTED</vt:lpstr>
      <vt:lpstr>PowerPoint Presentation</vt:lpstr>
      <vt:lpstr>LOVE is the Foundation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Richard Thetford</cp:lastModifiedBy>
  <cp:revision>20</cp:revision>
  <dcterms:created xsi:type="dcterms:W3CDTF">2006-11-14T06:38:14Z</dcterms:created>
  <dcterms:modified xsi:type="dcterms:W3CDTF">2023-12-10T22:10:58Z</dcterms:modified>
</cp:coreProperties>
</file>