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00"/>
    <a:srgbClr val="663300"/>
    <a:srgbClr val="FFFF00"/>
    <a:srgbClr val="C07200"/>
    <a:srgbClr val="CC3300"/>
    <a:srgbClr val="FF9900"/>
    <a:srgbClr val="F8E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FD450-46EE-47A6-B61A-9330DE720B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EDF48-7432-4627-B752-D7A99DA9C3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B593C-9B99-4C56-B8DB-260128455C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A287D-9EEB-4753-A228-B4F1040DFE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0B47A-818D-47E2-BD36-7C89CE1903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69D67-1850-4B00-9968-2B5866379F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D68B1-FA3A-4EFF-BAF1-634133B1FE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3303B-FAA9-4CCD-AB88-C82CD702F1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9AF5E-5320-4933-8D60-FC3D30AE05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39115-8BB8-48CC-B17E-BCB679FA01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BD69E-A164-4DB5-BA0D-AF82255E8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9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Inter" panose="020B05020300000000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Inter" panose="020B05020300000000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Inter" panose="020B0502030000000004" pitchFamily="34" charset="0"/>
              </a:defRPr>
            </a:lvl1pPr>
          </a:lstStyle>
          <a:p>
            <a:fld id="{1C29CE00-6AF9-4A32-B002-C0809F28C4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nter" panose="020B05020300000000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Inter" panose="020B05020300000000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Inter" panose="020B05020300000000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Inter" panose="020B05020300000000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Inter" panose="020B05020300000000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Inter" panose="020B05020300000000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6139992" cy="85725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</a:rPr>
              <a:t>The Lord’s Church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0287000" y="0"/>
            <a:ext cx="19050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102870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6324600"/>
            <a:ext cx="103632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400800" y="1447800"/>
            <a:ext cx="38862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latin typeface="Inter" panose="020B0502030000000004" pitchFamily="34" charset="0"/>
              </a:rPr>
              <a:t>“To the church of God which is at Corinth,</a:t>
            </a:r>
            <a:br>
              <a:rPr lang="en-US" sz="2600" b="1" dirty="0">
                <a:latin typeface="Inter" panose="020B0502030000000004" pitchFamily="34" charset="0"/>
              </a:rPr>
            </a:br>
            <a:r>
              <a:rPr lang="en-US" sz="2600" b="1" dirty="0">
                <a:latin typeface="Inter" panose="020B0502030000000004" pitchFamily="34" charset="0"/>
              </a:rPr>
              <a:t>to those who are sanctified in Christ Jesus, called to be saints, with all who</a:t>
            </a:r>
            <a:br>
              <a:rPr lang="en-US" sz="2600" b="1" dirty="0">
                <a:latin typeface="Inter" panose="020B0502030000000004" pitchFamily="34" charset="0"/>
              </a:rPr>
            </a:br>
            <a:r>
              <a:rPr lang="en-US" sz="2600" b="1" dirty="0">
                <a:latin typeface="Inter" panose="020B0502030000000004" pitchFamily="34" charset="0"/>
              </a:rPr>
              <a:t>in every place call</a:t>
            </a:r>
            <a:br>
              <a:rPr lang="en-US" sz="2600" b="1" dirty="0">
                <a:latin typeface="Inter" panose="020B0502030000000004" pitchFamily="34" charset="0"/>
              </a:rPr>
            </a:br>
            <a:r>
              <a:rPr lang="en-US" sz="2600" b="1" dirty="0">
                <a:latin typeface="Inter" panose="020B0502030000000004" pitchFamily="34" charset="0"/>
              </a:rPr>
              <a:t>on the name of</a:t>
            </a:r>
            <a:br>
              <a:rPr lang="en-US" sz="2600" b="1" dirty="0">
                <a:latin typeface="Inter" panose="020B0502030000000004" pitchFamily="34" charset="0"/>
              </a:rPr>
            </a:br>
            <a:r>
              <a:rPr lang="en-US" sz="2600" b="1" dirty="0">
                <a:latin typeface="Inter" panose="020B0502030000000004" pitchFamily="34" charset="0"/>
              </a:rPr>
              <a:t>Jesus Christ our Lord, both theirs and ours”</a:t>
            </a:r>
          </a:p>
          <a:p>
            <a:pPr algn="ctr"/>
            <a:r>
              <a:rPr lang="en-US" sz="2600" dirty="0">
                <a:latin typeface="Inter" panose="020B0502030000000004" pitchFamily="34" charset="0"/>
              </a:rPr>
              <a:t>1 Corinthians 1:2</a:t>
            </a:r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2145ED-0BD4-421D-A76B-DFC081E7AFA8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C5F2D5-2CB5-4085-81AD-8D7D67373E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085849"/>
            <a:ext cx="6139992" cy="52226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76200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b="1" dirty="0">
                <a:latin typeface="Inter" panose="020B0502030000000004" pitchFamily="34" charset="0"/>
              </a:rPr>
              <a:t>What is the</a:t>
            </a:r>
            <a:br>
              <a:rPr lang="en-US" b="1" dirty="0">
                <a:latin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</a:rPr>
              <a:t>“church of Christ?” 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394856" y="1752600"/>
            <a:ext cx="7402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37456" y="1828800"/>
            <a:ext cx="9949544" cy="1143000"/>
          </a:xfrm>
          <a:noFill/>
          <a:ln/>
        </p:spPr>
        <p:txBody>
          <a:bodyPr/>
          <a:lstStyle/>
          <a:p>
            <a:r>
              <a:rPr lang="en-US" dirty="0">
                <a:latin typeface="Inter" panose="020B0502030000000004" pitchFamily="34" charset="0"/>
              </a:rPr>
              <a:t>NOT a denomination</a:t>
            </a:r>
          </a:p>
          <a:p>
            <a:pPr lvl="1"/>
            <a:r>
              <a:rPr lang="en-US" dirty="0">
                <a:latin typeface="Inter" panose="020B0502030000000004" pitchFamily="34" charset="0"/>
              </a:rPr>
              <a:t>A church that </a:t>
            </a:r>
            <a:r>
              <a:rPr lang="en-US" b="1" dirty="0">
                <a:latin typeface="Inter" panose="020B0502030000000004" pitchFamily="34" charset="0"/>
              </a:rPr>
              <a:t>“belongs to”</a:t>
            </a:r>
            <a:r>
              <a:rPr lang="en-US" dirty="0">
                <a:latin typeface="Inter" panose="020B0502030000000004" pitchFamily="34" charset="0"/>
              </a:rPr>
              <a:t> Christ, the Lord</a:t>
            </a:r>
          </a:p>
        </p:txBody>
      </p:sp>
      <p:pic>
        <p:nvPicPr>
          <p:cNvPr id="11279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841185"/>
            <a:ext cx="6629400" cy="348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1828800" y="3048000"/>
            <a:ext cx="54102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AvantGarde Md BT" pitchFamily="34" charset="0"/>
              </a:rPr>
              <a:t>“</a:t>
            </a:r>
            <a:r>
              <a:rPr lang="en-US" sz="2800" dirty="0">
                <a:latin typeface="Inter" panose="020B0502030000000004" pitchFamily="34" charset="0"/>
              </a:rPr>
              <a:t>And I also say to you that you are Peter, and on this rock I will build </a:t>
            </a:r>
            <a:r>
              <a:rPr lang="en-US" sz="2800" dirty="0">
                <a:solidFill>
                  <a:srgbClr val="CC33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My church</a:t>
            </a:r>
            <a:r>
              <a:rPr lang="en-US" sz="2800" dirty="0">
                <a:latin typeface="Inter" panose="020B0502030000000004" pitchFamily="34" charset="0"/>
              </a:rPr>
              <a:t>, and the gates of Hades shall not prevail against it.”</a:t>
            </a:r>
          </a:p>
          <a:p>
            <a:pPr algn="ctr"/>
            <a:r>
              <a:rPr lang="en-US" sz="2400" b="1" dirty="0">
                <a:solidFill>
                  <a:srgbClr val="CC3300"/>
                </a:solidFill>
                <a:latin typeface="Inter" panose="020B0502030000000004" pitchFamily="34" charset="0"/>
              </a:rPr>
              <a:t>Matthew 16:18</a:t>
            </a:r>
          </a:p>
        </p:txBody>
      </p:sp>
      <p:sp>
        <p:nvSpPr>
          <p:cNvPr id="11287" name="WordArt 23"/>
          <p:cNvSpPr>
            <a:spLocks noChangeArrowheads="1" noChangeShapeType="1" noTextEdit="1"/>
          </p:cNvSpPr>
          <p:nvPr/>
        </p:nvSpPr>
        <p:spPr bwMode="auto">
          <a:xfrm>
            <a:off x="8839200" y="5436289"/>
            <a:ext cx="2209800" cy="35491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/>
              </a:rPr>
              <a:t>Romans 16:16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B1A1428A-303F-44AC-88EB-B869C066C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E59DB518-CBAD-46A5-A496-83DBCB7A3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FCED82-B237-4F2D-85DA-49A680E3A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7915DF-B621-4479-AA65-A3599A005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74D6BE-DB33-4491-BB12-159E4485C82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489F5F0-2322-4EBA-8376-EB2469A5F4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6" y="304801"/>
            <a:ext cx="1839688" cy="156483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9C81E1-B411-4795-ABA1-3545F7498B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856" y="304801"/>
            <a:ext cx="1839688" cy="15648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0A70668-7854-410C-9064-AF5F12BB9B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664" y="3176212"/>
            <a:ext cx="2686133" cy="2208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37456" y="1945836"/>
            <a:ext cx="11517088" cy="4531164"/>
          </a:xfrm>
          <a:noFill/>
          <a:ln/>
        </p:spPr>
        <p:txBody>
          <a:bodyPr/>
          <a:lstStyle/>
          <a:p>
            <a:r>
              <a:rPr lang="en-US" dirty="0">
                <a:latin typeface="Inter" panose="020B0502030000000004" pitchFamily="34" charset="0"/>
              </a:rPr>
              <a:t>Members are simply His “disciples” who wear the name Christ (</a:t>
            </a:r>
            <a:r>
              <a:rPr lang="en-US" b="1" dirty="0">
                <a:solidFill>
                  <a:srgbClr val="CC3300"/>
                </a:solidFill>
                <a:latin typeface="Inter" panose="020B0502030000000004" pitchFamily="34" charset="0"/>
              </a:rPr>
              <a:t>Christ</a:t>
            </a:r>
            <a:r>
              <a:rPr lang="en-US" b="1" dirty="0">
                <a:latin typeface="Inter" panose="020B0502030000000004" pitchFamily="34" charset="0"/>
              </a:rPr>
              <a:t>ian</a:t>
            </a:r>
            <a:r>
              <a:rPr lang="en-US" dirty="0">
                <a:latin typeface="Inter" panose="020B0502030000000004" pitchFamily="34" charset="0"/>
              </a:rPr>
              <a:t>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Acts 11:26; 26:28</a:t>
            </a:r>
          </a:p>
          <a:p>
            <a:r>
              <a:rPr lang="en-US" dirty="0">
                <a:latin typeface="Inter" panose="020B0502030000000004" pitchFamily="34" charset="0"/>
              </a:rPr>
              <a:t>New Testament Christians were the Lord’s people</a:t>
            </a:r>
          </a:p>
          <a:p>
            <a:pPr lvl="1"/>
            <a:r>
              <a:rPr lang="en-US" sz="3000" dirty="0">
                <a:solidFill>
                  <a:srgbClr val="CC3300"/>
                </a:solidFill>
                <a:latin typeface="Inter" panose="020B0502030000000004" pitchFamily="34" charset="0"/>
              </a:rPr>
              <a:t>His by having obeyed the gospel and receiving the forgiveness of sins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Corinthians 1:2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Ephesians 5:25-27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9AD485E8-9181-4236-B2F1-729BC5E6C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EB3C41C5-44AC-4882-B26B-50376E7CA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C93841-CAA2-4D16-BD3A-26AA367B3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8C0D00-CD06-431D-A5D7-106791483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DF4C5E-8B8C-4D28-8415-9116A124D2F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9AE9F372-3FC1-46F8-A251-03FB46A9E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76200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b="1" dirty="0">
                <a:latin typeface="Inter" panose="020B0502030000000004" pitchFamily="34" charset="0"/>
              </a:rPr>
              <a:t>What is the</a:t>
            </a:r>
            <a:br>
              <a:rPr lang="en-US" b="1" dirty="0">
                <a:latin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</a:rPr>
              <a:t>“church of Christ? </a:t>
            </a:r>
          </a:p>
        </p:txBody>
      </p:sp>
      <p:sp>
        <p:nvSpPr>
          <p:cNvPr id="21" name="Line 7">
            <a:extLst>
              <a:ext uri="{FF2B5EF4-FFF2-40B4-BE49-F238E27FC236}">
                <a16:creationId xmlns:a16="http://schemas.microsoft.com/office/drawing/2014/main" id="{70F24FD9-5F70-4B07-85B7-CA9BC06009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4856" y="1752600"/>
            <a:ext cx="7402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0478590-B4C7-4313-8704-7CE604697A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6" y="304801"/>
            <a:ext cx="1839688" cy="156483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7102D53-055F-4B5A-A449-AE10CAF0D4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856" y="304801"/>
            <a:ext cx="1839688" cy="15648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11549744" cy="106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Inter" panose="020B0502030000000004" pitchFamily="34" charset="0"/>
              </a:rPr>
              <a:t>Jesus warned about adding to His Holy Word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solidFill>
                  <a:srgbClr val="CC33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Revelation 22:18-19</a:t>
            </a:r>
          </a:p>
        </p:txBody>
      </p:sp>
      <p:pic>
        <p:nvPicPr>
          <p:cNvPr id="1332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971799"/>
            <a:ext cx="6063344" cy="335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1295400" y="3352800"/>
            <a:ext cx="48768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AvantGarde Md BT" pitchFamily="34" charset="0"/>
              </a:rPr>
              <a:t>“</a:t>
            </a:r>
            <a:r>
              <a:rPr lang="en-US" sz="2800" dirty="0">
                <a:latin typeface="Inter" panose="020B0502030000000004" pitchFamily="34" charset="0"/>
              </a:rPr>
              <a:t>But He answered and said, "Every plant which My heavenly Father has not planted will be uprooted.”</a:t>
            </a:r>
          </a:p>
          <a:p>
            <a:pPr algn="ctr"/>
            <a:r>
              <a:rPr lang="en-US" sz="2400" b="1" dirty="0">
                <a:solidFill>
                  <a:srgbClr val="CC3300"/>
                </a:solidFill>
                <a:latin typeface="Inter" panose="020B0502030000000004" pitchFamily="34" charset="0"/>
              </a:rPr>
              <a:t>Matthew 15:13</a:t>
            </a:r>
          </a:p>
        </p:txBody>
      </p:sp>
      <p:pic>
        <p:nvPicPr>
          <p:cNvPr id="13326" name="Picture 14" descr="MCj025043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226168"/>
            <a:ext cx="2286000" cy="2717432"/>
          </a:xfrm>
          <a:prstGeom prst="rect">
            <a:avLst/>
          </a:prstGeom>
          <a:noFill/>
        </p:spPr>
      </p:pic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7315200" y="3875782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CC33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Corinthians 4:6</a:t>
            </a:r>
          </a:p>
          <a:p>
            <a:pPr algn="ctr"/>
            <a:r>
              <a:rPr lang="en-US" sz="3200" dirty="0">
                <a:solidFill>
                  <a:srgbClr val="CC33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Colossians 3:17</a:t>
            </a:r>
            <a:endParaRPr lang="en-US" dirty="0">
              <a:solidFill>
                <a:srgbClr val="CC3300"/>
              </a:solidFill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10BA6796-0777-403F-8B9A-70049EE9F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CC7E7C5A-B75D-4A37-91F1-2AF58618E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ECFFD1-A40C-429E-847C-F959E3578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F8A14A8-C29D-4BD2-8517-6B6C4D7A4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D1B2E1-60B3-4B3D-9D17-ABE0D32C5149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D914E080-97AF-432D-950E-D3935CC080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76200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b="1" dirty="0">
                <a:latin typeface="Inter" panose="020B0502030000000004" pitchFamily="34" charset="0"/>
              </a:rPr>
              <a:t>What is the</a:t>
            </a:r>
            <a:br>
              <a:rPr lang="en-US" b="1" dirty="0">
                <a:latin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</a:rPr>
              <a:t>“church of Christ? </a:t>
            </a:r>
          </a:p>
        </p:txBody>
      </p:sp>
      <p:sp>
        <p:nvSpPr>
          <p:cNvPr id="23" name="Line 7">
            <a:extLst>
              <a:ext uri="{FF2B5EF4-FFF2-40B4-BE49-F238E27FC236}">
                <a16:creationId xmlns:a16="http://schemas.microsoft.com/office/drawing/2014/main" id="{8FCE609E-8E55-44EF-AE70-16D2A87D19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4856" y="1752600"/>
            <a:ext cx="7402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C9DDE6C-C893-4FB2-BBD5-48079AEB33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6" y="304801"/>
            <a:ext cx="1839688" cy="156483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EADD16C-460A-4335-9CE7-BDB9FA1E39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856" y="304801"/>
            <a:ext cx="1839688" cy="15648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109728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b="1" u="sng" dirty="0">
                <a:solidFill>
                  <a:srgbClr val="CC3300"/>
                </a:solidFill>
                <a:latin typeface="Inter" panose="020B0502030000000004" pitchFamily="34" charset="0"/>
              </a:rPr>
              <a:t>Jesus</a:t>
            </a:r>
            <a:r>
              <a:rPr lang="en-US" b="1" dirty="0">
                <a:latin typeface="Inter" panose="020B0502030000000004" pitchFamily="34" charset="0"/>
              </a:rPr>
              <a:t> specified what we</a:t>
            </a:r>
            <a:br>
              <a:rPr lang="en-US" b="1" dirty="0">
                <a:latin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</a:rPr>
              <a:t>MUST do to be saved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1905000" y="17526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1828800" y="5334000"/>
            <a:ext cx="2819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383" name="Rectangle 47"/>
          <p:cNvSpPr>
            <a:spLocks noChangeArrowheads="1"/>
          </p:cNvSpPr>
          <p:nvPr/>
        </p:nvSpPr>
        <p:spPr bwMode="auto">
          <a:xfrm>
            <a:off x="3276600" y="4495800"/>
            <a:ext cx="2819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4648200" y="3657600"/>
            <a:ext cx="2819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096000" y="2819400"/>
            <a:ext cx="2819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7467600" y="1981200"/>
            <a:ext cx="2819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1905000" y="5440364"/>
            <a:ext cx="2667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Inter" panose="020B0502030000000004" pitchFamily="34" charset="0"/>
              </a:rPr>
              <a:t>Hear</a:t>
            </a:r>
          </a:p>
        </p:txBody>
      </p:sp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3352800" y="4602164"/>
            <a:ext cx="2667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Inter" panose="020B0502030000000004" pitchFamily="34" charset="0"/>
              </a:rPr>
              <a:t>Believe</a:t>
            </a:r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4724400" y="3763964"/>
            <a:ext cx="2667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Inter" panose="020B0502030000000004" pitchFamily="34" charset="0"/>
              </a:rPr>
              <a:t>Repent</a:t>
            </a:r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6172200" y="2925764"/>
            <a:ext cx="2667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Inter" panose="020B0502030000000004" pitchFamily="34" charset="0"/>
              </a:rPr>
              <a:t>Confess</a:t>
            </a: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7543800" y="2087564"/>
            <a:ext cx="2667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Inter" panose="020B0502030000000004" pitchFamily="34" charset="0"/>
              </a:rPr>
              <a:t>Baptized</a:t>
            </a: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4648200" y="55626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Inter" panose="020B0502030000000004" pitchFamily="34" charset="0"/>
              </a:rPr>
              <a:t>Romans 10:17</a:t>
            </a:r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6096000" y="4724400"/>
            <a:ext cx="381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3300"/>
                </a:solidFill>
                <a:latin typeface="Inter" panose="020B0502030000000004" pitchFamily="34" charset="0"/>
              </a:rPr>
              <a:t>John 3:16</a:t>
            </a:r>
            <a:r>
              <a:rPr lang="en-US" sz="2400" dirty="0">
                <a:latin typeface="Inter" panose="020B0502030000000004" pitchFamily="34" charset="0"/>
              </a:rPr>
              <a:t>; Hebrews 11:6</a:t>
            </a:r>
          </a:p>
        </p:txBody>
      </p:sp>
      <p:sp>
        <p:nvSpPr>
          <p:cNvPr id="14394" name="Text Box 58"/>
          <p:cNvSpPr txBox="1">
            <a:spLocks noChangeArrowheads="1"/>
          </p:cNvSpPr>
          <p:nvPr/>
        </p:nvSpPr>
        <p:spPr bwMode="auto">
          <a:xfrm>
            <a:off x="7467600" y="3886200"/>
            <a:ext cx="342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3300"/>
                </a:solidFill>
                <a:latin typeface="Inter" panose="020B0502030000000004" pitchFamily="34" charset="0"/>
              </a:rPr>
              <a:t>Luke 13:3</a:t>
            </a:r>
            <a:r>
              <a:rPr lang="en-US" sz="2400" dirty="0">
                <a:latin typeface="Inter" panose="020B0502030000000004" pitchFamily="34" charset="0"/>
              </a:rPr>
              <a:t>; Acts 17:30</a:t>
            </a:r>
          </a:p>
        </p:txBody>
      </p:sp>
      <p:sp>
        <p:nvSpPr>
          <p:cNvPr id="14395" name="Text Box 59"/>
          <p:cNvSpPr txBox="1">
            <a:spLocks noChangeArrowheads="1"/>
          </p:cNvSpPr>
          <p:nvPr/>
        </p:nvSpPr>
        <p:spPr bwMode="auto">
          <a:xfrm>
            <a:off x="838200" y="3048000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dirty="0">
                <a:solidFill>
                  <a:srgbClr val="CC3300"/>
                </a:solidFill>
                <a:latin typeface="Inter" panose="020B0502030000000004" pitchFamily="34" charset="0"/>
              </a:rPr>
              <a:t>Matthew 10:32-33</a:t>
            </a:r>
            <a:r>
              <a:rPr lang="en-US" sz="2400" dirty="0">
                <a:latin typeface="Inter" panose="020B0502030000000004" pitchFamily="34" charset="0"/>
              </a:rPr>
              <a:t>; Romans 10:10</a:t>
            </a: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3048000" y="2209800"/>
            <a:ext cx="441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dirty="0">
                <a:solidFill>
                  <a:srgbClr val="CC3300"/>
                </a:solidFill>
                <a:latin typeface="Inter" panose="020B0502030000000004" pitchFamily="34" charset="0"/>
              </a:rPr>
              <a:t>Mark 16:16</a:t>
            </a:r>
            <a:r>
              <a:rPr lang="en-US" sz="2400" dirty="0">
                <a:latin typeface="Inter" panose="020B0502030000000004" pitchFamily="34" charset="0"/>
              </a:rPr>
              <a:t>; Acts 2:38; 22:16</a:t>
            </a:r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37046417-F5B2-4E8C-BC7F-C60BA26B6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0B0875AB-436C-437B-867B-4D78D9FF2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67D668B-7D88-4784-BA16-7879B1072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14AC65B-9982-48B9-8A33-EB2F92208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ADB9ED-74E4-499E-82DB-1C05FA0585F3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8" grpId="0" animBg="1"/>
      <p:bldP spid="14383" grpId="0" animBg="1"/>
      <p:bldP spid="14384" grpId="0" animBg="1"/>
      <p:bldP spid="14385" grpId="0" animBg="1"/>
      <p:bldP spid="14386" grpId="0" animBg="1"/>
      <p:bldP spid="14387" grpId="0"/>
      <p:bldP spid="14388" grpId="0"/>
      <p:bldP spid="14389" grpId="0"/>
      <p:bldP spid="14390" grpId="0"/>
      <p:bldP spid="14391" grpId="0"/>
      <p:bldP spid="14392" grpId="0"/>
      <p:bldP spid="14393" grpId="0"/>
      <p:bldP spid="14394" grpId="0"/>
      <p:bldP spid="14395" grpId="0"/>
      <p:bldP spid="1439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sz="5400" b="1" dirty="0">
                <a:latin typeface="Inter" panose="020B0502030000000004" pitchFamily="34" charset="0"/>
              </a:rPr>
              <a:t>The Lord’s Church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905000" y="15240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5383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10134600" cy="4800600"/>
          </a:xfrm>
          <a:noFill/>
          <a:ln/>
        </p:spPr>
        <p:txBody>
          <a:bodyPr/>
          <a:lstStyle/>
          <a:p>
            <a:r>
              <a:rPr lang="en-US" dirty="0">
                <a:latin typeface="Inter" panose="020B0502030000000004" pitchFamily="34" charset="0"/>
              </a:rPr>
              <a:t>When we do the things Jesus requires to be saved – we are then added by Him to His church</a:t>
            </a:r>
          </a:p>
          <a:p>
            <a:pPr lvl="1"/>
            <a:r>
              <a:rPr lang="en-US" sz="3000" dirty="0">
                <a:solidFill>
                  <a:srgbClr val="CC33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Acts 2:38, 40-41, 47</a:t>
            </a:r>
          </a:p>
        </p:txBody>
      </p:sp>
      <p:pic>
        <p:nvPicPr>
          <p:cNvPr id="15385" name="Picture 25" descr="scan000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3332922"/>
            <a:ext cx="2057400" cy="2991678"/>
          </a:xfrm>
          <a:prstGeom prst="rect">
            <a:avLst/>
          </a:prstGeom>
          <a:noFill/>
        </p:spPr>
      </p:pic>
      <p:sp>
        <p:nvSpPr>
          <p:cNvPr id="15386" name="AutoShape 26"/>
          <p:cNvSpPr>
            <a:spLocks noChangeArrowheads="1"/>
          </p:cNvSpPr>
          <p:nvPr/>
        </p:nvSpPr>
        <p:spPr bwMode="auto">
          <a:xfrm>
            <a:off x="4038600" y="3657600"/>
            <a:ext cx="7543800" cy="2133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4191000" y="3916740"/>
            <a:ext cx="7239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nter" panose="020B0502030000000004" pitchFamily="34" charset="0"/>
              </a:rPr>
              <a:t>As long as we believe AND practice only the Lord’s will, we will be the </a:t>
            </a:r>
            <a:r>
              <a:rPr lang="en-US" sz="3200" b="1" dirty="0">
                <a:latin typeface="Inter" panose="020B0502030000000004" pitchFamily="34" charset="0"/>
              </a:rPr>
              <a:t>Lord’s church</a:t>
            </a:r>
            <a:r>
              <a:rPr lang="en-US" sz="3200" dirty="0">
                <a:latin typeface="Inter" panose="020B0502030000000004" pitchFamily="34" charset="0"/>
              </a:rPr>
              <a:t> – and nothing else</a:t>
            </a: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3C7823C5-51A7-4A0F-A551-3B845D60F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FC38A67D-26FF-4B16-864B-756C852BE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4FE4E2-FA15-4C2B-869A-810FDC608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1D4923-74FB-4181-879B-D47E17026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3ED455-E57B-4420-B542-76C0A307BE1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6" grpId="0" animBg="1"/>
      <p:bldP spid="153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10439400" cy="4800600"/>
          </a:xfrm>
          <a:noFill/>
          <a:ln/>
        </p:spPr>
        <p:txBody>
          <a:bodyPr/>
          <a:lstStyle/>
          <a:p>
            <a:r>
              <a:rPr lang="en-US" dirty="0">
                <a:latin typeface="Inter" panose="020B0502030000000004" pitchFamily="34" charset="0"/>
              </a:rPr>
              <a:t>If we get outside the boundaries of the Lord’s will – we will have severed our relationship with Him</a:t>
            </a:r>
          </a:p>
          <a:p>
            <a:pPr lvl="1"/>
            <a:r>
              <a:rPr lang="en-US" sz="3000" dirty="0">
                <a:solidFill>
                  <a:srgbClr val="CC33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7:21; Hebrews 5:9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609600" y="3124200"/>
            <a:ext cx="10972800" cy="2590800"/>
          </a:xfrm>
          <a:prstGeom prst="horizontalScroll">
            <a:avLst>
              <a:gd name="adj" fmla="val 12500"/>
            </a:avLst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rgbClr val="CC3300"/>
              </a:solidFill>
              <a:latin typeface="Inter" panose="020B0502030000000004" pitchFamily="34" charset="0"/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066800" y="3518118"/>
            <a:ext cx="10363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“Whoever transgresses and does not abide in the doctrine of Christ does not have God. He who abides in the doctrine of Christ has both the Father and the Son.”</a:t>
            </a:r>
          </a:p>
          <a:p>
            <a:pPr algn="ctr"/>
            <a:r>
              <a:rPr lang="en-US" sz="2800" b="1" dirty="0">
                <a:solidFill>
                  <a:srgbClr val="FFFF00"/>
                </a:solidFill>
                <a:latin typeface="Inter" panose="020B0502030000000004" pitchFamily="34" charset="0"/>
              </a:rPr>
              <a:t>2 John 9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762000" y="5603557"/>
            <a:ext cx="1097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Inter" panose="020B0502030000000004" pitchFamily="34" charset="0"/>
              </a:rPr>
              <a:t>Won’t you be a member of the church that </a:t>
            </a:r>
            <a:r>
              <a:rPr lang="en-US" sz="2800" b="1" dirty="0">
                <a:solidFill>
                  <a:srgbClr val="CC3300"/>
                </a:solidFill>
                <a:latin typeface="Inter" panose="020B0502030000000004" pitchFamily="34" charset="0"/>
              </a:rPr>
              <a:t>belongs to Christ?</a:t>
            </a: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2F325E62-ED79-4FD6-920E-AFFF92D7E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5A364B4C-A377-4687-84E8-EB189FFC3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1E1DC1-5FEB-418F-A608-0DC67725F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A742A9-A3D9-4407-9314-B379B76FE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36A2C2-2F41-4C55-BCBA-77E34431D10E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DB3B1266-70CF-4D65-AC2D-C4BB9DB20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sz="5400" b="1" dirty="0">
                <a:latin typeface="Inter" panose="020B0502030000000004" pitchFamily="34" charset="0"/>
              </a:rPr>
              <a:t>The Lord’s Church</a:t>
            </a:r>
          </a:p>
        </p:txBody>
      </p:sp>
      <p:sp>
        <p:nvSpPr>
          <p:cNvPr id="20" name="Line 7">
            <a:extLst>
              <a:ext uri="{FF2B5EF4-FFF2-40B4-BE49-F238E27FC236}">
                <a16:creationId xmlns:a16="http://schemas.microsoft.com/office/drawing/2014/main" id="{A073DC6D-77C4-4066-AEA7-5AE548567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5240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  <p:bldP spid="163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sz="5400" b="1" dirty="0">
                <a:latin typeface="Inter" panose="020B0502030000000004" pitchFamily="34" charset="0"/>
              </a:rPr>
              <a:t>The Lord’s Church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686800" cy="762000"/>
          </a:xfrm>
        </p:spPr>
        <p:txBody>
          <a:bodyPr/>
          <a:lstStyle/>
          <a:p>
            <a:r>
              <a:rPr lang="en-US" dirty="0">
                <a:latin typeface="Inter" panose="020B0502030000000004" pitchFamily="34" charset="0"/>
              </a:rPr>
              <a:t>Jesus prayed for all believers to be </a:t>
            </a:r>
            <a:r>
              <a:rPr lang="en-US" b="1" dirty="0">
                <a:latin typeface="Inter" panose="020B0502030000000004" pitchFamily="34" charset="0"/>
              </a:rPr>
              <a:t>“ONE”</a:t>
            </a:r>
            <a:endParaRPr lang="en-US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1905000" y="13716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905000"/>
            <a:ext cx="6019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810000" y="2209800"/>
            <a:ext cx="48006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vantGarde Md BT" pitchFamily="34" charset="0"/>
              </a:rPr>
              <a:t>“</a:t>
            </a:r>
            <a:r>
              <a:rPr lang="en-US" sz="2400" dirty="0">
                <a:latin typeface="Inter" panose="020B0502030000000004" pitchFamily="34" charset="0"/>
              </a:rPr>
              <a:t>I do not pray for these alone,</a:t>
            </a:r>
            <a:br>
              <a:rPr lang="en-US" sz="2400" dirty="0">
                <a:latin typeface="Inter" panose="020B0502030000000004" pitchFamily="34" charset="0"/>
              </a:rPr>
            </a:br>
            <a:r>
              <a:rPr lang="en-US" sz="2400" dirty="0">
                <a:latin typeface="Inter" panose="020B0502030000000004" pitchFamily="34" charset="0"/>
              </a:rPr>
              <a:t>but also for those who will</a:t>
            </a:r>
            <a:br>
              <a:rPr lang="en-US" sz="2400" dirty="0">
                <a:latin typeface="Inter" panose="020B0502030000000004" pitchFamily="34" charset="0"/>
              </a:rPr>
            </a:br>
            <a:r>
              <a:rPr lang="en-US" sz="2400" dirty="0">
                <a:latin typeface="Inter" panose="020B0502030000000004" pitchFamily="34" charset="0"/>
              </a:rPr>
              <a:t>believe in Me through their</a:t>
            </a:r>
            <a:br>
              <a:rPr lang="en-US" sz="2400" dirty="0">
                <a:latin typeface="Inter" panose="020B0502030000000004" pitchFamily="34" charset="0"/>
              </a:rPr>
            </a:br>
            <a:r>
              <a:rPr lang="en-US" sz="2400" dirty="0">
                <a:latin typeface="Inter" panose="020B0502030000000004" pitchFamily="34" charset="0"/>
              </a:rPr>
              <a:t>word; </a:t>
            </a:r>
            <a:r>
              <a:rPr lang="en-US" sz="2400" b="1" dirty="0">
                <a:latin typeface="Inter" panose="020B0502030000000004" pitchFamily="34" charset="0"/>
              </a:rPr>
              <a:t>that they all may be one</a:t>
            </a:r>
            <a:r>
              <a:rPr lang="en-US" sz="2400" dirty="0">
                <a:latin typeface="Inter" panose="020B0502030000000004" pitchFamily="34" charset="0"/>
              </a:rPr>
              <a:t>, as You, Father, are in Me, and</a:t>
            </a:r>
            <a:br>
              <a:rPr lang="en-US" sz="2400" dirty="0">
                <a:latin typeface="Inter" panose="020B0502030000000004" pitchFamily="34" charset="0"/>
              </a:rPr>
            </a:br>
            <a:r>
              <a:rPr lang="en-US" sz="2400" dirty="0">
                <a:latin typeface="Inter" panose="020B0502030000000004" pitchFamily="34" charset="0"/>
              </a:rPr>
              <a:t>I in You; that they also may be one in Us, that the world may believe that You sent Me.”</a:t>
            </a:r>
          </a:p>
          <a:p>
            <a:pPr algn="ctr"/>
            <a:r>
              <a:rPr lang="en-US" sz="2000" b="1" dirty="0">
                <a:solidFill>
                  <a:srgbClr val="CC3300"/>
                </a:solidFill>
                <a:latin typeface="Inter" panose="020B0502030000000004" pitchFamily="34" charset="0"/>
              </a:rPr>
              <a:t>John 17:20-21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7036BCF0-FF77-4C57-BAE4-22C2D3342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51797B-DF98-4000-BED1-7AE295A99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099BBAC-6FA0-41DC-A487-704B700D0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43960C-8E04-4E5E-A5F3-0D32EA4681A2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109728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sz="5400" b="1" dirty="0">
                <a:latin typeface="Inter" panose="020B0502030000000004" pitchFamily="34" charset="0"/>
              </a:rPr>
              <a:t>The Lord’s Church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229600" cy="762000"/>
          </a:xfrm>
        </p:spPr>
        <p:txBody>
          <a:bodyPr/>
          <a:lstStyle/>
          <a:p>
            <a:r>
              <a:rPr lang="en-US" dirty="0">
                <a:latin typeface="Inter" panose="020B0502030000000004" pitchFamily="34" charset="0"/>
              </a:rPr>
              <a:t>Division cannot be pleasing to Jesus</a:t>
            </a:r>
            <a:endParaRPr lang="en-US" dirty="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905000" y="13716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4107" name="WordArt 11"/>
          <p:cNvSpPr>
            <a:spLocks noChangeArrowheads="1" noChangeShapeType="1" noTextEdit="1"/>
          </p:cNvSpPr>
          <p:nvPr/>
        </p:nvSpPr>
        <p:spPr bwMode="auto">
          <a:xfrm>
            <a:off x="381000" y="2133600"/>
            <a:ext cx="1752600" cy="403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35003" dir="2471156" algn="ctr" rotWithShape="0">
                    <a:schemeClr val="tx1"/>
                  </a:outerShdw>
                </a:effectLst>
                <a:latin typeface="Inter" panose="020B0502030000000004" pitchFamily="34" charset="0"/>
              </a:rPr>
              <a:t>1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362200" y="1965325"/>
            <a:ext cx="24384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Body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Spirit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Hope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Lord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Faith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Baptism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God</a:t>
            </a:r>
          </a:p>
        </p:txBody>
      </p:sp>
      <p:sp>
        <p:nvSpPr>
          <p:cNvPr id="4109" name="WordArt 13"/>
          <p:cNvSpPr>
            <a:spLocks noChangeArrowheads="1" noChangeShapeType="1" noTextEdit="1"/>
          </p:cNvSpPr>
          <p:nvPr/>
        </p:nvSpPr>
        <p:spPr bwMode="auto">
          <a:xfrm rot="5400000">
            <a:off x="-119064" y="3919537"/>
            <a:ext cx="36576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nter" panose="020B0502030000000004" pitchFamily="34" charset="0"/>
              </a:rPr>
              <a:t>Eph 4:1-6</a:t>
            </a:r>
          </a:p>
        </p:txBody>
      </p: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057400"/>
            <a:ext cx="6096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715000" y="2438400"/>
            <a:ext cx="48768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latin typeface="Inter" panose="020B0502030000000004" pitchFamily="34" charset="0"/>
              </a:rPr>
              <a:t>“Now I plead with you, brethren,</a:t>
            </a:r>
            <a:br>
              <a:rPr lang="en-US" sz="2200" dirty="0">
                <a:latin typeface="Inter" panose="020B0502030000000004" pitchFamily="34" charset="0"/>
              </a:rPr>
            </a:br>
            <a:r>
              <a:rPr lang="en-US" sz="2200" dirty="0">
                <a:latin typeface="Inter" panose="020B0502030000000004" pitchFamily="34" charset="0"/>
              </a:rPr>
              <a:t>by the name of our Lord Jesus Christ, that you all </a:t>
            </a:r>
            <a:r>
              <a:rPr lang="en-US" sz="2200" b="1" dirty="0">
                <a:latin typeface="Inter" panose="020B0502030000000004" pitchFamily="34" charset="0"/>
              </a:rPr>
              <a:t>speak the</a:t>
            </a:r>
            <a:br>
              <a:rPr lang="en-US" sz="2200" b="1" dirty="0">
                <a:latin typeface="Inter" panose="020B0502030000000004" pitchFamily="34" charset="0"/>
              </a:rPr>
            </a:br>
            <a:r>
              <a:rPr lang="en-US" sz="2200" b="1" dirty="0">
                <a:latin typeface="Inter" panose="020B0502030000000004" pitchFamily="34" charset="0"/>
              </a:rPr>
              <a:t>same thing</a:t>
            </a:r>
            <a:r>
              <a:rPr lang="en-US" sz="2200" dirty="0">
                <a:latin typeface="Inter" panose="020B0502030000000004" pitchFamily="34" charset="0"/>
              </a:rPr>
              <a:t>, and that there be</a:t>
            </a:r>
            <a:br>
              <a:rPr lang="en-US" sz="2200" dirty="0">
                <a:latin typeface="Inter" panose="020B0502030000000004" pitchFamily="34" charset="0"/>
              </a:rPr>
            </a:br>
            <a:r>
              <a:rPr lang="en-US" sz="2200" dirty="0">
                <a:latin typeface="Inter" panose="020B0502030000000004" pitchFamily="34" charset="0"/>
              </a:rPr>
              <a:t>no divisions among you, but</a:t>
            </a:r>
            <a:br>
              <a:rPr lang="en-US" sz="2200" dirty="0">
                <a:latin typeface="Inter" panose="020B0502030000000004" pitchFamily="34" charset="0"/>
              </a:rPr>
            </a:br>
            <a:r>
              <a:rPr lang="en-US" sz="2200" dirty="0">
                <a:latin typeface="Inter" panose="020B0502030000000004" pitchFamily="34" charset="0"/>
              </a:rPr>
              <a:t>that you be perfectly joined together in the </a:t>
            </a:r>
            <a:r>
              <a:rPr lang="en-US" sz="2200" b="1" dirty="0">
                <a:latin typeface="Inter" panose="020B0502030000000004" pitchFamily="34" charset="0"/>
              </a:rPr>
              <a:t>same mind</a:t>
            </a:r>
            <a:br>
              <a:rPr lang="en-US" sz="2200" b="1" dirty="0">
                <a:latin typeface="Inter" panose="020B0502030000000004" pitchFamily="34" charset="0"/>
              </a:rPr>
            </a:br>
            <a:r>
              <a:rPr lang="en-US" sz="2200" dirty="0">
                <a:latin typeface="Inter" panose="020B0502030000000004" pitchFamily="34" charset="0"/>
              </a:rPr>
              <a:t>and in the same judgment.”</a:t>
            </a:r>
          </a:p>
          <a:p>
            <a:pPr algn="ctr"/>
            <a:r>
              <a:rPr lang="en-US" sz="2200" b="1" dirty="0">
                <a:solidFill>
                  <a:srgbClr val="CC3300"/>
                </a:solidFill>
                <a:latin typeface="Inter" panose="020B0502030000000004" pitchFamily="34" charset="0"/>
              </a:rPr>
              <a:t>1 Corinthians 1:10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A4CA8287-E807-49DA-938A-40DA28FA1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5D3588EB-8A74-48AF-B544-E6296C0E3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93332B-3F40-4995-9AD8-B28FC1F9A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D9B43F-06F4-4F08-9476-072C2F229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FDE4AB-A393-44DE-AB6E-DF223DFE2FF6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5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5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7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900"/>
                            </p:stCondLst>
                            <p:childTnLst>
                              <p:par>
                                <p:cTn id="5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200"/>
                            </p:stCondLst>
                            <p:childTnLst>
                              <p:par>
                                <p:cTn id="5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nimBg="1"/>
      <p:bldP spid="4109" grpId="0" animBg="1"/>
      <p:bldP spid="41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5" name="AutoShape 15"/>
          <p:cNvSpPr>
            <a:spLocks noChangeArrowheads="1"/>
          </p:cNvSpPr>
          <p:nvPr/>
        </p:nvSpPr>
        <p:spPr bwMode="auto">
          <a:xfrm rot="10800000">
            <a:off x="9601200" y="3962399"/>
            <a:ext cx="2209800" cy="2209800"/>
          </a:xfrm>
          <a:prstGeom prst="homePlate">
            <a:avLst>
              <a:gd name="adj" fmla="val 2844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799"/>
            <a:ext cx="11734800" cy="1295393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b="1" dirty="0">
                <a:latin typeface="Inter" panose="020B0502030000000004" pitchFamily="34" charset="0"/>
              </a:rPr>
              <a:t>How Did Denominations</a:t>
            </a:r>
            <a:br>
              <a:rPr lang="en-US" b="1" dirty="0">
                <a:latin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</a:rPr>
              <a:t>or Division Come About?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6"/>
            <a:ext cx="11277600" cy="2285994"/>
          </a:xfrm>
        </p:spPr>
        <p:txBody>
          <a:bodyPr/>
          <a:lstStyle/>
          <a:p>
            <a:r>
              <a:rPr lang="en-US" dirty="0">
                <a:latin typeface="Inter" panose="020B0502030000000004" pitchFamily="34" charset="0"/>
              </a:rPr>
              <a:t>In the New Testament – not groups of congregations distinguished by differing doctrines and practices</a:t>
            </a:r>
          </a:p>
          <a:p>
            <a:r>
              <a:rPr lang="en-US" dirty="0">
                <a:latin typeface="Inter" panose="020B0502030000000004" pitchFamily="34" charset="0"/>
              </a:rPr>
              <a:t>Congregations were simply </a:t>
            </a:r>
            <a:r>
              <a:rPr lang="en-US" b="1" dirty="0"/>
              <a:t>“churches of Christ”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Romans 16:16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05000" y="18288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5134" name="WordArt 14"/>
          <p:cNvSpPr>
            <a:spLocks noChangeArrowheads="1" noChangeShapeType="1" noTextEdit="1"/>
          </p:cNvSpPr>
          <p:nvPr/>
        </p:nvSpPr>
        <p:spPr bwMode="auto">
          <a:xfrm>
            <a:off x="10210800" y="4114799"/>
            <a:ext cx="12954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92457" dir="956724" algn="ctr" rotWithShape="0">
                    <a:srgbClr val="FF9900"/>
                  </a:outerShdw>
                </a:effectLst>
                <a:latin typeface="Inter" panose="020B0502030000000004" pitchFamily="34" charset="0"/>
              </a:rPr>
              <a:t>?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457200" y="4572000"/>
            <a:ext cx="9067800" cy="10156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dirty="0">
                <a:solidFill>
                  <a:schemeClr val="bg1"/>
                </a:solidFill>
                <a:latin typeface="Inter" panose="020B0502030000000004" pitchFamily="34" charset="0"/>
              </a:rPr>
              <a:t>If nothing had been changed would we still have the unity we read about in the New Testament</a:t>
            </a: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FCF33BD3-6232-47A9-AFDA-02FF46598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EE2A9A-9B52-405D-9612-8F8E934C0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384675-4CED-424D-A4B9-E3944D252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EB76FE9-3376-4C22-AF8C-83C4213E4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B795EA-90F8-4D73-A480-06D3FD12B3EC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 animBg="1"/>
      <p:bldP spid="5134" grpId="0" animBg="1"/>
      <p:bldP spid="51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AE10B5-3B32-403D-AD0E-9BB9F4440E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729" y="3471307"/>
            <a:ext cx="3078543" cy="2771346"/>
          </a:xfrm>
          <a:prstGeom prst="rect">
            <a:avLst/>
          </a:prstGeom>
        </p:spPr>
      </p:pic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43466"/>
            <a:ext cx="11201400" cy="1637934"/>
          </a:xfrm>
        </p:spPr>
        <p:txBody>
          <a:bodyPr/>
          <a:lstStyle/>
          <a:p>
            <a:r>
              <a:rPr lang="en-US" dirty="0">
                <a:latin typeface="Inter" panose="020B0502030000000004" pitchFamily="34" charset="0"/>
              </a:rPr>
              <a:t>Changes did take place!</a:t>
            </a:r>
          </a:p>
          <a:p>
            <a:pPr lvl="1"/>
            <a:r>
              <a:rPr lang="en-US" sz="3000" dirty="0">
                <a:solidFill>
                  <a:srgbClr val="CC3300"/>
                </a:solidFill>
                <a:latin typeface="Inter" panose="020B0502030000000004" pitchFamily="34" charset="0"/>
              </a:rPr>
              <a:t>Were predicted by the apostles before the New Testament period came to a close</a:t>
            </a: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 rot="15833635">
            <a:off x="2498573" y="3312252"/>
            <a:ext cx="1694312" cy="2132013"/>
          </a:xfrm>
          <a:prstGeom prst="cloudCallout">
            <a:avLst>
              <a:gd name="adj1" fmla="val -42523"/>
              <a:gd name="adj2" fmla="val 5691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7696200" y="3200400"/>
            <a:ext cx="2514600" cy="1828800"/>
          </a:xfrm>
          <a:prstGeom prst="cloudCallout">
            <a:avLst>
              <a:gd name="adj1" fmla="val -56440"/>
              <a:gd name="adj2" fmla="val 4592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6160" name="WordArt 16"/>
          <p:cNvSpPr>
            <a:spLocks noChangeArrowheads="1" noChangeShapeType="1" noTextEdit="1"/>
          </p:cNvSpPr>
          <p:nvPr/>
        </p:nvSpPr>
        <p:spPr bwMode="auto">
          <a:xfrm>
            <a:off x="2590800" y="4114800"/>
            <a:ext cx="152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nter" panose="020B0502030000000004" pitchFamily="34" charset="0"/>
              </a:rPr>
              <a:t>TRUTH?</a:t>
            </a:r>
          </a:p>
        </p:txBody>
      </p:sp>
      <p:sp>
        <p:nvSpPr>
          <p:cNvPr id="6162" name="WordArt 18"/>
          <p:cNvSpPr>
            <a:spLocks noChangeArrowheads="1" noChangeShapeType="1" noTextEdit="1"/>
          </p:cNvSpPr>
          <p:nvPr/>
        </p:nvSpPr>
        <p:spPr bwMode="auto">
          <a:xfrm>
            <a:off x="8001000" y="3619500"/>
            <a:ext cx="190500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nter" panose="020B0502030000000004" pitchFamily="34" charset="0"/>
              </a:rPr>
              <a:t>Doctrines</a:t>
            </a:r>
          </a:p>
          <a:p>
            <a:pPr algn="ctr"/>
            <a:r>
              <a:rPr lang="en-US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nter" panose="020B0502030000000004" pitchFamily="34" charset="0"/>
              </a:rPr>
              <a:t>of Teachers?</a:t>
            </a:r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1981200" y="5105400"/>
            <a:ext cx="2438400" cy="1143000"/>
          </a:xfrm>
          <a:prstGeom prst="horizontalScroll">
            <a:avLst>
              <a:gd name="adj" fmla="val 12500"/>
            </a:avLst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6165" name="WordArt 21"/>
          <p:cNvSpPr>
            <a:spLocks noChangeArrowheads="1" noChangeShapeType="1" noTextEdit="1"/>
          </p:cNvSpPr>
          <p:nvPr/>
        </p:nvSpPr>
        <p:spPr bwMode="auto">
          <a:xfrm>
            <a:off x="2209800" y="5334000"/>
            <a:ext cx="21336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 Tim 4:1-2</a:t>
            </a:r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>
            <a:off x="7772400" y="5105400"/>
            <a:ext cx="2438400" cy="1143000"/>
          </a:xfrm>
          <a:prstGeom prst="horizontalScroll">
            <a:avLst>
              <a:gd name="adj" fmla="val 12500"/>
            </a:avLst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6167" name="WordArt 23"/>
          <p:cNvSpPr>
            <a:spLocks noChangeArrowheads="1" noChangeShapeType="1" noTextEdit="1"/>
          </p:cNvSpPr>
          <p:nvPr/>
        </p:nvSpPr>
        <p:spPr bwMode="auto">
          <a:xfrm>
            <a:off x="8001000" y="5334000"/>
            <a:ext cx="21336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 Tim 4:3-4</a:t>
            </a: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E7425DB3-93BE-4DA3-9CDC-4D26AF281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7B743EAC-39B2-420C-8F1F-1B46614F4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583831-95EC-4379-A7C9-6FEA6A2EB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5315973-C86C-473E-A071-E9F8DD4AC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1A38A76-063A-4050-874D-9A0D15B74136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54426D1C-8D79-459F-8E90-D8E5AB06E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799"/>
            <a:ext cx="11734800" cy="1295393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b="1" dirty="0">
                <a:latin typeface="Inter" panose="020B0502030000000004" pitchFamily="34" charset="0"/>
              </a:rPr>
              <a:t>How Did Denominations</a:t>
            </a:r>
            <a:br>
              <a:rPr lang="en-US" b="1" dirty="0">
                <a:latin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</a:rPr>
              <a:t>or Division Come About?</a:t>
            </a:r>
          </a:p>
        </p:txBody>
      </p:sp>
      <p:sp>
        <p:nvSpPr>
          <p:cNvPr id="26" name="Line 8">
            <a:extLst>
              <a:ext uri="{FF2B5EF4-FFF2-40B4-BE49-F238E27FC236}">
                <a16:creationId xmlns:a16="http://schemas.microsoft.com/office/drawing/2014/main" id="{6A229428-FA0F-41D4-84CE-18CE8CA71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8288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67362E5-BE69-4D25-B7F8-7B3750317A38}"/>
              </a:ext>
            </a:extLst>
          </p:cNvPr>
          <p:cNvSpPr/>
          <p:nvPr/>
        </p:nvSpPr>
        <p:spPr>
          <a:xfrm>
            <a:off x="609600" y="2971801"/>
            <a:ext cx="10972800" cy="31241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88" name="WordArt 20"/>
          <p:cNvSpPr>
            <a:spLocks noChangeArrowheads="1" noChangeShapeType="1" noTextEdit="1"/>
          </p:cNvSpPr>
          <p:nvPr/>
        </p:nvSpPr>
        <p:spPr bwMode="auto">
          <a:xfrm>
            <a:off x="2743200" y="3429000"/>
            <a:ext cx="693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9900">
                    <a:alpha val="45000"/>
                  </a:srgbClr>
                </a:solidFill>
                <a:latin typeface="Arial Black"/>
              </a:rPr>
              <a:t>+ / -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914400" y="3429000"/>
            <a:ext cx="10439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latin typeface="Inter" panose="020B0502030000000004" pitchFamily="34" charset="0"/>
              </a:rPr>
              <a:t>If present division is the result of additions, subtractions and modifications to the </a:t>
            </a:r>
            <a:r>
              <a:rPr lang="en-US" sz="3200" b="1" dirty="0">
                <a:latin typeface="Inter" panose="020B0502030000000004" pitchFamily="34" charset="0"/>
              </a:rPr>
              <a:t>LORD’s</a:t>
            </a:r>
            <a:r>
              <a:rPr lang="en-US" sz="3200" dirty="0">
                <a:latin typeface="Inter" panose="020B0502030000000004" pitchFamily="34" charset="0"/>
              </a:rPr>
              <a:t> teaching – would we not be able to have unity</a:t>
            </a:r>
            <a:br>
              <a:rPr lang="en-US" sz="3200" dirty="0">
                <a:latin typeface="Inter" panose="020B0502030000000004" pitchFamily="34" charset="0"/>
              </a:rPr>
            </a:br>
            <a:r>
              <a:rPr lang="en-US" sz="3200" b="1" dirty="0">
                <a:latin typeface="Inter" panose="020B0502030000000004" pitchFamily="34" charset="0"/>
              </a:rPr>
              <a:t>IF</a:t>
            </a:r>
            <a:r>
              <a:rPr lang="en-US" sz="3200" dirty="0">
                <a:latin typeface="Inter" panose="020B0502030000000004" pitchFamily="34" charset="0"/>
              </a:rPr>
              <a:t> these changes were eliminated?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b="1" dirty="0">
                <a:latin typeface="Inter" panose="020B0502030000000004" pitchFamily="34" charset="0"/>
              </a:rPr>
              <a:t>How Can the Unity the</a:t>
            </a:r>
            <a:br>
              <a:rPr lang="en-US" b="1" dirty="0">
                <a:latin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</a:rPr>
              <a:t>Lord Prayed for be Recovered?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9677400" cy="1143000"/>
          </a:xfrm>
        </p:spPr>
        <p:txBody>
          <a:bodyPr/>
          <a:lstStyle/>
          <a:p>
            <a:r>
              <a:rPr lang="en-US" dirty="0">
                <a:latin typeface="Inter" panose="020B0502030000000004" pitchFamily="34" charset="0"/>
              </a:rPr>
              <a:t>If we get rid of the cause of the division – would we not get rid of the division itself</a:t>
            </a:r>
            <a:endParaRPr lang="en-US" dirty="0">
              <a:solidFill>
                <a:srgbClr val="CC3300"/>
              </a:solidFill>
              <a:latin typeface="Inter" panose="020B0502030000000004" pitchFamily="34" charset="0"/>
            </a:endParaRP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905000" y="16764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7186" name="WordArt 18"/>
          <p:cNvSpPr>
            <a:spLocks noChangeArrowheads="1" noChangeShapeType="1" noTextEdit="1"/>
          </p:cNvSpPr>
          <p:nvPr/>
        </p:nvSpPr>
        <p:spPr bwMode="auto">
          <a:xfrm>
            <a:off x="9372600" y="1828800"/>
            <a:ext cx="68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92457" dir="956724" algn="ctr" rotWithShape="0">
                    <a:srgbClr val="FF9900"/>
                  </a:outerShdw>
                </a:effectLst>
                <a:latin typeface="Inter" panose="020B0502030000000004" pitchFamily="34" charset="0"/>
              </a:rPr>
              <a:t>?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7AD19D3E-EE03-4C1B-BE97-0644A9781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18001B48-E2FB-419A-9184-3E92C9FF8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A2AC53-4892-441A-9485-5A65586D2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3649BC0-AC05-4DBB-B210-D95A69F7A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7E9BAC-1CD1-4B1D-A70A-D771229C9CFE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10363200" cy="1676400"/>
          </a:xfrm>
        </p:spPr>
        <p:txBody>
          <a:bodyPr/>
          <a:lstStyle/>
          <a:p>
            <a:r>
              <a:rPr lang="en-US" dirty="0">
                <a:latin typeface="Inter" panose="020B0502030000000004" pitchFamily="34" charset="0"/>
              </a:rPr>
              <a:t>The Word of God is like “seed”</a:t>
            </a:r>
          </a:p>
          <a:p>
            <a:pPr lvl="1"/>
            <a:r>
              <a:rPr lang="en-US" sz="3000" dirty="0">
                <a:solidFill>
                  <a:srgbClr val="CC33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Luke 8:11</a:t>
            </a:r>
          </a:p>
          <a:p>
            <a:pPr lvl="1"/>
            <a:r>
              <a:rPr lang="en-US" sz="3000" dirty="0">
                <a:solidFill>
                  <a:srgbClr val="CC3300"/>
                </a:solidFill>
                <a:latin typeface="Inter" panose="020B0502030000000004" pitchFamily="34" charset="0"/>
              </a:rPr>
              <a:t>Seed </a:t>
            </a:r>
            <a:r>
              <a:rPr lang="en-US" sz="3000" b="1" dirty="0">
                <a:solidFill>
                  <a:srgbClr val="CC3300"/>
                </a:solidFill>
                <a:latin typeface="Inter" panose="020B0502030000000004" pitchFamily="34" charset="0"/>
              </a:rPr>
              <a:t>ALWAYS</a:t>
            </a:r>
            <a:r>
              <a:rPr lang="en-US" sz="3000" dirty="0">
                <a:solidFill>
                  <a:srgbClr val="CC3300"/>
                </a:solidFill>
                <a:latin typeface="Inter" panose="020B0502030000000004" pitchFamily="34" charset="0"/>
              </a:rPr>
              <a:t> produces </a:t>
            </a:r>
            <a:r>
              <a:rPr lang="en-US" sz="3000" b="1" dirty="0">
                <a:solidFill>
                  <a:srgbClr val="CC3300"/>
                </a:solidFill>
                <a:latin typeface="Inter" panose="020B0502030000000004" pitchFamily="34" charset="0"/>
              </a:rPr>
              <a:t>AFTER</a:t>
            </a:r>
            <a:r>
              <a:rPr lang="en-US" sz="3000" dirty="0">
                <a:solidFill>
                  <a:srgbClr val="CC3300"/>
                </a:solidFill>
                <a:latin typeface="Inter" panose="020B0502030000000004" pitchFamily="34" charset="0"/>
              </a:rPr>
              <a:t> its kind!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524000" y="0"/>
            <a:ext cx="91440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pic>
        <p:nvPicPr>
          <p:cNvPr id="8205" name="Picture 13" descr="MCj025043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77314" y="1752603"/>
            <a:ext cx="1601331" cy="1752597"/>
          </a:xfrm>
          <a:prstGeom prst="rect">
            <a:avLst/>
          </a:prstGeom>
          <a:noFill/>
        </p:spPr>
      </p:pic>
      <p:pic>
        <p:nvPicPr>
          <p:cNvPr id="8208" name="Picture 16" descr="MCj035066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1905000"/>
            <a:ext cx="838200" cy="749300"/>
          </a:xfrm>
          <a:prstGeom prst="rect">
            <a:avLst/>
          </a:prstGeom>
          <a:noFill/>
        </p:spPr>
      </p:pic>
      <p:pic>
        <p:nvPicPr>
          <p:cNvPr id="8213" name="Picture 21" descr="MCj008223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3352800"/>
            <a:ext cx="2133600" cy="2895600"/>
          </a:xfrm>
          <a:prstGeom prst="rect">
            <a:avLst/>
          </a:prstGeom>
          <a:noFill/>
        </p:spPr>
      </p:pic>
      <p:sp>
        <p:nvSpPr>
          <p:cNvPr id="8214" name="AutoShape 22"/>
          <p:cNvSpPr>
            <a:spLocks noChangeArrowheads="1"/>
          </p:cNvSpPr>
          <p:nvPr/>
        </p:nvSpPr>
        <p:spPr bwMode="auto">
          <a:xfrm rot="10800000">
            <a:off x="609600" y="3733800"/>
            <a:ext cx="5105400" cy="2209800"/>
          </a:xfrm>
          <a:prstGeom prst="wedgeRectCallout">
            <a:avLst>
              <a:gd name="adj1" fmla="val -92014"/>
              <a:gd name="adj2" fmla="val 524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pPr algn="ctr"/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685800" y="3810000"/>
            <a:ext cx="4953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latin typeface="Inter" panose="020B0502030000000004" pitchFamily="34" charset="0"/>
              </a:rPr>
              <a:t>It should not be surprising that if it looks like an acorn, it most likely </a:t>
            </a:r>
            <a:r>
              <a:rPr lang="en-US" sz="3200" b="1" dirty="0">
                <a:latin typeface="Inter" panose="020B0502030000000004" pitchFamily="34" charset="0"/>
              </a:rPr>
              <a:t>is an acorn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6C8EAD2A-70C8-4289-85AC-98FA3C65D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2194CEA6-2C09-4B27-BB53-95E7AE1F6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8ABB6D-D2C5-4DEB-BF94-1D79D7D8E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DC7F90C-E6BE-4C58-BC7B-1280A8AD7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EE2CD6-1E57-4D32-8023-70A16B72DB5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ECD970EE-767E-4B7D-B1D8-F1023082F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b="1" dirty="0">
                <a:latin typeface="Inter" panose="020B0502030000000004" pitchFamily="34" charset="0"/>
              </a:rPr>
              <a:t>How Can the Unity the</a:t>
            </a:r>
            <a:br>
              <a:rPr lang="en-US" b="1" dirty="0">
                <a:latin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</a:rPr>
              <a:t>Lord Prayed for be Recovered?</a:t>
            </a:r>
          </a:p>
        </p:txBody>
      </p:sp>
      <p:sp>
        <p:nvSpPr>
          <p:cNvPr id="22" name="Line 8">
            <a:extLst>
              <a:ext uri="{FF2B5EF4-FFF2-40B4-BE49-F238E27FC236}">
                <a16:creationId xmlns:a16="http://schemas.microsoft.com/office/drawing/2014/main" id="{C1DF7CD6-2779-422F-903D-0110A0AAC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4" grpId="0" animBg="1"/>
      <p:bldP spid="82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905000" y="2819400"/>
            <a:ext cx="7181850" cy="2438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991600" cy="1143000"/>
          </a:xfrm>
        </p:spPr>
        <p:txBody>
          <a:bodyPr/>
          <a:lstStyle/>
          <a:p>
            <a:r>
              <a:rPr lang="en-US" dirty="0">
                <a:latin typeface="Inter" panose="020B0502030000000004" pitchFamily="34" charset="0"/>
              </a:rPr>
              <a:t>Denominational teachings are also like seed – producing after their kind</a:t>
            </a:r>
            <a:endParaRPr lang="en-US" dirty="0">
              <a:solidFill>
                <a:srgbClr val="CC3300"/>
              </a:solidFill>
              <a:latin typeface="Inter" panose="020B0502030000000004" pitchFamily="34" charset="0"/>
            </a:endParaRPr>
          </a:p>
        </p:txBody>
      </p:sp>
      <p:pic>
        <p:nvPicPr>
          <p:cNvPr id="9225" name="Picture 9" descr="MCj025043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49" y="2438405"/>
            <a:ext cx="2252939" cy="2760357"/>
          </a:xfrm>
          <a:prstGeom prst="rect">
            <a:avLst/>
          </a:prstGeom>
          <a:noFill/>
        </p:spPr>
      </p:pic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981200" y="2873276"/>
            <a:ext cx="6172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Inter" panose="020B0502030000000004" pitchFamily="34" charset="0"/>
              </a:rPr>
              <a:t>Catechism = </a:t>
            </a:r>
            <a:r>
              <a:rPr lang="en-US" sz="2400" b="1" dirty="0">
                <a:latin typeface="Inter" panose="020B0502030000000004" pitchFamily="34" charset="0"/>
              </a:rPr>
              <a:t>Catholic</a:t>
            </a:r>
          </a:p>
          <a:p>
            <a:r>
              <a:rPr lang="en-US" sz="2400" dirty="0">
                <a:latin typeface="Inter" panose="020B0502030000000004" pitchFamily="34" charset="0"/>
              </a:rPr>
              <a:t>Augsburg Confession = </a:t>
            </a:r>
            <a:r>
              <a:rPr lang="en-US" sz="2400" b="1" dirty="0">
                <a:latin typeface="Inter" panose="020B0502030000000004" pitchFamily="34" charset="0"/>
              </a:rPr>
              <a:t>Lutheran</a:t>
            </a:r>
          </a:p>
          <a:p>
            <a:r>
              <a:rPr lang="en-US" sz="2400" dirty="0">
                <a:latin typeface="Inter" panose="020B0502030000000004" pitchFamily="34" charset="0"/>
              </a:rPr>
              <a:t>Book of Mormon = </a:t>
            </a:r>
            <a:r>
              <a:rPr lang="en-US" sz="2400" b="1" dirty="0">
                <a:latin typeface="Inter" panose="020B0502030000000004" pitchFamily="34" charset="0"/>
              </a:rPr>
              <a:t>Mormon</a:t>
            </a:r>
          </a:p>
          <a:p>
            <a:r>
              <a:rPr lang="en-US" sz="2400" dirty="0">
                <a:latin typeface="Inter" panose="020B0502030000000004" pitchFamily="34" charset="0"/>
              </a:rPr>
              <a:t>Book of Common Prayer = </a:t>
            </a:r>
            <a:r>
              <a:rPr lang="en-US" sz="2400" b="1" dirty="0">
                <a:latin typeface="Inter" panose="020B0502030000000004" pitchFamily="34" charset="0"/>
              </a:rPr>
              <a:t>Episcopalian</a:t>
            </a:r>
          </a:p>
          <a:p>
            <a:r>
              <a:rPr lang="en-US" sz="2400" dirty="0">
                <a:latin typeface="Inter" panose="020B0502030000000004" pitchFamily="34" charset="0"/>
              </a:rPr>
              <a:t>Methodist Discipline = </a:t>
            </a:r>
            <a:r>
              <a:rPr lang="en-US" sz="2400" b="1" dirty="0">
                <a:latin typeface="Inter" panose="020B0502030000000004" pitchFamily="34" charset="0"/>
              </a:rPr>
              <a:t>Methodist</a:t>
            </a:r>
          </a:p>
          <a:p>
            <a:r>
              <a:rPr lang="en-US" sz="2400" dirty="0">
                <a:latin typeface="Inter" panose="020B0502030000000004" pitchFamily="34" charset="0"/>
              </a:rPr>
              <a:t>Baptist Manual = </a:t>
            </a:r>
            <a:r>
              <a:rPr lang="en-US" sz="2400" b="1" dirty="0">
                <a:latin typeface="Inter" panose="020B0502030000000004" pitchFamily="34" charset="0"/>
              </a:rPr>
              <a:t>Baptist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1905000" y="5410200"/>
            <a:ext cx="84582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905000" y="5417403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Inter" panose="020B0502030000000004" pitchFamily="34" charset="0"/>
              </a:rPr>
              <a:t>The </a:t>
            </a:r>
            <a:r>
              <a:rPr lang="en-US" sz="2400" i="1" dirty="0">
                <a:solidFill>
                  <a:schemeClr val="bg1"/>
                </a:solidFill>
                <a:latin typeface="Inter" panose="020B0502030000000004" pitchFamily="34" charset="0"/>
              </a:rPr>
              <a:t>Methodist Discipline</a:t>
            </a:r>
            <a:r>
              <a:rPr lang="en-US" sz="2400" b="1" dirty="0">
                <a:solidFill>
                  <a:schemeClr val="bg1"/>
                </a:solidFill>
                <a:latin typeface="Inter" panose="020B0502030000000004" pitchFamily="34" charset="0"/>
              </a:rPr>
              <a:t> will never produce a Baptist,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Inter" panose="020B0502030000000004" pitchFamily="34" charset="0"/>
              </a:rPr>
              <a:t>And the </a:t>
            </a:r>
            <a:r>
              <a:rPr lang="en-US" sz="2400" i="1" dirty="0">
                <a:solidFill>
                  <a:schemeClr val="bg1"/>
                </a:solidFill>
                <a:latin typeface="Inter" panose="020B0502030000000004" pitchFamily="34" charset="0"/>
              </a:rPr>
              <a:t>Baptist Manual</a:t>
            </a:r>
            <a:r>
              <a:rPr lang="en-US" sz="2400" b="1" dirty="0">
                <a:solidFill>
                  <a:schemeClr val="bg1"/>
                </a:solidFill>
                <a:latin typeface="Inter" panose="020B0502030000000004" pitchFamily="34" charset="0"/>
              </a:rPr>
              <a:t> will never produce a Methodist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92EB9761-8FD7-4F15-AB2B-C6286C107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53B2486-A8E7-4823-8010-56C2C49D3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9292ED-523C-4268-8EC0-34DEA548B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CE0C9EC-1B1C-431B-84C1-2BA8F72B6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4F48BD-BA89-443D-9F09-FDF94D0B75A3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4568B4A2-89B0-49F1-B273-1F52728F9E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b="1" dirty="0">
                <a:latin typeface="Inter" panose="020B0502030000000004" pitchFamily="34" charset="0"/>
              </a:rPr>
              <a:t>How Can the Unity the</a:t>
            </a:r>
            <a:br>
              <a:rPr lang="en-US" b="1" dirty="0">
                <a:latin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</a:rPr>
              <a:t>Lord Prayed for be Recovered?</a:t>
            </a:r>
          </a:p>
        </p:txBody>
      </p:sp>
      <p:sp>
        <p:nvSpPr>
          <p:cNvPr id="22" name="Line 8">
            <a:extLst>
              <a:ext uri="{FF2B5EF4-FFF2-40B4-BE49-F238E27FC236}">
                <a16:creationId xmlns:a16="http://schemas.microsoft.com/office/drawing/2014/main" id="{B5A30E39-D672-42F4-9041-D960E9925C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2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2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 animBg="1"/>
      <p:bldP spid="9232" grpId="0" animBg="1"/>
      <p:bldP spid="92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0" name="Picture 10" descr="MCj025043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1752600"/>
            <a:ext cx="3505200" cy="4494581"/>
          </a:xfrm>
          <a:prstGeom prst="rect">
            <a:avLst/>
          </a:prstGeom>
          <a:noFill/>
        </p:spPr>
      </p:pic>
      <p:pic>
        <p:nvPicPr>
          <p:cNvPr id="10255" name="Picture 15" descr="Open Bib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429000"/>
            <a:ext cx="5029200" cy="2818189"/>
          </a:xfrm>
          <a:prstGeom prst="rect">
            <a:avLst/>
          </a:prstGeom>
          <a:noFill/>
        </p:spPr>
      </p:pic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609600" y="1828800"/>
            <a:ext cx="7086600" cy="15240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133600" y="2000071"/>
            <a:ext cx="4191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Inter" panose="020B0502030000000004" pitchFamily="34" charset="0"/>
              </a:rPr>
              <a:t>If the only </a:t>
            </a:r>
            <a:r>
              <a:rPr lang="en-US" sz="2400" b="1" dirty="0">
                <a:solidFill>
                  <a:srgbClr val="FFFF00"/>
                </a:solidFill>
                <a:latin typeface="Inter" panose="020B0502030000000004" pitchFamily="34" charset="0"/>
              </a:rPr>
              <a:t>“seed”</a:t>
            </a:r>
            <a:r>
              <a:rPr lang="en-US" sz="2400" b="1" dirty="0">
                <a:solidFill>
                  <a:schemeClr val="bg1"/>
                </a:solidFill>
                <a:latin typeface="Inter" panose="020B0502030000000004" pitchFamily="34" charset="0"/>
              </a:rPr>
              <a:t> sown was the New Testament, what would result?</a:t>
            </a: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8B84FED-FE2C-4808-8E19-74B1BBFB9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27BA02F-348E-4EC5-95C7-5FF494F55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9C973C-45EE-41C1-B29B-F7EE2E981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7C937E-25D0-4C65-8C54-FF3E4040F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120396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Inter" panose="020B05020300000000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B294F7-BFA0-4D7A-AC4E-AF0E46CBD40C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</a:rPr>
              <a:t>Richie Thetford								                              www.thetfordcountry.com</a:t>
            </a: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EC07BC1C-653B-4430-A3E2-C17C08AC4D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effectLst>
            <a:outerShdw dist="28398" dir="1593903" algn="ctr" rotWithShape="0">
              <a:srgbClr val="FF9900"/>
            </a:outerShdw>
          </a:effectLst>
        </p:spPr>
        <p:txBody>
          <a:bodyPr/>
          <a:lstStyle/>
          <a:p>
            <a:r>
              <a:rPr lang="en-US" b="1" dirty="0">
                <a:latin typeface="Inter" panose="020B0502030000000004" pitchFamily="34" charset="0"/>
              </a:rPr>
              <a:t>How Can the Unity the</a:t>
            </a:r>
            <a:br>
              <a:rPr lang="en-US" b="1" dirty="0">
                <a:latin typeface="Inter" panose="020B0502030000000004" pitchFamily="34" charset="0"/>
              </a:rPr>
            </a:br>
            <a:r>
              <a:rPr lang="en-US" b="1" dirty="0">
                <a:latin typeface="Inter" panose="020B0502030000000004" pitchFamily="34" charset="0"/>
              </a:rPr>
              <a:t>Lord Prayed for be Recovered?</a:t>
            </a:r>
          </a:p>
        </p:txBody>
      </p:sp>
      <p:sp>
        <p:nvSpPr>
          <p:cNvPr id="20" name="Line 8">
            <a:extLst>
              <a:ext uri="{FF2B5EF4-FFF2-40B4-BE49-F238E27FC236}">
                <a16:creationId xmlns:a16="http://schemas.microsoft.com/office/drawing/2014/main" id="{71A72A51-9AAB-477A-AF10-A27122A0F9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/>
          <a:lstStyle/>
          <a:p>
            <a:endParaRPr lang="en-US" dirty="0">
              <a:latin typeface="Inter" panose="020B05020300000000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653</Words>
  <Application>Microsoft Office PowerPoint</Application>
  <PresentationFormat>Widescreen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AvantGarde Md BT</vt:lpstr>
      <vt:lpstr>Inter</vt:lpstr>
      <vt:lpstr>Inter Medium</vt:lpstr>
      <vt:lpstr>Inter Semi Bold</vt:lpstr>
      <vt:lpstr>Default Design</vt:lpstr>
      <vt:lpstr>The Lord’s Church</vt:lpstr>
      <vt:lpstr>The Lord’s Church</vt:lpstr>
      <vt:lpstr>The Lord’s Church</vt:lpstr>
      <vt:lpstr>How Did Denominations or Division Come About?</vt:lpstr>
      <vt:lpstr>How Did Denominations or Division Come About?</vt:lpstr>
      <vt:lpstr>How Can the Unity the Lord Prayed for be Recovered?</vt:lpstr>
      <vt:lpstr>How Can the Unity the Lord Prayed for be Recovered?</vt:lpstr>
      <vt:lpstr>How Can the Unity the Lord Prayed for be Recovered?</vt:lpstr>
      <vt:lpstr>How Can the Unity the Lord Prayed for be Recovered?</vt:lpstr>
      <vt:lpstr>What is the “church of Christ?” </vt:lpstr>
      <vt:lpstr>What is the “church of Christ? </vt:lpstr>
      <vt:lpstr>What is the “church of Christ? </vt:lpstr>
      <vt:lpstr>Jesus specified what we MUST do to be saved</vt:lpstr>
      <vt:lpstr>The Lord’s Church</vt:lpstr>
      <vt:lpstr>The Lord’s Church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Lord’s Church</dc:title>
  <dc:creator>HP Authorized Customer</dc:creator>
  <cp:lastModifiedBy>Richard Thetford</cp:lastModifiedBy>
  <cp:revision>35</cp:revision>
  <dcterms:created xsi:type="dcterms:W3CDTF">2007-06-11T05:59:02Z</dcterms:created>
  <dcterms:modified xsi:type="dcterms:W3CDTF">2019-04-07T18:23:39Z</dcterms:modified>
</cp:coreProperties>
</file>