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98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13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060291-3A57-4259-8405-7D1EB0CB4695}"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B4753-B8D5-4FAF-B6DB-D4A9D0AE9765}" type="slidenum">
              <a:rPr lang="en-US" smtClean="0"/>
              <a:pPr/>
              <a:t>‹#›</a:t>
            </a:fld>
            <a:endParaRPr lang="en-US"/>
          </a:p>
        </p:txBody>
      </p:sp>
    </p:spTree>
  </p:cSld>
  <p:clrMapOvr>
    <a:masterClrMapping/>
  </p:clrMapOvr>
  <p:transition spd="slow">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060291-3A57-4259-8405-7D1EB0CB4695}"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B4753-B8D5-4FAF-B6DB-D4A9D0AE9765}" type="slidenum">
              <a:rPr lang="en-US" smtClean="0"/>
              <a:pPr/>
              <a:t>‹#›</a:t>
            </a:fld>
            <a:endParaRPr lang="en-US"/>
          </a:p>
        </p:txBody>
      </p:sp>
    </p:spTree>
  </p:cSld>
  <p:clrMapOvr>
    <a:masterClrMapping/>
  </p:clrMapOvr>
  <p:transition spd="slow">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060291-3A57-4259-8405-7D1EB0CB4695}"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B4753-B8D5-4FAF-B6DB-D4A9D0AE9765}" type="slidenum">
              <a:rPr lang="en-US" smtClean="0"/>
              <a:pPr/>
              <a:t>‹#›</a:t>
            </a:fld>
            <a:endParaRPr lang="en-US"/>
          </a:p>
        </p:txBody>
      </p:sp>
    </p:spTree>
  </p:cSld>
  <p:clrMapOvr>
    <a:masterClrMapping/>
  </p:clrMapOvr>
  <p:transition spd="slow">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060291-3A57-4259-8405-7D1EB0CB4695}"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B4753-B8D5-4FAF-B6DB-D4A9D0AE9765}" type="slidenum">
              <a:rPr lang="en-US" smtClean="0"/>
              <a:pPr/>
              <a:t>‹#›</a:t>
            </a:fld>
            <a:endParaRPr lang="en-US"/>
          </a:p>
        </p:txBody>
      </p:sp>
    </p:spTree>
  </p:cSld>
  <p:clrMapOvr>
    <a:masterClrMapping/>
  </p:clrMapOvr>
  <p:transition spd="slow">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060291-3A57-4259-8405-7D1EB0CB4695}" type="datetimeFigureOut">
              <a:rPr lang="en-US" smtClean="0"/>
              <a:pPr/>
              <a:t>1/18/2013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B4753-B8D5-4FAF-B6DB-D4A9D0AE9765}" type="slidenum">
              <a:rPr lang="en-US" smtClean="0"/>
              <a:pPr/>
              <a:t>‹#›</a:t>
            </a:fld>
            <a:endParaRPr lang="en-US"/>
          </a:p>
        </p:txBody>
      </p:sp>
    </p:spTree>
  </p:cSld>
  <p:clrMapOvr>
    <a:masterClrMapping/>
  </p:clrMapOvr>
  <p:transition spd="slow">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060291-3A57-4259-8405-7D1EB0CB4695}" type="datetimeFigureOut">
              <a:rPr lang="en-US" smtClean="0"/>
              <a:pPr/>
              <a:t>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B4753-B8D5-4FAF-B6DB-D4A9D0AE9765}" type="slidenum">
              <a:rPr lang="en-US" smtClean="0"/>
              <a:pPr/>
              <a:t>‹#›</a:t>
            </a:fld>
            <a:endParaRPr lang="en-US"/>
          </a:p>
        </p:txBody>
      </p:sp>
    </p:spTree>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060291-3A57-4259-8405-7D1EB0CB4695}" type="datetimeFigureOut">
              <a:rPr lang="en-US" smtClean="0"/>
              <a:pPr/>
              <a:t>1/18/2013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5B4753-B8D5-4FAF-B6DB-D4A9D0AE9765}" type="slidenum">
              <a:rPr lang="en-US" smtClean="0"/>
              <a:pPr/>
              <a:t>‹#›</a:t>
            </a:fld>
            <a:endParaRPr lang="en-US"/>
          </a:p>
        </p:txBody>
      </p:sp>
    </p:spTree>
  </p:cSld>
  <p:clrMapOvr>
    <a:masterClrMapping/>
  </p:clrMapOvr>
  <p:transition spd="slow">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060291-3A57-4259-8405-7D1EB0CB4695}" type="datetimeFigureOut">
              <a:rPr lang="en-US" smtClean="0"/>
              <a:pPr/>
              <a:t>1/18/2013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5B4753-B8D5-4FAF-B6DB-D4A9D0AE9765}" type="slidenum">
              <a:rPr lang="en-US" smtClean="0"/>
              <a:pPr/>
              <a:t>‹#›</a:t>
            </a:fld>
            <a:endParaRPr lang="en-US"/>
          </a:p>
        </p:txBody>
      </p:sp>
    </p:spTree>
  </p:cSld>
  <p:clrMapOvr>
    <a:masterClrMapping/>
  </p:clrMapOvr>
  <p:transition spd="slow">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060291-3A57-4259-8405-7D1EB0CB4695}" type="datetimeFigureOut">
              <a:rPr lang="en-US" smtClean="0"/>
              <a:pPr/>
              <a:t>1/18/2013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5B4753-B8D5-4FAF-B6DB-D4A9D0AE9765}" type="slidenum">
              <a:rPr lang="en-US" smtClean="0"/>
              <a:pPr/>
              <a:t>‹#›</a:t>
            </a:fld>
            <a:endParaRPr lang="en-US"/>
          </a:p>
        </p:txBody>
      </p:sp>
    </p:spTree>
  </p:cSld>
  <p:clrMapOvr>
    <a:masterClrMapping/>
  </p:clrMapOvr>
  <p:transition spd="slow">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060291-3A57-4259-8405-7D1EB0CB4695}" type="datetimeFigureOut">
              <a:rPr lang="en-US" smtClean="0"/>
              <a:pPr/>
              <a:t>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B4753-B8D5-4FAF-B6DB-D4A9D0AE9765}" type="slidenum">
              <a:rPr lang="en-US" smtClean="0"/>
              <a:pPr/>
              <a:t>‹#›</a:t>
            </a:fld>
            <a:endParaRPr lang="en-US"/>
          </a:p>
        </p:txBody>
      </p:sp>
    </p:spTree>
  </p:cSld>
  <p:clrMapOvr>
    <a:masterClrMapping/>
  </p:clrMapOvr>
  <p:transition spd="slow">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060291-3A57-4259-8405-7D1EB0CB4695}" type="datetimeFigureOut">
              <a:rPr lang="en-US" smtClean="0"/>
              <a:pPr/>
              <a:t>1/18/2013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B4753-B8D5-4FAF-B6DB-D4A9D0AE9765}" type="slidenum">
              <a:rPr lang="en-US" smtClean="0"/>
              <a:pPr/>
              <a:t>‹#›</a:t>
            </a:fld>
            <a:endParaRPr lang="en-US"/>
          </a:p>
        </p:txBody>
      </p:sp>
    </p:spTree>
  </p:cSld>
  <p:clrMapOvr>
    <a:masterClrMapping/>
  </p:clrMapOvr>
  <p:transition spd="slow">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60291-3A57-4259-8405-7D1EB0CB4695}" type="datetimeFigureOut">
              <a:rPr lang="en-US" smtClean="0"/>
              <a:pPr/>
              <a:t>1/18/2013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5B4753-B8D5-4FAF-B6DB-D4A9D0AE976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split orient="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52400"/>
            <a:ext cx="8534400" cy="1470025"/>
          </a:xfrm>
        </p:spPr>
        <p:txBody>
          <a:bodyPr/>
          <a:lstStyle/>
          <a:p>
            <a:r>
              <a:rPr lang="en-US" b="1" dirty="0" smtClean="0">
                <a:latin typeface="Segoe UI" pitchFamily="34" charset="0"/>
                <a:cs typeface="Segoe UI" pitchFamily="34" charset="0"/>
              </a:rPr>
              <a:t>The Lord’s Church</a:t>
            </a:r>
            <a:r>
              <a:rPr lang="en-US" dirty="0" smtClean="0">
                <a:latin typeface="Segoe UI" pitchFamily="34" charset="0"/>
                <a:cs typeface="Segoe UI" pitchFamily="34" charset="0"/>
              </a:rPr>
              <a:t/>
            </a:r>
            <a:br>
              <a:rPr lang="en-US" dirty="0" smtClean="0">
                <a:latin typeface="Segoe UI" pitchFamily="34" charset="0"/>
                <a:cs typeface="Segoe UI" pitchFamily="34" charset="0"/>
              </a:rPr>
            </a:br>
            <a:r>
              <a:rPr lang="en-US" dirty="0" smtClean="0">
                <a:latin typeface="Segoe UI" pitchFamily="34" charset="0"/>
                <a:cs typeface="Segoe UI" pitchFamily="34" charset="0"/>
              </a:rPr>
              <a:t>“Not a Denomination”</a:t>
            </a:r>
            <a:endParaRPr lang="en-US" dirty="0">
              <a:latin typeface="Segoe UI" pitchFamily="34" charset="0"/>
              <a:cs typeface="Segoe UI" pitchFamily="34" charset="0"/>
            </a:endParaRPr>
          </a:p>
        </p:txBody>
      </p:sp>
      <p:sp>
        <p:nvSpPr>
          <p:cNvPr id="3" name="Subtitle 2"/>
          <p:cNvSpPr>
            <a:spLocks noGrp="1"/>
          </p:cNvSpPr>
          <p:nvPr>
            <p:ph type="subTitle" idx="1"/>
          </p:nvPr>
        </p:nvSpPr>
        <p:spPr>
          <a:xfrm>
            <a:off x="304800" y="4572000"/>
            <a:ext cx="8534400" cy="1752600"/>
          </a:xfrm>
        </p:spPr>
        <p:txBody>
          <a:bodyPr>
            <a:normAutofit fontScale="85000" lnSpcReduction="10000"/>
          </a:bodyPr>
          <a:lstStyle/>
          <a:p>
            <a:r>
              <a:rPr lang="en-US" dirty="0" smtClean="0">
                <a:solidFill>
                  <a:srgbClr val="002060"/>
                </a:solidFill>
                <a:latin typeface="Segoe UI" pitchFamily="34" charset="0"/>
                <a:cs typeface="Segoe UI" pitchFamily="34" charset="0"/>
              </a:rPr>
              <a:t>“And He put all things under His feet, and gave Him to be head over all things to the church, which is His body, the fullness of Him who fills all in all.”</a:t>
            </a:r>
          </a:p>
          <a:p>
            <a:r>
              <a:rPr lang="en-US" b="1" dirty="0" smtClean="0">
                <a:solidFill>
                  <a:srgbClr val="002060"/>
                </a:solidFill>
                <a:latin typeface="Segoe UI" pitchFamily="34" charset="0"/>
                <a:cs typeface="Segoe UI" pitchFamily="34" charset="0"/>
              </a:rPr>
              <a:t>Ephesians 1:22-23</a:t>
            </a:r>
            <a:endParaRPr lang="en-US" b="1" dirty="0">
              <a:solidFill>
                <a:srgbClr val="002060"/>
              </a:solidFill>
              <a:latin typeface="Segoe UI" pitchFamily="34" charset="0"/>
              <a:cs typeface="Segoe UI" pitchFamily="34" charset="0"/>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Mix_race_group_of_people3.jpg"/>
          <p:cNvPicPr>
            <a:picLocks noChangeAspect="1"/>
          </p:cNvPicPr>
          <p:nvPr/>
        </p:nvPicPr>
        <p:blipFill>
          <a:blip r:embed="rId2" cstate="print"/>
          <a:stretch>
            <a:fillRect/>
          </a:stretch>
        </p:blipFill>
        <p:spPr>
          <a:xfrm>
            <a:off x="2276475" y="1600200"/>
            <a:ext cx="4591050" cy="2895600"/>
          </a:xfrm>
          <a:prstGeom prst="rect">
            <a:avLst/>
          </a:prstGeom>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3716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Our Lord Was </a:t>
            </a:r>
            <a:r>
              <a:rPr lang="en-US" sz="3500" b="1"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Undenominational</a:t>
            </a:r>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
            </a:r>
            <a:b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br>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So Must His Church Be</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228600" y="1676400"/>
            <a:ext cx="8686800" cy="4724400"/>
          </a:xfrm>
        </p:spPr>
        <p:txBody>
          <a:bodyPr>
            <a:normAutofit/>
          </a:bodyPr>
          <a:lstStyle/>
          <a:p>
            <a:r>
              <a:rPr lang="en-US" b="1" dirty="0" smtClean="0">
                <a:latin typeface="Segoe UI" pitchFamily="34" charset="0"/>
                <a:cs typeface="Segoe UI" pitchFamily="34" charset="0"/>
              </a:rPr>
              <a:t>Jesus did not align Himself with any party</a:t>
            </a:r>
          </a:p>
          <a:p>
            <a:pPr lvl="1"/>
            <a:r>
              <a:rPr lang="en-US" sz="3000" dirty="0" smtClean="0">
                <a:latin typeface="Segoe UI" pitchFamily="34" charset="0"/>
                <a:cs typeface="Segoe UI" pitchFamily="34" charset="0"/>
              </a:rPr>
              <a:t>Four divisions existed among the Jews</a:t>
            </a:r>
          </a:p>
          <a:p>
            <a:pPr lvl="1"/>
            <a:r>
              <a:rPr lang="en-US" sz="3000" dirty="0" smtClean="0">
                <a:latin typeface="Segoe UI" pitchFamily="34" charset="0"/>
                <a:cs typeface="Segoe UI" pitchFamily="34" charset="0"/>
              </a:rPr>
              <a:t>Jesus prayed for unity</a:t>
            </a:r>
          </a:p>
          <a:p>
            <a:pPr lvl="2"/>
            <a:r>
              <a:rPr lang="en-US" sz="2800" dirty="0" smtClean="0">
                <a:solidFill>
                  <a:srgbClr val="C00000"/>
                </a:solidFill>
                <a:latin typeface="Segoe UI" pitchFamily="34" charset="0"/>
                <a:cs typeface="Segoe UI" pitchFamily="34" charset="0"/>
              </a:rPr>
              <a:t>John 17:20-21</a:t>
            </a:r>
          </a:p>
          <a:p>
            <a:pPr lvl="1"/>
            <a:r>
              <a:rPr lang="en-US" sz="3000" dirty="0" smtClean="0">
                <a:latin typeface="Segoe UI" pitchFamily="34" charset="0"/>
                <a:cs typeface="Segoe UI" pitchFamily="34" charset="0"/>
              </a:rPr>
              <a:t>Jesus paid for unity</a:t>
            </a:r>
          </a:p>
          <a:p>
            <a:pPr lvl="2"/>
            <a:r>
              <a:rPr lang="en-US" sz="2800" dirty="0" smtClean="0">
                <a:solidFill>
                  <a:srgbClr val="C00000"/>
                </a:solidFill>
                <a:latin typeface="Segoe UI" pitchFamily="34" charset="0"/>
                <a:cs typeface="Segoe UI" pitchFamily="34" charset="0"/>
              </a:rPr>
              <a:t>Ephesians 2:16</a:t>
            </a:r>
          </a:p>
          <a:p>
            <a:pPr lvl="1"/>
            <a:r>
              <a:rPr lang="en-US" sz="3000" dirty="0" smtClean="0">
                <a:latin typeface="Segoe UI" pitchFamily="34" charset="0"/>
                <a:cs typeface="Segoe UI" pitchFamily="34" charset="0"/>
              </a:rPr>
              <a:t>Jesus pleaded for unity</a:t>
            </a:r>
          </a:p>
          <a:p>
            <a:pPr lvl="2"/>
            <a:r>
              <a:rPr lang="en-US" sz="2800" dirty="0" smtClean="0">
                <a:solidFill>
                  <a:srgbClr val="C00000"/>
                </a:solidFill>
                <a:latin typeface="Segoe UI" pitchFamily="34" charset="0"/>
                <a:cs typeface="Segoe UI" pitchFamily="34" charset="0"/>
              </a:rPr>
              <a:t>1 Corinthians 1:10</a:t>
            </a: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5334000" y="4648200"/>
            <a:ext cx="3429000" cy="1524000"/>
          </a:xfrm>
          <a:prstGeom prst="roundRect">
            <a:avLst/>
          </a:prstGeom>
          <a:solidFill>
            <a:srgbClr val="0069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562600" y="4649450"/>
            <a:ext cx="2971800" cy="1446550"/>
          </a:xfrm>
          <a:prstGeom prst="rect">
            <a:avLst/>
          </a:prstGeom>
          <a:noFill/>
        </p:spPr>
        <p:txBody>
          <a:bodyPr wrap="square" rtlCol="0">
            <a:spAutoFit/>
          </a:bodyPr>
          <a:lstStyle/>
          <a:p>
            <a:pPr algn="ctr"/>
            <a:r>
              <a:rPr lang="en-US" sz="3000" b="1"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Jesus planned for unity</a:t>
            </a:r>
          </a:p>
          <a:p>
            <a:pPr algn="ctr"/>
            <a:r>
              <a:rPr lang="en-US" sz="2800" dirty="0" smtClean="0">
                <a:solidFill>
                  <a:schemeClr val="bg1"/>
                </a:solidFill>
                <a:latin typeface="Segoe UI" pitchFamily="34" charset="0"/>
                <a:cs typeface="Segoe UI" pitchFamily="34" charset="0"/>
              </a:rPr>
              <a:t>Ephesians 4:1-6</a:t>
            </a:r>
            <a:endParaRPr lang="en-US" sz="2800" dirty="0">
              <a:solidFill>
                <a:schemeClr val="bg1"/>
              </a:solidFill>
              <a:latin typeface="Segoe UI" pitchFamily="34" charset="0"/>
              <a:cs typeface="Segoe UI" pitchFamily="34" charset="0"/>
            </a:endParaRPr>
          </a:p>
        </p:txBody>
      </p:sp>
      <p:pic>
        <p:nvPicPr>
          <p:cNvPr id="11" name="Picture 10" descr="Bible_Reduced.jpg"/>
          <p:cNvPicPr>
            <a:picLocks noChangeAspect="1"/>
          </p:cNvPicPr>
          <p:nvPr/>
        </p:nvPicPr>
        <p:blipFill>
          <a:blip r:embed="rId2" cstate="print"/>
          <a:stretch>
            <a:fillRect/>
          </a:stretch>
        </p:blipFill>
        <p:spPr>
          <a:xfrm>
            <a:off x="5752814" y="2899410"/>
            <a:ext cx="2400586" cy="1596390"/>
          </a:xfrm>
          <a:prstGeom prst="rect">
            <a:avLst/>
          </a:prstGeom>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par>
                          <p:cTn id="18" fill="hold">
                            <p:stCondLst>
                              <p:cond delay="500"/>
                            </p:stCondLst>
                            <p:childTnLst>
                              <p:par>
                                <p:cTn id="19" presetID="9" presetClass="entr" presetSubtype="0" fill="hold"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dissolve">
                                      <p:cBhvr>
                                        <p:cTn id="21" dur="500"/>
                                        <p:tgtEl>
                                          <p:spTgt spid="3">
                                            <p:txEl>
                                              <p:pRg st="3" end="3"/>
                                            </p:txEl>
                                          </p:spTgt>
                                        </p:tgtEl>
                                      </p:cBhvr>
                                    </p:animEffect>
                                  </p:childTnLst>
                                </p:cTn>
                              </p:par>
                            </p:childTnLst>
                          </p:cTn>
                        </p:par>
                        <p:par>
                          <p:cTn id="22" fill="hold">
                            <p:stCondLst>
                              <p:cond delay="1000"/>
                            </p:stCondLst>
                            <p:childTnLst>
                              <p:par>
                                <p:cTn id="23" presetID="23" presetClass="entr" presetSubtype="16"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500" fill="hold"/>
                                        <p:tgtEl>
                                          <p:spTgt spid="11"/>
                                        </p:tgtEl>
                                        <p:attrNameLst>
                                          <p:attrName>ppt_w</p:attrName>
                                        </p:attrNameLst>
                                      </p:cBhvr>
                                      <p:tavLst>
                                        <p:tav tm="0">
                                          <p:val>
                                            <p:fltVal val="0"/>
                                          </p:val>
                                        </p:tav>
                                        <p:tav tm="100000">
                                          <p:val>
                                            <p:strVal val="#ppt_w"/>
                                          </p:val>
                                        </p:tav>
                                      </p:tavLst>
                                    </p:anim>
                                    <p:anim calcmode="lin" valueType="num">
                                      <p:cBhvr>
                                        <p:cTn id="26" dur="500" fill="hold"/>
                                        <p:tgtEl>
                                          <p:spTgt spid="11"/>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dissolve">
                                      <p:cBhvr>
                                        <p:cTn id="31" dur="500"/>
                                        <p:tgtEl>
                                          <p:spTgt spid="3">
                                            <p:txEl>
                                              <p:pRg st="4" end="4"/>
                                            </p:txEl>
                                          </p:spTgt>
                                        </p:tgtEl>
                                      </p:cBhvr>
                                    </p:animEffect>
                                  </p:childTnLst>
                                </p:cTn>
                              </p:par>
                            </p:childTnLst>
                          </p:cTn>
                        </p:par>
                        <p:par>
                          <p:cTn id="32" fill="hold">
                            <p:stCondLst>
                              <p:cond delay="500"/>
                            </p:stCondLst>
                            <p:childTnLst>
                              <p:par>
                                <p:cTn id="33" presetID="9" presetClass="entr" presetSubtype="0" fill="hold"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dissolve">
                                      <p:cBhvr>
                                        <p:cTn id="35" dur="5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dissolve">
                                      <p:cBhvr>
                                        <p:cTn id="40" dur="500"/>
                                        <p:tgtEl>
                                          <p:spTgt spid="3">
                                            <p:txEl>
                                              <p:pRg st="6" end="6"/>
                                            </p:txEl>
                                          </p:spTgt>
                                        </p:tgtEl>
                                      </p:cBhvr>
                                    </p:animEffect>
                                  </p:childTnLst>
                                </p:cTn>
                              </p:par>
                            </p:childTnLst>
                          </p:cTn>
                        </p:par>
                        <p:par>
                          <p:cTn id="41" fill="hold">
                            <p:stCondLst>
                              <p:cond delay="500"/>
                            </p:stCondLst>
                            <p:childTnLst>
                              <p:par>
                                <p:cTn id="42" presetID="9" presetClass="entr" presetSubtype="0" fill="hold" nodeType="after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dissolve">
                                      <p:cBhvr>
                                        <p:cTn id="44" dur="5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childTnLst>
                                </p:cTn>
                              </p:par>
                              <p:par>
                                <p:cTn id="51" presetID="23" presetClass="entr" presetSubtype="16" fill="hold" grpId="0" nodeType="with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p:cTn id="53" dur="500" fill="hold"/>
                                        <p:tgtEl>
                                          <p:spTgt spid="10"/>
                                        </p:tgtEl>
                                        <p:attrNameLst>
                                          <p:attrName>ppt_w</p:attrName>
                                        </p:attrNameLst>
                                      </p:cBhvr>
                                      <p:tavLst>
                                        <p:tav tm="0">
                                          <p:val>
                                            <p:fltVal val="0"/>
                                          </p:val>
                                        </p:tav>
                                        <p:tav tm="100000">
                                          <p:val>
                                            <p:strVal val="#ppt_w"/>
                                          </p:val>
                                        </p:tav>
                                      </p:tavLst>
                                    </p:anim>
                                    <p:anim calcmode="lin" valueType="num">
                                      <p:cBhvr>
                                        <p:cTn id="54"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4191000" cy="11430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The Church of the New Testament</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447800"/>
            <a:ext cx="4343400" cy="4724400"/>
          </a:xfrm>
        </p:spPr>
        <p:txBody>
          <a:bodyPr>
            <a:normAutofit/>
          </a:bodyPr>
          <a:lstStyle/>
          <a:p>
            <a:pPr marL="514350" indent="-514350">
              <a:buNone/>
            </a:pPr>
            <a:r>
              <a:rPr lang="en-US" sz="2600" dirty="0" smtClean="0">
                <a:latin typeface="Segoe UI" pitchFamily="34" charset="0"/>
                <a:cs typeface="Segoe UI" pitchFamily="34" charset="0"/>
              </a:rPr>
              <a:t>1.	Divine in origin</a:t>
            </a:r>
            <a:br>
              <a:rPr lang="en-US" sz="2600" dirty="0" smtClean="0">
                <a:latin typeface="Segoe UI" pitchFamily="34" charset="0"/>
                <a:cs typeface="Segoe UI" pitchFamily="34" charset="0"/>
              </a:rPr>
            </a:br>
            <a:r>
              <a:rPr lang="en-US" sz="2600" dirty="0" smtClean="0">
                <a:latin typeface="Segoe UI" pitchFamily="34" charset="0"/>
                <a:cs typeface="Segoe UI" pitchFamily="34" charset="0"/>
              </a:rPr>
              <a:t>(Matt 16:18; Dan 2:44)</a:t>
            </a:r>
            <a:endParaRPr lang="en-US" sz="3200" dirty="0" smtClean="0">
              <a:latin typeface="Segoe UI" pitchFamily="34" charset="0"/>
              <a:cs typeface="Segoe UI" pitchFamily="34" charset="0"/>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4724400" y="228600"/>
            <a:ext cx="4191000" cy="1143000"/>
          </a:xfrm>
          <a:prstGeom prst="rect">
            <a:avLst/>
          </a:prstGeom>
          <a:solidFill>
            <a:srgbClr val="00698E"/>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5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Denominationalism</a:t>
            </a:r>
          </a:p>
        </p:txBody>
      </p:sp>
      <p:cxnSp>
        <p:nvCxnSpPr>
          <p:cNvPr id="11" name="Straight Connector 10"/>
          <p:cNvCxnSpPr/>
          <p:nvPr/>
        </p:nvCxnSpPr>
        <p:spPr>
          <a:xfrm>
            <a:off x="4572000" y="228600"/>
            <a:ext cx="0" cy="6096000"/>
          </a:xfrm>
          <a:prstGeom prst="line">
            <a:avLst/>
          </a:prstGeom>
          <a:ln w="57150">
            <a:solidFill>
              <a:srgbClr val="00698E"/>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a:xfrm>
            <a:off x="4572000" y="1447800"/>
            <a:ext cx="4343400" cy="49530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tabLst/>
              <a:defRPr/>
            </a:pPr>
            <a:r>
              <a:rPr kumimoji="0" lang="en-US" sz="2600"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1.	Man made, without divine origin. The Lord is not the author </a:t>
            </a:r>
            <a:r>
              <a:rPr lang="en-US" sz="2600" dirty="0" smtClean="0">
                <a:latin typeface="Segoe UI" pitchFamily="34" charset="0"/>
                <a:cs typeface="Segoe UI" pitchFamily="34" charset="0"/>
              </a:rPr>
              <a:t>of confusion nor denominationalism</a:t>
            </a:r>
            <a:br>
              <a:rPr lang="en-US" sz="2600" dirty="0" smtClean="0">
                <a:latin typeface="Segoe UI" pitchFamily="34" charset="0"/>
                <a:cs typeface="Segoe UI" pitchFamily="34" charset="0"/>
              </a:rPr>
            </a:br>
            <a:r>
              <a:rPr lang="en-US" sz="2600" dirty="0" smtClean="0">
                <a:latin typeface="Segoe UI" pitchFamily="34" charset="0"/>
                <a:cs typeface="Segoe UI" pitchFamily="34" charset="0"/>
              </a:rPr>
              <a:t>(1 </a:t>
            </a:r>
            <a:r>
              <a:rPr lang="en-US" sz="2600" dirty="0" err="1" smtClean="0">
                <a:latin typeface="Segoe UI" pitchFamily="34" charset="0"/>
                <a:cs typeface="Segoe UI" pitchFamily="34" charset="0"/>
              </a:rPr>
              <a:t>Cor</a:t>
            </a:r>
            <a:r>
              <a:rPr lang="en-US" sz="2600" dirty="0" smtClean="0">
                <a:latin typeface="Segoe UI" pitchFamily="34" charset="0"/>
                <a:cs typeface="Segoe UI" pitchFamily="34" charset="0"/>
              </a:rPr>
              <a:t> 14:33). Our Lord did not work against His own prayer for unity by establishing conflicting and contradictory denominations</a:t>
            </a:r>
            <a:br>
              <a:rPr lang="en-US" sz="2600" dirty="0" smtClean="0">
                <a:latin typeface="Segoe UI" pitchFamily="34" charset="0"/>
                <a:cs typeface="Segoe UI" pitchFamily="34" charset="0"/>
              </a:rPr>
            </a:br>
            <a:r>
              <a:rPr lang="en-US" sz="2600" dirty="0" smtClean="0">
                <a:latin typeface="Segoe UI" pitchFamily="34" charset="0"/>
                <a:cs typeface="Segoe UI" pitchFamily="34" charset="0"/>
              </a:rPr>
              <a:t>(John 17:20-21)</a:t>
            </a:r>
            <a:endParaRPr kumimoji="0" lang="en-US" sz="3200" i="0" u="none" strike="noStrike" kern="1200" cap="none" spc="0" normalizeH="0" baseline="0" noProof="0" dirty="0" smtClean="0">
              <a:ln>
                <a:noFill/>
              </a:ln>
              <a:effectLst/>
              <a:uLnTx/>
              <a:uFillTx/>
              <a:latin typeface="Segoe UI" pitchFamily="34" charset="0"/>
              <a:ea typeface="+mn-ea"/>
              <a:cs typeface="Segoe UI"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 calcmode="lin" valueType="num">
                                      <p:cBhvr>
                                        <p:cTn id="13"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4191000" cy="11430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The Church of the New Testament</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447800"/>
            <a:ext cx="4343400" cy="4724400"/>
          </a:xfrm>
        </p:spPr>
        <p:txBody>
          <a:bodyPr>
            <a:normAutofit/>
          </a:bodyPr>
          <a:lstStyle/>
          <a:p>
            <a:pPr marL="514350" indent="-514350">
              <a:buAutoNum type="arabicPeriod" startAt="2"/>
            </a:pPr>
            <a:r>
              <a:rPr lang="en-US" sz="2600" dirty="0" smtClean="0">
                <a:latin typeface="Segoe UI" pitchFamily="34" charset="0"/>
                <a:cs typeface="Segoe UI" pitchFamily="34" charset="0"/>
              </a:rPr>
              <a:t>Will last forever</a:t>
            </a:r>
            <a:br>
              <a:rPr lang="en-US" sz="2600" dirty="0" smtClean="0">
                <a:latin typeface="Segoe UI" pitchFamily="34" charset="0"/>
                <a:cs typeface="Segoe UI" pitchFamily="34" charset="0"/>
              </a:rPr>
            </a:br>
            <a:r>
              <a:rPr lang="en-US" sz="2600" dirty="0" smtClean="0">
                <a:latin typeface="Segoe UI" pitchFamily="34" charset="0"/>
                <a:cs typeface="Segoe UI" pitchFamily="34" charset="0"/>
              </a:rPr>
              <a:t>(Dan 2:44; Heb 12:28-29)</a:t>
            </a:r>
          </a:p>
          <a:p>
            <a:pPr marL="514350" indent="-514350">
              <a:buAutoNum type="arabicPeriod" startAt="2"/>
            </a:pPr>
            <a:endParaRPr lang="en-US" sz="2600" dirty="0">
              <a:latin typeface="Segoe UI" pitchFamily="34" charset="0"/>
              <a:cs typeface="Segoe UI" pitchFamily="34" charset="0"/>
            </a:endParaRPr>
          </a:p>
          <a:p>
            <a:pPr marL="514350" indent="-514350">
              <a:buAutoNum type="arabicPeriod" startAt="2"/>
            </a:pPr>
            <a:r>
              <a:rPr lang="en-US" sz="2600" dirty="0" smtClean="0">
                <a:latin typeface="Segoe UI" pitchFamily="34" charset="0"/>
                <a:cs typeface="Segoe UI" pitchFamily="34" charset="0"/>
              </a:rPr>
              <a:t>Designated by Bible names (Rom 16:16;</a:t>
            </a:r>
            <a:br>
              <a:rPr lang="en-US" sz="2600" dirty="0" smtClean="0">
                <a:latin typeface="Segoe UI" pitchFamily="34" charset="0"/>
                <a:cs typeface="Segoe UI" pitchFamily="34" charset="0"/>
              </a:rPr>
            </a:br>
            <a:r>
              <a:rPr lang="en-US" sz="2600" dirty="0" smtClean="0">
                <a:latin typeface="Segoe UI" pitchFamily="34" charset="0"/>
                <a:cs typeface="Segoe UI" pitchFamily="34" charset="0"/>
              </a:rPr>
              <a:t>Acts 20:28; 1 </a:t>
            </a:r>
            <a:r>
              <a:rPr lang="en-US" sz="2600" dirty="0" err="1" smtClean="0">
                <a:latin typeface="Segoe UI" pitchFamily="34" charset="0"/>
                <a:cs typeface="Segoe UI" pitchFamily="34" charset="0"/>
              </a:rPr>
              <a:t>Cor</a:t>
            </a:r>
            <a:r>
              <a:rPr lang="en-US" sz="2600" dirty="0" smtClean="0">
                <a:latin typeface="Segoe UI" pitchFamily="34" charset="0"/>
                <a:cs typeface="Segoe UI" pitchFamily="34" charset="0"/>
              </a:rPr>
              <a:t> 1:2)</a:t>
            </a: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4724400" y="228600"/>
            <a:ext cx="4191000" cy="1143000"/>
          </a:xfrm>
          <a:prstGeom prst="rect">
            <a:avLst/>
          </a:prstGeom>
          <a:solidFill>
            <a:srgbClr val="00698E"/>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5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Denominationalism</a:t>
            </a:r>
          </a:p>
        </p:txBody>
      </p:sp>
      <p:cxnSp>
        <p:nvCxnSpPr>
          <p:cNvPr id="11" name="Straight Connector 10"/>
          <p:cNvCxnSpPr/>
          <p:nvPr/>
        </p:nvCxnSpPr>
        <p:spPr>
          <a:xfrm>
            <a:off x="4572000" y="228600"/>
            <a:ext cx="0" cy="6096000"/>
          </a:xfrm>
          <a:prstGeom prst="line">
            <a:avLst/>
          </a:prstGeom>
          <a:ln w="57150">
            <a:solidFill>
              <a:srgbClr val="00698E"/>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a:xfrm>
            <a:off x="4572000" y="1447800"/>
            <a:ext cx="4343400" cy="49530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buAutoNum type="arabicPeriod" startAt="2"/>
              <a:tabLst/>
              <a:defRPr/>
            </a:pPr>
            <a:r>
              <a:rPr kumimoji="0" lang="en-US" sz="2600"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Will be rooted up</a:t>
            </a:r>
            <a:br>
              <a:rPr kumimoji="0" lang="en-US" sz="2600"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br>
            <a:r>
              <a:rPr kumimoji="0" lang="en-US" sz="2600"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(Matt 15:13)</a:t>
            </a:r>
          </a:p>
          <a:p>
            <a:pPr marL="514350" marR="0" lvl="0" indent="-514350" algn="l" defTabSz="914400" rtl="0" eaLnBrk="1" fontAlgn="auto" latinLnBrk="0" hangingPunct="1">
              <a:lnSpc>
                <a:spcPct val="100000"/>
              </a:lnSpc>
              <a:spcBef>
                <a:spcPct val="20000"/>
              </a:spcBef>
              <a:spcAft>
                <a:spcPts val="0"/>
              </a:spcAft>
              <a:buClrTx/>
              <a:buSzTx/>
              <a:buAutoNum type="arabicPeriod" startAt="2"/>
              <a:tabLst/>
              <a:defRPr/>
            </a:pPr>
            <a:endParaRPr lang="en-US" sz="2600" dirty="0">
              <a:latin typeface="Segoe UI" pitchFamily="34" charset="0"/>
              <a:cs typeface="Segoe UI" pitchFamily="34" charset="0"/>
            </a:endParaRPr>
          </a:p>
          <a:p>
            <a:pPr marL="514350" marR="0" lvl="0" indent="-514350" algn="l" defTabSz="914400" rtl="0" eaLnBrk="1" fontAlgn="auto" latinLnBrk="0" hangingPunct="1">
              <a:lnSpc>
                <a:spcPct val="100000"/>
              </a:lnSpc>
              <a:spcBef>
                <a:spcPct val="20000"/>
              </a:spcBef>
              <a:spcAft>
                <a:spcPts val="0"/>
              </a:spcAft>
              <a:buClrTx/>
              <a:buSzTx/>
              <a:buAutoNum type="arabicPeriod" startAt="2"/>
              <a:tabLst/>
              <a:defRPr/>
            </a:pPr>
            <a:r>
              <a:rPr lang="en-US" sz="2600" dirty="0" smtClean="0">
                <a:latin typeface="Segoe UI" pitchFamily="34" charset="0"/>
                <a:cs typeface="Segoe UI" pitchFamily="34" charset="0"/>
              </a:rPr>
              <a:t>Named after men, forms of church government, days, “ordinances,” etc. Yet, we are to speak as the oracles of God</a:t>
            </a:r>
            <a:br>
              <a:rPr lang="en-US" sz="2600" dirty="0" smtClean="0">
                <a:latin typeface="Segoe UI" pitchFamily="34" charset="0"/>
                <a:cs typeface="Segoe UI" pitchFamily="34" charset="0"/>
              </a:rPr>
            </a:br>
            <a:r>
              <a:rPr lang="en-US" sz="2600" dirty="0" smtClean="0">
                <a:latin typeface="Segoe UI" pitchFamily="34" charset="0"/>
                <a:cs typeface="Segoe UI" pitchFamily="34" charset="0"/>
              </a:rPr>
              <a:t>(1 Pet 4:11)</a:t>
            </a:r>
            <a:endParaRPr kumimoji="0" lang="en-US" sz="2600" i="0" u="none" strike="noStrike" kern="1200" cap="none" spc="0" normalizeH="0" baseline="0" noProof="0" dirty="0" smtClean="0">
              <a:ln>
                <a:noFill/>
              </a:ln>
              <a:effectLst/>
              <a:uLnTx/>
              <a:uFillTx/>
              <a:latin typeface="Segoe UI" pitchFamily="34" charset="0"/>
              <a:ea typeface="+mn-ea"/>
              <a:cs typeface="Segoe UI"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 calcmode="lin" valueType="num">
                                      <p:cBhvr>
                                        <p:cTn id="13"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13">
                                            <p:txEl>
                                              <p:pRg st="2" end="2"/>
                                            </p:txEl>
                                          </p:spTgt>
                                        </p:tgtEl>
                                        <p:attrNameLst>
                                          <p:attrName>style.visibility</p:attrName>
                                        </p:attrNameLst>
                                      </p:cBhvr>
                                      <p:to>
                                        <p:strVal val="visible"/>
                                      </p:to>
                                    </p:set>
                                    <p:anim calcmode="lin" valueType="num">
                                      <p:cBhvr>
                                        <p:cTn id="25" dur="500" fill="hold"/>
                                        <p:tgtEl>
                                          <p:spTgt spid="1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4191000" cy="11430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The Church of the New Testament</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447800"/>
            <a:ext cx="4343400" cy="4724400"/>
          </a:xfrm>
        </p:spPr>
        <p:txBody>
          <a:bodyPr>
            <a:normAutofit/>
          </a:bodyPr>
          <a:lstStyle/>
          <a:p>
            <a:pPr marL="514350" indent="-514350">
              <a:buAutoNum type="arabicPeriod" startAt="4"/>
            </a:pPr>
            <a:r>
              <a:rPr lang="en-US" sz="2600" dirty="0" smtClean="0">
                <a:latin typeface="Segoe UI" pitchFamily="34" charset="0"/>
                <a:cs typeface="Segoe UI" pitchFamily="34" charset="0"/>
              </a:rPr>
              <a:t>First century in origin (Acts 2:47)</a:t>
            </a:r>
          </a:p>
          <a:p>
            <a:pPr marL="514350" indent="-514350">
              <a:buAutoNum type="arabicPeriod" startAt="4"/>
            </a:pPr>
            <a:endParaRPr lang="en-US" sz="2600" dirty="0" smtClean="0">
              <a:latin typeface="Segoe UI" pitchFamily="34" charset="0"/>
              <a:cs typeface="Segoe UI" pitchFamily="34" charset="0"/>
            </a:endParaRPr>
          </a:p>
          <a:p>
            <a:pPr marL="514350" indent="-514350">
              <a:buAutoNum type="arabicPeriod" startAt="4"/>
            </a:pPr>
            <a:endParaRPr lang="en-US" sz="2600" dirty="0">
              <a:latin typeface="Segoe UI" pitchFamily="34" charset="0"/>
              <a:cs typeface="Segoe UI" pitchFamily="34" charset="0"/>
            </a:endParaRPr>
          </a:p>
          <a:p>
            <a:pPr marL="514350" indent="-514350">
              <a:buAutoNum type="arabicPeriod" startAt="4"/>
            </a:pPr>
            <a:endParaRPr lang="en-US" sz="2600" dirty="0" smtClean="0">
              <a:latin typeface="Segoe UI" pitchFamily="34" charset="0"/>
              <a:cs typeface="Segoe UI" pitchFamily="34" charset="0"/>
            </a:endParaRPr>
          </a:p>
          <a:p>
            <a:pPr marL="514350" indent="-514350">
              <a:buAutoNum type="arabicPeriod" startAt="4"/>
            </a:pPr>
            <a:endParaRPr lang="en-US" sz="2600" dirty="0">
              <a:latin typeface="Segoe UI" pitchFamily="34" charset="0"/>
              <a:cs typeface="Segoe UI" pitchFamily="34" charset="0"/>
            </a:endParaRPr>
          </a:p>
          <a:p>
            <a:pPr marL="514350" indent="-514350">
              <a:buAutoNum type="arabicPeriod" startAt="4"/>
            </a:pPr>
            <a:r>
              <a:rPr lang="en-US" sz="2600" dirty="0" smtClean="0">
                <a:latin typeface="Segoe UI" pitchFamily="34" charset="0"/>
                <a:cs typeface="Segoe UI" pitchFamily="34" charset="0"/>
              </a:rPr>
              <a:t>Heavenly headquarters</a:t>
            </a:r>
            <a:br>
              <a:rPr lang="en-US" sz="2600" dirty="0" smtClean="0">
                <a:latin typeface="Segoe UI" pitchFamily="34" charset="0"/>
                <a:cs typeface="Segoe UI" pitchFamily="34" charset="0"/>
              </a:rPr>
            </a:br>
            <a:r>
              <a:rPr lang="en-US" sz="2600" dirty="0" smtClean="0">
                <a:latin typeface="Segoe UI" pitchFamily="34" charset="0"/>
                <a:cs typeface="Segoe UI" pitchFamily="34" charset="0"/>
              </a:rPr>
              <a:t>(Eph 1:22-23; 1 Pet 3:22)</a:t>
            </a: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4724400" y="228600"/>
            <a:ext cx="4191000" cy="1143000"/>
          </a:xfrm>
          <a:prstGeom prst="rect">
            <a:avLst/>
          </a:prstGeom>
          <a:solidFill>
            <a:srgbClr val="00698E"/>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5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Denominationalism</a:t>
            </a:r>
          </a:p>
        </p:txBody>
      </p:sp>
      <p:cxnSp>
        <p:nvCxnSpPr>
          <p:cNvPr id="11" name="Straight Connector 10"/>
          <p:cNvCxnSpPr/>
          <p:nvPr/>
        </p:nvCxnSpPr>
        <p:spPr>
          <a:xfrm>
            <a:off x="4572000" y="228600"/>
            <a:ext cx="0" cy="6096000"/>
          </a:xfrm>
          <a:prstGeom prst="line">
            <a:avLst/>
          </a:prstGeom>
          <a:ln w="57150">
            <a:solidFill>
              <a:srgbClr val="00698E"/>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a:xfrm>
            <a:off x="4572000" y="1447800"/>
            <a:ext cx="4343400" cy="4953000"/>
          </a:xfrm>
          <a:prstGeom prst="rect">
            <a:avLst/>
          </a:prstGeom>
        </p:spPr>
        <p:txBody>
          <a:bodyPr vert="horz" lIns="91440" tIns="45720" rIns="91440" bIns="45720" rtlCol="0">
            <a:normAutofit lnSpcReduction="10000"/>
          </a:bodyPr>
          <a:lstStyle/>
          <a:p>
            <a:pPr marL="514350" marR="0" lvl="0" indent="-514350" algn="l" defTabSz="914400" rtl="0" eaLnBrk="1" fontAlgn="auto" latinLnBrk="0" hangingPunct="1">
              <a:lnSpc>
                <a:spcPct val="100000"/>
              </a:lnSpc>
              <a:spcBef>
                <a:spcPct val="20000"/>
              </a:spcBef>
              <a:spcAft>
                <a:spcPts val="0"/>
              </a:spcAft>
              <a:buClrTx/>
              <a:buSzTx/>
              <a:buAutoNum type="arabicPeriod" startAt="4"/>
              <a:tabLst/>
              <a:defRPr/>
            </a:pPr>
            <a:r>
              <a:rPr kumimoji="0" lang="en-US" sz="2600"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Catholicism had</a:t>
            </a:r>
            <a:r>
              <a:rPr kumimoji="0" lang="en-US" sz="2600" i="0" u="none" strike="noStrike" kern="1200" cap="none" spc="0" normalizeH="0" noProof="0" dirty="0" smtClean="0">
                <a:ln>
                  <a:noFill/>
                </a:ln>
                <a:solidFill>
                  <a:schemeClr val="tx1"/>
                </a:solidFill>
                <a:effectLst/>
                <a:uLnTx/>
                <a:uFillTx/>
                <a:latin typeface="Segoe UI" pitchFamily="34" charset="0"/>
                <a:ea typeface="+mn-ea"/>
                <a:cs typeface="Segoe UI" pitchFamily="34" charset="0"/>
              </a:rPr>
              <a:t> its beginning in the</a:t>
            </a:r>
            <a:br>
              <a:rPr kumimoji="0" lang="en-US" sz="2600" i="0" u="none" strike="noStrike" kern="1200" cap="none" spc="0" normalizeH="0" noProof="0" dirty="0" smtClean="0">
                <a:ln>
                  <a:noFill/>
                </a:ln>
                <a:solidFill>
                  <a:schemeClr val="tx1"/>
                </a:solidFill>
                <a:effectLst/>
                <a:uLnTx/>
                <a:uFillTx/>
                <a:latin typeface="Segoe UI" pitchFamily="34" charset="0"/>
                <a:ea typeface="+mn-ea"/>
                <a:cs typeface="Segoe UI" pitchFamily="34" charset="0"/>
              </a:rPr>
            </a:br>
            <a:r>
              <a:rPr kumimoji="0" lang="en-US" sz="2600" i="0" u="none" strike="noStrike" kern="1200" cap="none" spc="0" normalizeH="0" noProof="0" dirty="0" smtClean="0">
                <a:ln>
                  <a:noFill/>
                </a:ln>
                <a:solidFill>
                  <a:schemeClr val="tx1"/>
                </a:solidFill>
                <a:effectLst/>
                <a:uLnTx/>
                <a:uFillTx/>
                <a:latin typeface="Segoe UI" pitchFamily="34" charset="0"/>
                <a:ea typeface="+mn-ea"/>
                <a:cs typeface="Segoe UI" pitchFamily="34" charset="0"/>
              </a:rPr>
              <a:t>7</a:t>
            </a:r>
            <a:r>
              <a:rPr kumimoji="0" lang="en-US" sz="2600" i="0" u="none" strike="noStrike" kern="1200" cap="none" spc="0" normalizeH="0" baseline="30000" noProof="0" dirty="0" smtClean="0">
                <a:ln>
                  <a:noFill/>
                </a:ln>
                <a:solidFill>
                  <a:schemeClr val="tx1"/>
                </a:solidFill>
                <a:effectLst/>
                <a:uLnTx/>
                <a:uFillTx/>
                <a:latin typeface="Segoe UI" pitchFamily="34" charset="0"/>
                <a:ea typeface="+mn-ea"/>
                <a:cs typeface="Segoe UI" pitchFamily="34" charset="0"/>
              </a:rPr>
              <a:t>th</a:t>
            </a:r>
            <a:r>
              <a:rPr kumimoji="0" lang="en-US" sz="2600" i="0" u="none" strike="noStrike" kern="1200" cap="none" spc="0" normalizeH="0" noProof="0" dirty="0" smtClean="0">
                <a:ln>
                  <a:noFill/>
                </a:ln>
                <a:solidFill>
                  <a:schemeClr val="tx1"/>
                </a:solidFill>
                <a:effectLst/>
                <a:uLnTx/>
                <a:uFillTx/>
                <a:latin typeface="Segoe UI" pitchFamily="34" charset="0"/>
                <a:ea typeface="+mn-ea"/>
                <a:cs typeface="Segoe UI" pitchFamily="34" charset="0"/>
              </a:rPr>
              <a:t> century and </a:t>
            </a:r>
            <a:r>
              <a:rPr lang="en-US" sz="2600" dirty="0" smtClean="0">
                <a:latin typeface="Segoe UI" pitchFamily="34" charset="0"/>
                <a:cs typeface="Segoe UI" pitchFamily="34" charset="0"/>
              </a:rPr>
              <a:t>Protestantism had its beginning in the</a:t>
            </a:r>
            <a:br>
              <a:rPr lang="en-US" sz="2600" dirty="0" smtClean="0">
                <a:latin typeface="Segoe UI" pitchFamily="34" charset="0"/>
                <a:cs typeface="Segoe UI" pitchFamily="34" charset="0"/>
              </a:rPr>
            </a:br>
            <a:r>
              <a:rPr lang="en-US" sz="2600" dirty="0" smtClean="0">
                <a:latin typeface="Segoe UI" pitchFamily="34" charset="0"/>
                <a:cs typeface="Segoe UI" pitchFamily="34" charset="0"/>
              </a:rPr>
              <a:t>16</a:t>
            </a:r>
            <a:r>
              <a:rPr lang="en-US" sz="2600" baseline="30000" dirty="0" smtClean="0">
                <a:latin typeface="Segoe UI" pitchFamily="34" charset="0"/>
                <a:cs typeface="Segoe UI" pitchFamily="34" charset="0"/>
              </a:rPr>
              <a:t>th</a:t>
            </a:r>
            <a:r>
              <a:rPr lang="en-US" sz="2600" dirty="0" smtClean="0">
                <a:latin typeface="Segoe UI" pitchFamily="34" charset="0"/>
                <a:cs typeface="Segoe UI" pitchFamily="34" charset="0"/>
              </a:rPr>
              <a:t> century</a:t>
            </a:r>
          </a:p>
          <a:p>
            <a:pPr marL="514350" marR="0" lvl="0" indent="-514350" algn="l" defTabSz="914400" rtl="0" eaLnBrk="1" fontAlgn="auto" latinLnBrk="0" hangingPunct="1">
              <a:lnSpc>
                <a:spcPct val="100000"/>
              </a:lnSpc>
              <a:spcBef>
                <a:spcPct val="20000"/>
              </a:spcBef>
              <a:spcAft>
                <a:spcPts val="0"/>
              </a:spcAft>
              <a:buClrTx/>
              <a:buSzTx/>
              <a:buAutoNum type="arabicPeriod" startAt="4"/>
              <a:tabLst/>
              <a:defRPr/>
            </a:pPr>
            <a:endParaRPr kumimoji="0" lang="en-US" sz="3600" i="0" u="none" strike="noStrike" kern="1200" cap="none" spc="0" normalizeH="0" baseline="0" noProof="0" dirty="0">
              <a:ln>
                <a:noFill/>
              </a:ln>
              <a:effectLst/>
              <a:uLnTx/>
              <a:uFillTx/>
              <a:latin typeface="Segoe UI" pitchFamily="34" charset="0"/>
              <a:ea typeface="+mn-ea"/>
              <a:cs typeface="Segoe UI" pitchFamily="34" charset="0"/>
            </a:endParaRPr>
          </a:p>
          <a:p>
            <a:pPr marL="514350" marR="0" lvl="0" indent="-514350" algn="l" defTabSz="914400" rtl="0" eaLnBrk="1" fontAlgn="auto" latinLnBrk="0" hangingPunct="1">
              <a:lnSpc>
                <a:spcPct val="100000"/>
              </a:lnSpc>
              <a:spcBef>
                <a:spcPct val="20000"/>
              </a:spcBef>
              <a:spcAft>
                <a:spcPts val="0"/>
              </a:spcAft>
              <a:buClrTx/>
              <a:buSzTx/>
              <a:buAutoNum type="arabicPeriod" startAt="4"/>
              <a:tabLst/>
              <a:defRPr/>
            </a:pPr>
            <a:r>
              <a:rPr lang="en-US" sz="2600" dirty="0" smtClean="0">
                <a:latin typeface="Segoe UI" pitchFamily="34" charset="0"/>
                <a:cs typeface="Segoe UI" pitchFamily="34" charset="0"/>
              </a:rPr>
              <a:t>Earthly headquarters. Some in Rome, Salt Lake City, or Independence, MO, or Cleveland, or Tennessee, etc.</a:t>
            </a:r>
            <a:endParaRPr kumimoji="0" lang="en-US" sz="2600" i="0" u="none" strike="noStrike" kern="1200" cap="none" spc="0" normalizeH="0" baseline="0" noProof="0" dirty="0" smtClean="0">
              <a:ln>
                <a:noFill/>
              </a:ln>
              <a:effectLst/>
              <a:uLnTx/>
              <a:uFillTx/>
              <a:latin typeface="Segoe UI" pitchFamily="34" charset="0"/>
              <a:ea typeface="+mn-ea"/>
              <a:cs typeface="Segoe UI"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 calcmode="lin" valueType="num">
                                      <p:cBhvr>
                                        <p:cTn id="13"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p:cTn id="1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13">
                                            <p:txEl>
                                              <p:pRg st="2" end="2"/>
                                            </p:txEl>
                                          </p:spTgt>
                                        </p:tgtEl>
                                        <p:attrNameLst>
                                          <p:attrName>style.visibility</p:attrName>
                                        </p:attrNameLst>
                                      </p:cBhvr>
                                      <p:to>
                                        <p:strVal val="visible"/>
                                      </p:to>
                                    </p:set>
                                    <p:anim calcmode="lin" valueType="num">
                                      <p:cBhvr>
                                        <p:cTn id="25" dur="500" fill="hold"/>
                                        <p:tgtEl>
                                          <p:spTgt spid="1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4191000" cy="11430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The Church of the New Testament</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447800"/>
            <a:ext cx="4343400" cy="4724400"/>
          </a:xfrm>
        </p:spPr>
        <p:txBody>
          <a:bodyPr>
            <a:normAutofit/>
          </a:bodyPr>
          <a:lstStyle/>
          <a:p>
            <a:pPr marL="514350" indent="-514350">
              <a:buAutoNum type="arabicPeriod" startAt="6"/>
            </a:pPr>
            <a:r>
              <a:rPr lang="en-US" sz="2600" dirty="0" smtClean="0">
                <a:latin typeface="Segoe UI" pitchFamily="34" charset="0"/>
                <a:cs typeface="Segoe UI" pitchFamily="34" charset="0"/>
              </a:rPr>
              <a:t>Bible only (Acts 2:42;</a:t>
            </a:r>
            <a:br>
              <a:rPr lang="en-US" sz="2600" dirty="0" smtClean="0">
                <a:latin typeface="Segoe UI" pitchFamily="34" charset="0"/>
                <a:cs typeface="Segoe UI" pitchFamily="34" charset="0"/>
              </a:rPr>
            </a:br>
            <a:r>
              <a:rPr lang="en-US" sz="2600" dirty="0" smtClean="0">
                <a:latin typeface="Segoe UI" pitchFamily="34" charset="0"/>
                <a:cs typeface="Segoe UI" pitchFamily="34" charset="0"/>
              </a:rPr>
              <a:t>1 Pet 4:11; Gal 1:6-9;</a:t>
            </a:r>
            <a:br>
              <a:rPr lang="en-US" sz="2600" dirty="0" smtClean="0">
                <a:latin typeface="Segoe UI" pitchFamily="34" charset="0"/>
                <a:cs typeface="Segoe UI" pitchFamily="34" charset="0"/>
              </a:rPr>
            </a:br>
            <a:r>
              <a:rPr lang="en-US" sz="2600" dirty="0" smtClean="0">
                <a:latin typeface="Segoe UI" pitchFamily="34" charset="0"/>
                <a:cs typeface="Segoe UI" pitchFamily="34" charset="0"/>
              </a:rPr>
              <a:t>Rev 22:18-19; Jude 3)</a:t>
            </a:r>
          </a:p>
          <a:p>
            <a:pPr marL="514350" indent="-514350">
              <a:buAutoNum type="arabicPeriod" startAt="6"/>
            </a:pPr>
            <a:endParaRPr lang="en-US" sz="2600" dirty="0">
              <a:latin typeface="Segoe UI" pitchFamily="34" charset="0"/>
              <a:cs typeface="Segoe UI" pitchFamily="34" charset="0"/>
            </a:endParaRPr>
          </a:p>
          <a:p>
            <a:pPr marL="514350" indent="-514350">
              <a:buAutoNum type="arabicPeriod" startAt="6"/>
            </a:pPr>
            <a:endParaRPr lang="en-US" sz="4000" dirty="0" smtClean="0">
              <a:latin typeface="Segoe UI" pitchFamily="34" charset="0"/>
              <a:cs typeface="Segoe UI" pitchFamily="34" charset="0"/>
            </a:endParaRPr>
          </a:p>
          <a:p>
            <a:pPr marL="514350" indent="-514350">
              <a:buAutoNum type="arabicPeriod" startAt="6"/>
            </a:pPr>
            <a:endParaRPr lang="en-US" sz="2600" dirty="0">
              <a:latin typeface="Segoe UI" pitchFamily="34" charset="0"/>
              <a:cs typeface="Segoe UI" pitchFamily="34" charset="0"/>
            </a:endParaRPr>
          </a:p>
          <a:p>
            <a:pPr marL="514350" indent="-514350">
              <a:buAutoNum type="arabicPeriod" startAt="6"/>
            </a:pPr>
            <a:r>
              <a:rPr lang="en-US" sz="2600" dirty="0" smtClean="0">
                <a:latin typeface="Segoe UI" pitchFamily="34" charset="0"/>
                <a:cs typeface="Segoe UI" pitchFamily="34" charset="0"/>
              </a:rPr>
              <a:t>Added to (Acts 2:47)</a:t>
            </a: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4724400" y="228600"/>
            <a:ext cx="4191000" cy="1143000"/>
          </a:xfrm>
          <a:prstGeom prst="rect">
            <a:avLst/>
          </a:prstGeom>
          <a:solidFill>
            <a:srgbClr val="00698E"/>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5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Denominationalism</a:t>
            </a:r>
          </a:p>
        </p:txBody>
      </p:sp>
      <p:cxnSp>
        <p:nvCxnSpPr>
          <p:cNvPr id="11" name="Straight Connector 10"/>
          <p:cNvCxnSpPr/>
          <p:nvPr/>
        </p:nvCxnSpPr>
        <p:spPr>
          <a:xfrm>
            <a:off x="4572000" y="228600"/>
            <a:ext cx="0" cy="6096000"/>
          </a:xfrm>
          <a:prstGeom prst="line">
            <a:avLst/>
          </a:prstGeom>
          <a:ln w="57150">
            <a:solidFill>
              <a:srgbClr val="00698E"/>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a:xfrm>
            <a:off x="4572000" y="1447800"/>
            <a:ext cx="4343400" cy="49530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buAutoNum type="arabicPeriod" startAt="6"/>
              <a:tabLst/>
              <a:defRPr/>
            </a:pPr>
            <a:r>
              <a:rPr kumimoji="0" lang="en-US" sz="2600"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Creeds, manuals, disciplines, confessions of faith, catechism. Such reflects upon the all-sufficiency of the word of God (2 Tim 3:16-17)</a:t>
            </a:r>
          </a:p>
          <a:p>
            <a:pPr marL="514350" marR="0" lvl="0" indent="-514350" algn="l" defTabSz="914400" rtl="0" eaLnBrk="1" fontAlgn="auto" latinLnBrk="0" hangingPunct="1">
              <a:lnSpc>
                <a:spcPct val="100000"/>
              </a:lnSpc>
              <a:spcBef>
                <a:spcPct val="20000"/>
              </a:spcBef>
              <a:spcAft>
                <a:spcPts val="0"/>
              </a:spcAft>
              <a:buClrTx/>
              <a:buSzTx/>
              <a:buAutoNum type="arabicPeriod" startAt="6"/>
              <a:tabLst/>
              <a:defRPr/>
            </a:pPr>
            <a:endParaRPr lang="en-US" sz="2600" dirty="0">
              <a:latin typeface="Segoe UI" pitchFamily="34" charset="0"/>
              <a:cs typeface="Segoe UI" pitchFamily="34" charset="0"/>
            </a:endParaRPr>
          </a:p>
          <a:p>
            <a:pPr marL="514350" marR="0" lvl="0" indent="-514350" algn="l" defTabSz="914400" rtl="0" eaLnBrk="1" fontAlgn="auto" latinLnBrk="0" hangingPunct="1">
              <a:lnSpc>
                <a:spcPct val="100000"/>
              </a:lnSpc>
              <a:spcBef>
                <a:spcPct val="20000"/>
              </a:spcBef>
              <a:spcAft>
                <a:spcPts val="0"/>
              </a:spcAft>
              <a:buClrTx/>
              <a:buSzTx/>
              <a:buAutoNum type="arabicPeriod" startAt="6"/>
              <a:tabLst/>
              <a:defRPr/>
            </a:pPr>
            <a:r>
              <a:rPr kumimoji="0" lang="en-US" sz="2600" i="0" u="none" strike="noStrike" kern="1200" cap="none" spc="0" normalizeH="0" baseline="0" noProof="0" dirty="0" smtClean="0">
                <a:ln>
                  <a:noFill/>
                </a:ln>
                <a:effectLst/>
                <a:uLnTx/>
                <a:uFillTx/>
                <a:latin typeface="Segoe UI" pitchFamily="34" charset="0"/>
                <a:ea typeface="+mn-ea"/>
                <a:cs typeface="Segoe UI" pitchFamily="34" charset="0"/>
              </a:rPr>
              <a:t>Join. You do not join the family</a:t>
            </a:r>
            <a:r>
              <a:rPr kumimoji="0" lang="en-US" sz="2600" i="0" u="none" strike="noStrike" kern="1200" cap="none" spc="0" normalizeH="0" noProof="0" dirty="0" smtClean="0">
                <a:ln>
                  <a:noFill/>
                </a:ln>
                <a:effectLst/>
                <a:uLnTx/>
                <a:uFillTx/>
                <a:latin typeface="Segoe UI" pitchFamily="34" charset="0"/>
                <a:ea typeface="+mn-ea"/>
                <a:cs typeface="Segoe UI" pitchFamily="34" charset="0"/>
              </a:rPr>
              <a:t> of God; rather, you are added to it</a:t>
            </a:r>
            <a:br>
              <a:rPr kumimoji="0" lang="en-US" sz="2600" i="0" u="none" strike="noStrike" kern="1200" cap="none" spc="0" normalizeH="0" noProof="0" dirty="0" smtClean="0">
                <a:ln>
                  <a:noFill/>
                </a:ln>
                <a:effectLst/>
                <a:uLnTx/>
                <a:uFillTx/>
                <a:latin typeface="Segoe UI" pitchFamily="34" charset="0"/>
                <a:ea typeface="+mn-ea"/>
                <a:cs typeface="Segoe UI" pitchFamily="34" charset="0"/>
              </a:rPr>
            </a:br>
            <a:r>
              <a:rPr kumimoji="0" lang="en-US" sz="2600" i="0" u="none" strike="noStrike" kern="1200" cap="none" spc="0" normalizeH="0" noProof="0" dirty="0" smtClean="0">
                <a:ln>
                  <a:noFill/>
                </a:ln>
                <a:effectLst/>
                <a:uLnTx/>
                <a:uFillTx/>
                <a:latin typeface="Segoe UI" pitchFamily="34" charset="0"/>
                <a:ea typeface="+mn-ea"/>
                <a:cs typeface="Segoe UI" pitchFamily="34" charset="0"/>
              </a:rPr>
              <a:t>(1 Tim 3:15; Acts 2:47)</a:t>
            </a:r>
            <a:endParaRPr kumimoji="0" lang="en-US" sz="2600" i="0" u="none" strike="noStrike" kern="1200" cap="none" spc="0" normalizeH="0" baseline="0" noProof="0" dirty="0" smtClean="0">
              <a:ln>
                <a:noFill/>
              </a:ln>
              <a:effectLst/>
              <a:uLnTx/>
              <a:uFillTx/>
              <a:latin typeface="Segoe UI" pitchFamily="34" charset="0"/>
              <a:ea typeface="+mn-ea"/>
              <a:cs typeface="Segoe UI"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 calcmode="lin" valueType="num">
                                      <p:cBhvr>
                                        <p:cTn id="13"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13">
                                            <p:txEl>
                                              <p:pRg st="2" end="2"/>
                                            </p:txEl>
                                          </p:spTgt>
                                        </p:tgtEl>
                                        <p:attrNameLst>
                                          <p:attrName>style.visibility</p:attrName>
                                        </p:attrNameLst>
                                      </p:cBhvr>
                                      <p:to>
                                        <p:strVal val="visible"/>
                                      </p:to>
                                    </p:set>
                                    <p:anim calcmode="lin" valueType="num">
                                      <p:cBhvr>
                                        <p:cTn id="25" dur="500" fill="hold"/>
                                        <p:tgtEl>
                                          <p:spTgt spid="1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4191000" cy="11430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The Church of the New Testament</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447800"/>
            <a:ext cx="4343400" cy="4724400"/>
          </a:xfrm>
        </p:spPr>
        <p:txBody>
          <a:bodyPr>
            <a:normAutofit/>
          </a:bodyPr>
          <a:lstStyle/>
          <a:p>
            <a:pPr marL="514350" indent="-514350">
              <a:buAutoNum type="arabicPeriod" startAt="8"/>
            </a:pPr>
            <a:r>
              <a:rPr lang="en-US" sz="2600" dirty="0" smtClean="0">
                <a:latin typeface="Segoe UI" pitchFamily="34" charset="0"/>
                <a:cs typeface="Segoe UI" pitchFamily="34" charset="0"/>
              </a:rPr>
              <a:t>Essential to salvation</a:t>
            </a:r>
            <a:br>
              <a:rPr lang="en-US" sz="2600" dirty="0" smtClean="0">
                <a:latin typeface="Segoe UI" pitchFamily="34" charset="0"/>
                <a:cs typeface="Segoe UI" pitchFamily="34" charset="0"/>
              </a:rPr>
            </a:br>
            <a:r>
              <a:rPr lang="en-US" sz="2600" dirty="0" smtClean="0">
                <a:latin typeface="Segoe UI" pitchFamily="34" charset="0"/>
                <a:cs typeface="Segoe UI" pitchFamily="34" charset="0"/>
              </a:rPr>
              <a:t>(Eph 5:23; Acts 20:28)</a:t>
            </a:r>
          </a:p>
          <a:p>
            <a:pPr marL="514350" indent="-514350">
              <a:buAutoNum type="arabicPeriod" startAt="8"/>
            </a:pPr>
            <a:endParaRPr lang="en-US" sz="2600" dirty="0">
              <a:latin typeface="Segoe UI" pitchFamily="34" charset="0"/>
              <a:cs typeface="Segoe UI" pitchFamily="34" charset="0"/>
            </a:endParaRPr>
          </a:p>
          <a:p>
            <a:pPr marL="514350" indent="-514350">
              <a:buAutoNum type="arabicPeriod" startAt="8"/>
            </a:pPr>
            <a:endParaRPr lang="en-US" sz="2600" dirty="0" smtClean="0">
              <a:latin typeface="Segoe UI" pitchFamily="34" charset="0"/>
              <a:cs typeface="Segoe UI" pitchFamily="34" charset="0"/>
            </a:endParaRPr>
          </a:p>
          <a:p>
            <a:pPr marL="514350" indent="-514350">
              <a:buAutoNum type="arabicPeriod" startAt="8"/>
            </a:pPr>
            <a:endParaRPr lang="en-US" sz="2600" dirty="0">
              <a:latin typeface="Segoe UI" pitchFamily="34" charset="0"/>
              <a:cs typeface="Segoe UI" pitchFamily="34" charset="0"/>
            </a:endParaRPr>
          </a:p>
          <a:p>
            <a:pPr marL="514350" indent="-514350">
              <a:buAutoNum type="arabicPeriod" startAt="8"/>
            </a:pPr>
            <a:endParaRPr lang="en-US" sz="2600" dirty="0" smtClean="0">
              <a:latin typeface="Segoe UI" pitchFamily="34" charset="0"/>
              <a:cs typeface="Segoe UI" pitchFamily="34" charset="0"/>
            </a:endParaRPr>
          </a:p>
          <a:p>
            <a:pPr marL="514350" indent="-514350">
              <a:buAutoNum type="arabicPeriod" startAt="8"/>
            </a:pPr>
            <a:endParaRPr lang="en-US" sz="2600" dirty="0">
              <a:latin typeface="Segoe UI" pitchFamily="34" charset="0"/>
              <a:cs typeface="Segoe UI" pitchFamily="34" charset="0"/>
            </a:endParaRPr>
          </a:p>
          <a:p>
            <a:pPr marL="514350" indent="-514350">
              <a:buAutoNum type="arabicPeriod" startAt="8"/>
            </a:pPr>
            <a:endParaRPr lang="en-US" sz="2600" dirty="0" smtClean="0">
              <a:latin typeface="Segoe UI" pitchFamily="34" charset="0"/>
              <a:cs typeface="Segoe UI" pitchFamily="34" charset="0"/>
            </a:endParaRPr>
          </a:p>
          <a:p>
            <a:pPr marL="514350" indent="-514350">
              <a:buAutoNum type="arabicPeriod" startAt="8"/>
            </a:pPr>
            <a:r>
              <a:rPr lang="en-US" sz="2600" dirty="0" smtClean="0">
                <a:latin typeface="Segoe UI" pitchFamily="34" charset="0"/>
                <a:cs typeface="Segoe UI" pitchFamily="34" charset="0"/>
              </a:rPr>
              <a:t>Calvary – purchased</a:t>
            </a:r>
            <a:br>
              <a:rPr lang="en-US" sz="2600" dirty="0" smtClean="0">
                <a:latin typeface="Segoe UI" pitchFamily="34" charset="0"/>
                <a:cs typeface="Segoe UI" pitchFamily="34" charset="0"/>
              </a:rPr>
            </a:br>
            <a:r>
              <a:rPr lang="en-US" sz="2600" dirty="0" smtClean="0">
                <a:latin typeface="Segoe UI" pitchFamily="34" charset="0"/>
                <a:cs typeface="Segoe UI" pitchFamily="34" charset="0"/>
              </a:rPr>
              <a:t>(Acts 20:28; Eph 5:25)</a:t>
            </a: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4724400" y="228600"/>
            <a:ext cx="4191000" cy="1143000"/>
          </a:xfrm>
          <a:prstGeom prst="rect">
            <a:avLst/>
          </a:prstGeom>
          <a:solidFill>
            <a:srgbClr val="00698E"/>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5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Denominationalism</a:t>
            </a:r>
          </a:p>
        </p:txBody>
      </p:sp>
      <p:cxnSp>
        <p:nvCxnSpPr>
          <p:cNvPr id="11" name="Straight Connector 10"/>
          <p:cNvCxnSpPr/>
          <p:nvPr/>
        </p:nvCxnSpPr>
        <p:spPr>
          <a:xfrm>
            <a:off x="4572000" y="228600"/>
            <a:ext cx="0" cy="6096000"/>
          </a:xfrm>
          <a:prstGeom prst="line">
            <a:avLst/>
          </a:prstGeom>
          <a:ln w="57150">
            <a:solidFill>
              <a:srgbClr val="00698E"/>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a:xfrm>
            <a:off x="4572000" y="1447800"/>
            <a:ext cx="4343400" cy="49530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tabLst/>
              <a:defRPr/>
            </a:pPr>
            <a:r>
              <a:rPr kumimoji="0" lang="en-US" sz="2600"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8.	Can be saved and never</a:t>
            </a:r>
            <a:r>
              <a:rPr kumimoji="0" lang="en-US" sz="2600" i="0" u="none" strike="noStrike" kern="1200" cap="none" spc="0" normalizeH="0" noProof="0" dirty="0" smtClean="0">
                <a:ln>
                  <a:noFill/>
                </a:ln>
                <a:solidFill>
                  <a:schemeClr val="tx1"/>
                </a:solidFill>
                <a:effectLst/>
                <a:uLnTx/>
                <a:uFillTx/>
                <a:latin typeface="Segoe UI" pitchFamily="34" charset="0"/>
                <a:ea typeface="+mn-ea"/>
                <a:cs typeface="Segoe UI" pitchFamily="34" charset="0"/>
              </a:rPr>
              <a:t> be a member of a given denomination. Thus, denominationalism stands self-condemned as being unnecessary and non-related to salvation</a:t>
            </a:r>
          </a:p>
          <a:p>
            <a:pPr marL="514350" marR="0" lvl="0" indent="-514350" algn="l" defTabSz="914400" rtl="0" eaLnBrk="1" fontAlgn="auto" latinLnBrk="0" hangingPunct="1">
              <a:lnSpc>
                <a:spcPct val="100000"/>
              </a:lnSpc>
              <a:spcBef>
                <a:spcPct val="20000"/>
              </a:spcBef>
              <a:spcAft>
                <a:spcPts val="0"/>
              </a:spcAft>
              <a:buClrTx/>
              <a:buSzTx/>
              <a:tabLst/>
              <a:defRPr/>
            </a:pPr>
            <a:endParaRPr lang="en-US" sz="2600" baseline="0" dirty="0">
              <a:latin typeface="Segoe UI" pitchFamily="34" charset="0"/>
              <a:cs typeface="Segoe UI" pitchFamily="34" charset="0"/>
            </a:endParaRPr>
          </a:p>
          <a:p>
            <a:pPr marL="514350" marR="0" lvl="0" indent="-514350" algn="l" defTabSz="914400" rtl="0" eaLnBrk="1" fontAlgn="auto" latinLnBrk="0" hangingPunct="1">
              <a:lnSpc>
                <a:spcPct val="100000"/>
              </a:lnSpc>
              <a:spcBef>
                <a:spcPct val="20000"/>
              </a:spcBef>
              <a:spcAft>
                <a:spcPts val="0"/>
              </a:spcAft>
              <a:buClrTx/>
              <a:buSzTx/>
              <a:tabLst/>
              <a:defRPr/>
            </a:pPr>
            <a:r>
              <a:rPr kumimoji="0" lang="en-US" sz="2600" i="0" u="none" strike="noStrike" kern="1200" cap="none" spc="0" normalizeH="0" noProof="0" dirty="0" smtClean="0">
                <a:ln>
                  <a:noFill/>
                </a:ln>
                <a:effectLst/>
                <a:uLnTx/>
                <a:uFillTx/>
                <a:latin typeface="Segoe UI" pitchFamily="34" charset="0"/>
                <a:ea typeface="+mn-ea"/>
                <a:cs typeface="Segoe UI" pitchFamily="34" charset="0"/>
              </a:rPr>
              <a:t>9.	No such price paid</a:t>
            </a:r>
            <a:endParaRPr kumimoji="0" lang="en-US" sz="2600" i="0" u="none" strike="noStrike" kern="1200" cap="none" spc="0" normalizeH="0" baseline="0" noProof="0" dirty="0" smtClean="0">
              <a:ln>
                <a:noFill/>
              </a:ln>
              <a:effectLst/>
              <a:uLnTx/>
              <a:uFillTx/>
              <a:latin typeface="Segoe UI" pitchFamily="34" charset="0"/>
              <a:ea typeface="+mn-ea"/>
              <a:cs typeface="Segoe UI"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 calcmode="lin" valueType="num">
                                      <p:cBhvr>
                                        <p:cTn id="13"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p:cTn id="1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13">
                                            <p:txEl>
                                              <p:pRg st="2" end="2"/>
                                            </p:txEl>
                                          </p:spTgt>
                                        </p:tgtEl>
                                        <p:attrNameLst>
                                          <p:attrName>style.visibility</p:attrName>
                                        </p:attrNameLst>
                                      </p:cBhvr>
                                      <p:to>
                                        <p:strVal val="visible"/>
                                      </p:to>
                                    </p:set>
                                    <p:anim calcmode="lin" valueType="num">
                                      <p:cBhvr>
                                        <p:cTn id="25" dur="500" fill="hold"/>
                                        <p:tgtEl>
                                          <p:spTgt spid="1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4191000" cy="11430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The Church of the New Testament</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447800"/>
            <a:ext cx="4343400" cy="4724400"/>
          </a:xfrm>
        </p:spPr>
        <p:txBody>
          <a:bodyPr>
            <a:normAutofit/>
          </a:bodyPr>
          <a:lstStyle/>
          <a:p>
            <a:pPr marL="514350" indent="-514350">
              <a:buAutoNum type="arabicPeriod" startAt="10"/>
            </a:pPr>
            <a:r>
              <a:rPr lang="en-US" sz="2600" dirty="0" smtClean="0">
                <a:latin typeface="Segoe UI" pitchFamily="34" charset="0"/>
                <a:cs typeface="Segoe UI" pitchFamily="34" charset="0"/>
              </a:rPr>
              <a:t>The apostles were members of this church (Acts 2:41)</a:t>
            </a:r>
          </a:p>
          <a:p>
            <a:pPr marL="514350" indent="-514350">
              <a:buAutoNum type="arabicPeriod" startAt="10"/>
            </a:pPr>
            <a:endParaRPr lang="en-US" sz="2600" dirty="0">
              <a:latin typeface="Segoe UI" pitchFamily="34" charset="0"/>
              <a:cs typeface="Segoe UI" pitchFamily="34" charset="0"/>
            </a:endParaRPr>
          </a:p>
          <a:p>
            <a:pPr marL="514350" indent="-514350">
              <a:buAutoNum type="arabicPeriod" startAt="10"/>
            </a:pPr>
            <a:endParaRPr lang="en-US" sz="1800" dirty="0" smtClean="0">
              <a:latin typeface="Segoe UI" pitchFamily="34" charset="0"/>
              <a:cs typeface="Segoe UI" pitchFamily="34" charset="0"/>
            </a:endParaRPr>
          </a:p>
          <a:p>
            <a:pPr marL="514350" indent="-514350">
              <a:buAutoNum type="arabicPeriod" startAt="10"/>
            </a:pPr>
            <a:endParaRPr lang="en-US" sz="2600" dirty="0">
              <a:latin typeface="Segoe UI" pitchFamily="34" charset="0"/>
              <a:cs typeface="Segoe UI" pitchFamily="34" charset="0"/>
            </a:endParaRPr>
          </a:p>
          <a:p>
            <a:pPr marL="514350" indent="-514350">
              <a:buAutoNum type="arabicPeriod" startAt="10"/>
            </a:pPr>
            <a:r>
              <a:rPr lang="en-US" sz="2600" dirty="0" smtClean="0">
                <a:latin typeface="Segoe UI" pitchFamily="34" charset="0"/>
                <a:cs typeface="Segoe UI" pitchFamily="34" charset="0"/>
              </a:rPr>
              <a:t>The church of Christ’s choice</a:t>
            </a:r>
            <a:br>
              <a:rPr lang="en-US" sz="2600" dirty="0" smtClean="0">
                <a:latin typeface="Segoe UI" pitchFamily="34" charset="0"/>
                <a:cs typeface="Segoe UI" pitchFamily="34" charset="0"/>
              </a:rPr>
            </a:br>
            <a:r>
              <a:rPr lang="en-US" sz="2600" dirty="0" smtClean="0">
                <a:latin typeface="Segoe UI" pitchFamily="34" charset="0"/>
                <a:cs typeface="Segoe UI" pitchFamily="34" charset="0"/>
              </a:rPr>
              <a:t>(Matt 16:18-19; Col 1:24)</a:t>
            </a: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4724400" y="228600"/>
            <a:ext cx="4191000" cy="1143000"/>
          </a:xfrm>
          <a:prstGeom prst="rect">
            <a:avLst/>
          </a:prstGeom>
          <a:solidFill>
            <a:srgbClr val="00698E"/>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5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Denominationalism</a:t>
            </a:r>
          </a:p>
        </p:txBody>
      </p:sp>
      <p:cxnSp>
        <p:nvCxnSpPr>
          <p:cNvPr id="11" name="Straight Connector 10"/>
          <p:cNvCxnSpPr/>
          <p:nvPr/>
        </p:nvCxnSpPr>
        <p:spPr>
          <a:xfrm>
            <a:off x="4572000" y="228600"/>
            <a:ext cx="0" cy="6096000"/>
          </a:xfrm>
          <a:prstGeom prst="line">
            <a:avLst/>
          </a:prstGeom>
          <a:ln w="57150">
            <a:solidFill>
              <a:srgbClr val="00698E"/>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a:xfrm>
            <a:off x="4572000" y="1447800"/>
            <a:ext cx="4343400" cy="49530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buAutoNum type="arabicPeriod" startAt="10"/>
              <a:tabLst/>
              <a:defRPr/>
            </a:pPr>
            <a:r>
              <a:rPr kumimoji="0" lang="en-US" sz="2600"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There was no apostolic membership in human denominations. After all, they were not even in existence</a:t>
            </a:r>
          </a:p>
          <a:p>
            <a:pPr marL="514350" marR="0" lvl="0" indent="-514350" algn="l" defTabSz="914400" rtl="0" eaLnBrk="1" fontAlgn="auto" latinLnBrk="0" hangingPunct="1">
              <a:lnSpc>
                <a:spcPct val="100000"/>
              </a:lnSpc>
              <a:spcBef>
                <a:spcPct val="20000"/>
              </a:spcBef>
              <a:spcAft>
                <a:spcPts val="0"/>
              </a:spcAft>
              <a:buClrTx/>
              <a:buSzTx/>
              <a:buAutoNum type="arabicPeriod" startAt="10"/>
              <a:tabLst/>
              <a:defRPr/>
            </a:pPr>
            <a:endParaRPr lang="en-US" sz="2600" dirty="0">
              <a:latin typeface="Segoe UI" pitchFamily="34" charset="0"/>
              <a:cs typeface="Segoe UI" pitchFamily="34" charset="0"/>
            </a:endParaRPr>
          </a:p>
          <a:p>
            <a:pPr marL="514350" marR="0" lvl="0" indent="-514350" algn="l" defTabSz="914400" rtl="0" eaLnBrk="1" fontAlgn="auto" latinLnBrk="0" hangingPunct="1">
              <a:lnSpc>
                <a:spcPct val="100000"/>
              </a:lnSpc>
              <a:spcBef>
                <a:spcPct val="20000"/>
              </a:spcBef>
              <a:spcAft>
                <a:spcPts val="0"/>
              </a:spcAft>
              <a:buClrTx/>
              <a:buSzTx/>
              <a:buAutoNum type="arabicPeriod" startAt="10"/>
              <a:tabLst/>
              <a:defRPr/>
            </a:pPr>
            <a:r>
              <a:rPr kumimoji="0" lang="en-US" sz="2600" i="0" u="none" strike="noStrike" kern="1200" cap="none" spc="0" normalizeH="0" baseline="0" noProof="0" dirty="0" smtClean="0">
                <a:ln>
                  <a:noFill/>
                </a:ln>
                <a:effectLst/>
                <a:uLnTx/>
                <a:uFillTx/>
                <a:latin typeface="Segoe UI" pitchFamily="34" charset="0"/>
                <a:ea typeface="+mn-ea"/>
                <a:cs typeface="Segoe UI" pitchFamily="34" charset="0"/>
              </a:rPr>
              <a:t>The church of man’s choice. But read</a:t>
            </a:r>
            <a:br>
              <a:rPr kumimoji="0" lang="en-US" sz="2600" i="0" u="none" strike="noStrike" kern="1200" cap="none" spc="0" normalizeH="0" baseline="0" noProof="0" dirty="0" smtClean="0">
                <a:ln>
                  <a:noFill/>
                </a:ln>
                <a:effectLst/>
                <a:uLnTx/>
                <a:uFillTx/>
                <a:latin typeface="Segoe UI" pitchFamily="34" charset="0"/>
                <a:ea typeface="+mn-ea"/>
                <a:cs typeface="Segoe UI" pitchFamily="34" charset="0"/>
              </a:rPr>
            </a:br>
            <a:r>
              <a:rPr kumimoji="0" lang="en-US" sz="2600" i="0" u="none" strike="noStrike" kern="1200" cap="none" spc="0" normalizeH="0" baseline="0" noProof="0" dirty="0" smtClean="0">
                <a:ln>
                  <a:noFill/>
                </a:ln>
                <a:effectLst/>
                <a:uLnTx/>
                <a:uFillTx/>
                <a:latin typeface="Segoe UI" pitchFamily="34" charset="0"/>
                <a:ea typeface="+mn-ea"/>
                <a:cs typeface="Segoe UI" pitchFamily="34" charset="0"/>
              </a:rPr>
              <a:t>Psalm 127:1</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 calcmode="lin" valueType="num">
                                      <p:cBhvr>
                                        <p:cTn id="13"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13">
                                            <p:txEl>
                                              <p:pRg st="2" end="2"/>
                                            </p:txEl>
                                          </p:spTgt>
                                        </p:tgtEl>
                                        <p:attrNameLst>
                                          <p:attrName>style.visibility</p:attrName>
                                        </p:attrNameLst>
                                      </p:cBhvr>
                                      <p:to>
                                        <p:strVal val="visible"/>
                                      </p:to>
                                    </p:set>
                                    <p:anim calcmode="lin" valueType="num">
                                      <p:cBhvr>
                                        <p:cTn id="25" dur="500" fill="hold"/>
                                        <p:tgtEl>
                                          <p:spTgt spid="1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4191000" cy="11430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The Church of the New Testament</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447800"/>
            <a:ext cx="4343400" cy="4724400"/>
          </a:xfrm>
        </p:spPr>
        <p:txBody>
          <a:bodyPr>
            <a:normAutofit/>
          </a:bodyPr>
          <a:lstStyle/>
          <a:p>
            <a:pPr marL="514350" indent="-514350">
              <a:buAutoNum type="arabicPeriod" startAt="12"/>
            </a:pPr>
            <a:r>
              <a:rPr lang="en-US" sz="2600" dirty="0" smtClean="0">
                <a:latin typeface="Segoe UI" pitchFamily="34" charset="0"/>
                <a:cs typeface="Segoe UI" pitchFamily="34" charset="0"/>
              </a:rPr>
              <a:t>Entered by believing, repenting, confessing, and being baptized</a:t>
            </a:r>
            <a:br>
              <a:rPr lang="en-US" sz="2600" dirty="0" smtClean="0">
                <a:latin typeface="Segoe UI" pitchFamily="34" charset="0"/>
                <a:cs typeface="Segoe UI" pitchFamily="34" charset="0"/>
              </a:rPr>
            </a:br>
            <a:r>
              <a:rPr lang="en-US" sz="2600" dirty="0" smtClean="0">
                <a:latin typeface="Segoe UI" pitchFamily="34" charset="0"/>
                <a:cs typeface="Segoe UI" pitchFamily="34" charset="0"/>
              </a:rPr>
              <a:t>(Acts 2:36-47; 8:26-40)</a:t>
            </a:r>
          </a:p>
          <a:p>
            <a:pPr marL="514350" indent="-514350">
              <a:buAutoNum type="arabicPeriod" startAt="12"/>
            </a:pPr>
            <a:endParaRPr lang="en-US" sz="2600" dirty="0">
              <a:latin typeface="Segoe UI" pitchFamily="34" charset="0"/>
              <a:cs typeface="Segoe UI" pitchFamily="34" charset="0"/>
            </a:endParaRPr>
          </a:p>
          <a:p>
            <a:pPr marL="514350" indent="-514350">
              <a:buAutoNum type="arabicPeriod" startAt="12"/>
            </a:pPr>
            <a:r>
              <a:rPr lang="en-US" sz="2600" dirty="0" smtClean="0">
                <a:latin typeface="Segoe UI" pitchFamily="34" charset="0"/>
                <a:cs typeface="Segoe UI" pitchFamily="34" charset="0"/>
              </a:rPr>
              <a:t>Jerusalem the birthplace</a:t>
            </a:r>
            <a:br>
              <a:rPr lang="en-US" sz="2600" dirty="0" smtClean="0">
                <a:latin typeface="Segoe UI" pitchFamily="34" charset="0"/>
                <a:cs typeface="Segoe UI" pitchFamily="34" charset="0"/>
              </a:rPr>
            </a:br>
            <a:r>
              <a:rPr lang="en-US" sz="2600" dirty="0" smtClean="0">
                <a:latin typeface="Segoe UI" pitchFamily="34" charset="0"/>
                <a:cs typeface="Segoe UI" pitchFamily="34" charset="0"/>
              </a:rPr>
              <a:t>(Zech 1:16; Isa 2:1-4; Mark 9:1; Luke 24:46; Acts 2:1-4)</a:t>
            </a: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4724400" y="228600"/>
            <a:ext cx="4191000" cy="1143000"/>
          </a:xfrm>
          <a:prstGeom prst="rect">
            <a:avLst/>
          </a:prstGeom>
          <a:solidFill>
            <a:srgbClr val="00698E"/>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5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Denominationalism</a:t>
            </a:r>
          </a:p>
        </p:txBody>
      </p:sp>
      <p:cxnSp>
        <p:nvCxnSpPr>
          <p:cNvPr id="11" name="Straight Connector 10"/>
          <p:cNvCxnSpPr/>
          <p:nvPr/>
        </p:nvCxnSpPr>
        <p:spPr>
          <a:xfrm>
            <a:off x="4572000" y="228600"/>
            <a:ext cx="0" cy="6096000"/>
          </a:xfrm>
          <a:prstGeom prst="line">
            <a:avLst/>
          </a:prstGeom>
          <a:ln w="57150">
            <a:solidFill>
              <a:srgbClr val="00698E"/>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a:xfrm>
            <a:off x="4572000" y="1447800"/>
            <a:ext cx="4343400" cy="49530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buAutoNum type="arabicPeriod" startAt="12"/>
              <a:tabLst/>
              <a:defRPr/>
            </a:pPr>
            <a:r>
              <a:rPr kumimoji="0" lang="en-US" sz="2600"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Human laws of induction.</a:t>
            </a:r>
          </a:p>
          <a:p>
            <a:pPr marL="514350" marR="0" lvl="0" indent="-514350" algn="l" defTabSz="914400" rtl="0" eaLnBrk="1" fontAlgn="auto" latinLnBrk="0" hangingPunct="1">
              <a:lnSpc>
                <a:spcPct val="100000"/>
              </a:lnSpc>
              <a:spcBef>
                <a:spcPct val="20000"/>
              </a:spcBef>
              <a:spcAft>
                <a:spcPts val="0"/>
              </a:spcAft>
              <a:buClrTx/>
              <a:buSzTx/>
              <a:buAutoNum type="arabicPeriod" startAt="12"/>
              <a:tabLst/>
              <a:defRPr/>
            </a:pPr>
            <a:endParaRPr lang="en-US" sz="2600" dirty="0">
              <a:latin typeface="Segoe UI" pitchFamily="34" charset="0"/>
              <a:cs typeface="Segoe UI" pitchFamily="34" charset="0"/>
            </a:endParaRPr>
          </a:p>
          <a:p>
            <a:pPr marL="514350" marR="0" lvl="0" indent="-514350" algn="l" defTabSz="914400" rtl="0" eaLnBrk="1" fontAlgn="auto" latinLnBrk="0" hangingPunct="1">
              <a:lnSpc>
                <a:spcPct val="100000"/>
              </a:lnSpc>
              <a:spcBef>
                <a:spcPct val="20000"/>
              </a:spcBef>
              <a:spcAft>
                <a:spcPts val="0"/>
              </a:spcAft>
              <a:buClrTx/>
              <a:buSzTx/>
              <a:buAutoNum type="arabicPeriod" startAt="12"/>
              <a:tabLst/>
              <a:defRPr/>
            </a:pPr>
            <a:endParaRPr kumimoji="0" lang="en-US" sz="1600" i="0" u="none" strike="noStrike" kern="1200" cap="none" spc="0" normalizeH="0" baseline="0" noProof="0" dirty="0" smtClean="0">
              <a:ln>
                <a:noFill/>
              </a:ln>
              <a:effectLst/>
              <a:uLnTx/>
              <a:uFillTx/>
              <a:latin typeface="Segoe UI" pitchFamily="34" charset="0"/>
              <a:ea typeface="+mn-ea"/>
              <a:cs typeface="Segoe UI" pitchFamily="34" charset="0"/>
            </a:endParaRPr>
          </a:p>
          <a:p>
            <a:pPr marL="514350" marR="0" lvl="0" indent="-514350" algn="l" defTabSz="914400" rtl="0" eaLnBrk="1" fontAlgn="auto" latinLnBrk="0" hangingPunct="1">
              <a:lnSpc>
                <a:spcPct val="100000"/>
              </a:lnSpc>
              <a:spcBef>
                <a:spcPct val="20000"/>
              </a:spcBef>
              <a:spcAft>
                <a:spcPts val="0"/>
              </a:spcAft>
              <a:buClrTx/>
              <a:buSzTx/>
              <a:buAutoNum type="arabicPeriod" startAt="12"/>
              <a:tabLst/>
              <a:defRPr/>
            </a:pPr>
            <a:endParaRPr lang="en-US" sz="2600" dirty="0">
              <a:latin typeface="Segoe UI" pitchFamily="34" charset="0"/>
              <a:cs typeface="Segoe UI" pitchFamily="34" charset="0"/>
            </a:endParaRPr>
          </a:p>
          <a:p>
            <a:pPr marL="514350" marR="0" lvl="0" indent="-514350" algn="l" defTabSz="914400" rtl="0" eaLnBrk="1" fontAlgn="auto" latinLnBrk="0" hangingPunct="1">
              <a:lnSpc>
                <a:spcPct val="100000"/>
              </a:lnSpc>
              <a:spcBef>
                <a:spcPct val="20000"/>
              </a:spcBef>
              <a:spcAft>
                <a:spcPts val="0"/>
              </a:spcAft>
              <a:buClrTx/>
              <a:buSzTx/>
              <a:buAutoNum type="arabicPeriod" startAt="12"/>
              <a:tabLst/>
              <a:defRPr/>
            </a:pPr>
            <a:r>
              <a:rPr kumimoji="0" lang="en-US" sz="2600" i="0" u="none" strike="noStrike" kern="1200" cap="none" spc="0" normalizeH="0" baseline="0" noProof="0" dirty="0" smtClean="0">
                <a:ln>
                  <a:noFill/>
                </a:ln>
                <a:effectLst/>
                <a:uLnTx/>
                <a:uFillTx/>
                <a:latin typeface="Segoe UI" pitchFamily="34" charset="0"/>
                <a:ea typeface="+mn-ea"/>
                <a:cs typeface="Segoe UI" pitchFamily="34" charset="0"/>
              </a:rPr>
              <a:t>Varied places of beginning, with Jerusalem not being the place of beginning for a single one</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 calcmode="lin" valueType="num">
                                      <p:cBhvr>
                                        <p:cTn id="13"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13">
                                            <p:txEl>
                                              <p:pRg st="4" end="4"/>
                                            </p:txEl>
                                          </p:spTgt>
                                        </p:tgtEl>
                                        <p:attrNameLst>
                                          <p:attrName>style.visibility</p:attrName>
                                        </p:attrNameLst>
                                      </p:cBhvr>
                                      <p:to>
                                        <p:strVal val="visible"/>
                                      </p:to>
                                    </p:set>
                                    <p:anim calcmode="lin" valueType="num">
                                      <p:cBhvr>
                                        <p:cTn id="25" dur="500" fill="hold"/>
                                        <p:tgtEl>
                                          <p:spTgt spid="1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1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3716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Various Reasons Why the</a:t>
            </a:r>
            <a:r>
              <a:rPr lang="en-US" sz="3500" b="1"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 church of Christ</a:t>
            </a:r>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 is Not a Denomination</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600200"/>
            <a:ext cx="8763000" cy="4800600"/>
          </a:xfrm>
        </p:spPr>
        <p:txBody>
          <a:bodyPr>
            <a:normAutofit/>
          </a:bodyPr>
          <a:lstStyle/>
          <a:p>
            <a:r>
              <a:rPr lang="en-US" b="1" dirty="0" smtClean="0">
                <a:latin typeface="Segoe UI" pitchFamily="34" charset="0"/>
                <a:cs typeface="Segoe UI" pitchFamily="34" charset="0"/>
              </a:rPr>
              <a:t>Denominationalism</a:t>
            </a:r>
          </a:p>
          <a:p>
            <a:pPr lvl="1"/>
            <a:r>
              <a:rPr lang="en-US" sz="3000" dirty="0" smtClean="0">
                <a:latin typeface="Segoe UI" pitchFamily="34" charset="0"/>
                <a:cs typeface="Segoe UI" pitchFamily="34" charset="0"/>
              </a:rPr>
              <a:t>Contrary to the Lord’s prayer</a:t>
            </a:r>
          </a:p>
          <a:p>
            <a:pPr lvl="2"/>
            <a:r>
              <a:rPr lang="en-US" sz="2800" dirty="0" smtClean="0">
                <a:solidFill>
                  <a:srgbClr val="C00000"/>
                </a:solidFill>
                <a:latin typeface="Segoe UI" pitchFamily="34" charset="0"/>
                <a:cs typeface="Segoe UI" pitchFamily="34" charset="0"/>
              </a:rPr>
              <a:t>John 17:20-21</a:t>
            </a:r>
          </a:p>
          <a:p>
            <a:pPr lvl="1"/>
            <a:r>
              <a:rPr lang="en-US" sz="3000" dirty="0" smtClean="0">
                <a:latin typeface="Segoe UI" pitchFamily="34" charset="0"/>
                <a:cs typeface="Segoe UI" pitchFamily="34" charset="0"/>
              </a:rPr>
              <a:t>Is a fruitful cause of infidelity</a:t>
            </a:r>
          </a:p>
          <a:p>
            <a:pPr lvl="2"/>
            <a:r>
              <a:rPr lang="en-US" sz="2800" dirty="0" smtClean="0">
                <a:solidFill>
                  <a:srgbClr val="C00000"/>
                </a:solidFill>
                <a:latin typeface="Segoe UI" pitchFamily="34" charset="0"/>
                <a:cs typeface="Segoe UI" pitchFamily="34" charset="0"/>
              </a:rPr>
              <a:t>John 17:20-21</a:t>
            </a:r>
          </a:p>
          <a:p>
            <a:pPr lvl="1"/>
            <a:r>
              <a:rPr lang="en-US" sz="3000" dirty="0" smtClean="0">
                <a:latin typeface="Segoe UI" pitchFamily="34" charset="0"/>
                <a:cs typeface="Segoe UI" pitchFamily="34" charset="0"/>
              </a:rPr>
              <a:t>Is wrong because Christ is not divided</a:t>
            </a:r>
          </a:p>
          <a:p>
            <a:pPr lvl="2"/>
            <a:r>
              <a:rPr lang="en-US" sz="2800" dirty="0" smtClean="0">
                <a:solidFill>
                  <a:srgbClr val="C00000"/>
                </a:solidFill>
                <a:latin typeface="Segoe UI" pitchFamily="34" charset="0"/>
                <a:cs typeface="Segoe UI" pitchFamily="34" charset="0"/>
              </a:rPr>
              <a:t>1 Corinthians 1:11-13</a:t>
            </a: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dissolve">
                                      <p:cBhvr>
                                        <p:cTn id="21" dur="500"/>
                                        <p:tgtEl>
                                          <p:spTgt spid="3">
                                            <p:txEl>
                                              <p:pRg st="3" end="3"/>
                                            </p:txEl>
                                          </p:spTgt>
                                        </p:tgtEl>
                                      </p:cBhvr>
                                    </p:animEffect>
                                  </p:childTnLst>
                                </p:cTn>
                              </p:par>
                            </p:childTnLst>
                          </p:cTn>
                        </p:par>
                        <p:par>
                          <p:cTn id="22" fill="hold">
                            <p:stCondLst>
                              <p:cond delay="500"/>
                            </p:stCondLst>
                            <p:childTnLst>
                              <p:par>
                                <p:cTn id="23" presetID="9" presetClass="entr" presetSubtype="0"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dissolve">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dissolve">
                                      <p:cBhvr>
                                        <p:cTn id="30" dur="500"/>
                                        <p:tgtEl>
                                          <p:spTgt spid="3">
                                            <p:txEl>
                                              <p:pRg st="5" end="5"/>
                                            </p:txEl>
                                          </p:spTgt>
                                        </p:tgtEl>
                                      </p:cBhvr>
                                    </p:animEffect>
                                  </p:childTnLst>
                                </p:cTn>
                              </p:par>
                            </p:childTnLst>
                          </p:cTn>
                        </p:par>
                        <p:par>
                          <p:cTn id="31" fill="hold">
                            <p:stCondLst>
                              <p:cond delay="500"/>
                            </p:stCondLst>
                            <p:childTnLst>
                              <p:par>
                                <p:cTn id="32" presetID="9" presetClass="entr" presetSubtype="0" fill="hold" nodeType="after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dissolve">
                                      <p:cBhvr>
                                        <p:cTn id="3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3716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Various Reasons Why the</a:t>
            </a:r>
            <a:r>
              <a:rPr lang="en-US" sz="3500" b="1"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 church of Christ</a:t>
            </a:r>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 is Not a Denomination</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600200"/>
            <a:ext cx="8763000" cy="4800600"/>
          </a:xfrm>
        </p:spPr>
        <p:txBody>
          <a:bodyPr>
            <a:normAutofit/>
          </a:bodyPr>
          <a:lstStyle/>
          <a:p>
            <a:r>
              <a:rPr lang="en-US" b="1" dirty="0" smtClean="0">
                <a:latin typeface="Segoe UI" pitchFamily="34" charset="0"/>
                <a:cs typeface="Segoe UI" pitchFamily="34" charset="0"/>
              </a:rPr>
              <a:t>Denominationalism</a:t>
            </a:r>
          </a:p>
          <a:p>
            <a:pPr lvl="1"/>
            <a:r>
              <a:rPr lang="en-US" sz="3000" dirty="0" smtClean="0">
                <a:latin typeface="Segoe UI" pitchFamily="34" charset="0"/>
                <a:cs typeface="Segoe UI" pitchFamily="34" charset="0"/>
              </a:rPr>
              <a:t>Is wrong because the body of Christ is one</a:t>
            </a:r>
          </a:p>
          <a:p>
            <a:pPr lvl="2"/>
            <a:r>
              <a:rPr lang="en-US" sz="2800" dirty="0" smtClean="0">
                <a:solidFill>
                  <a:srgbClr val="C00000"/>
                </a:solidFill>
                <a:latin typeface="Segoe UI" pitchFamily="34" charset="0"/>
                <a:cs typeface="Segoe UI" pitchFamily="34" charset="0"/>
              </a:rPr>
              <a:t>1 Corinthians 12:13</a:t>
            </a:r>
          </a:p>
          <a:p>
            <a:pPr lvl="2"/>
            <a:r>
              <a:rPr lang="en-US" sz="2800" dirty="0" smtClean="0">
                <a:solidFill>
                  <a:srgbClr val="C00000"/>
                </a:solidFill>
                <a:latin typeface="Segoe UI" pitchFamily="34" charset="0"/>
                <a:cs typeface="Segoe UI" pitchFamily="34" charset="0"/>
              </a:rPr>
              <a:t>Ephesians 4:4</a:t>
            </a:r>
          </a:p>
          <a:p>
            <a:pPr lvl="2"/>
            <a:r>
              <a:rPr lang="en-US" sz="2800" dirty="0" smtClean="0">
                <a:solidFill>
                  <a:srgbClr val="C00000"/>
                </a:solidFill>
                <a:latin typeface="Segoe UI" pitchFamily="34" charset="0"/>
                <a:cs typeface="Segoe UI" pitchFamily="34" charset="0"/>
              </a:rPr>
              <a:t>Colossians 3:15</a:t>
            </a:r>
          </a:p>
          <a:p>
            <a:pPr lvl="1"/>
            <a:r>
              <a:rPr lang="en-US" sz="3000" dirty="0" smtClean="0">
                <a:latin typeface="Segoe UI" pitchFamily="34" charset="0"/>
                <a:cs typeface="Segoe UI" pitchFamily="34" charset="0"/>
              </a:rPr>
              <a:t>Is contrary to one of the basic purposes of Calvary’s cross</a:t>
            </a:r>
          </a:p>
          <a:p>
            <a:pPr lvl="2"/>
            <a:r>
              <a:rPr lang="en-US" sz="2800" dirty="0" smtClean="0">
                <a:solidFill>
                  <a:srgbClr val="C00000"/>
                </a:solidFill>
                <a:latin typeface="Segoe UI" pitchFamily="34" charset="0"/>
                <a:cs typeface="Segoe UI" pitchFamily="34" charset="0"/>
              </a:rPr>
              <a:t>Ephesians 2:15-16</a:t>
            </a: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dissolve">
                                      <p:cBhvr>
                                        <p:cTn id="11" dur="500"/>
                                        <p:tgtEl>
                                          <p:spTgt spid="3">
                                            <p:txEl>
                                              <p:pRg st="2" end="2"/>
                                            </p:txEl>
                                          </p:spTgt>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ssolv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dissolve">
                                      <p:cBhvr>
                                        <p:cTn id="24" dur="500"/>
                                        <p:tgtEl>
                                          <p:spTgt spid="3">
                                            <p:txEl>
                                              <p:pRg st="5" end="5"/>
                                            </p:txEl>
                                          </p:spTgt>
                                        </p:tgtEl>
                                      </p:cBhvr>
                                    </p:animEffect>
                                  </p:childTnLst>
                                </p:cTn>
                              </p:par>
                            </p:childTnLst>
                          </p:cTn>
                        </p:par>
                        <p:par>
                          <p:cTn id="25" fill="hold">
                            <p:stCondLst>
                              <p:cond delay="500"/>
                            </p:stCondLst>
                            <p:childTnLst>
                              <p:par>
                                <p:cTn id="26" presetID="9" presetClass="entr" presetSubtype="0" fill="hold" nodeType="after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dissolve">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3716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The </a:t>
            </a:r>
            <a:r>
              <a:rPr lang="en-US" sz="3500" b="1"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church of Christ </a:t>
            </a:r>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is the</a:t>
            </a:r>
            <a:b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br>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New Testament Church of the First Century</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228600" y="1676400"/>
            <a:ext cx="8686800" cy="4648200"/>
          </a:xfrm>
        </p:spPr>
        <p:txBody>
          <a:bodyPr/>
          <a:lstStyle/>
          <a:p>
            <a:r>
              <a:rPr lang="en-US" b="1" dirty="0" smtClean="0">
                <a:latin typeface="Segoe UI" pitchFamily="34" charset="0"/>
                <a:cs typeface="Segoe UI" pitchFamily="34" charset="0"/>
              </a:rPr>
              <a:t>Not a Jewish synagogue</a:t>
            </a:r>
          </a:p>
          <a:p>
            <a:pPr lvl="1"/>
            <a:r>
              <a:rPr lang="en-US" sz="3000" dirty="0" smtClean="0">
                <a:solidFill>
                  <a:srgbClr val="C00000"/>
                </a:solidFill>
                <a:latin typeface="Segoe UI" pitchFamily="34" charset="0"/>
                <a:cs typeface="Segoe UI" pitchFamily="34" charset="0"/>
              </a:rPr>
              <a:t>Colossians 2:14, 17</a:t>
            </a:r>
          </a:p>
          <a:p>
            <a:r>
              <a:rPr lang="en-US" b="1" dirty="0" smtClean="0">
                <a:latin typeface="Segoe UI" pitchFamily="34" charset="0"/>
                <a:cs typeface="Segoe UI" pitchFamily="34" charset="0"/>
              </a:rPr>
              <a:t>Not a Protestant denomination</a:t>
            </a:r>
          </a:p>
          <a:p>
            <a:pPr lvl="1"/>
            <a:r>
              <a:rPr lang="en-US" sz="3000" dirty="0" smtClean="0">
                <a:solidFill>
                  <a:srgbClr val="C00000"/>
                </a:solidFill>
                <a:latin typeface="Segoe UI" pitchFamily="34" charset="0"/>
                <a:cs typeface="Segoe UI" pitchFamily="34" charset="0"/>
              </a:rPr>
              <a:t>Acts 2:1-4, 47</a:t>
            </a:r>
          </a:p>
          <a:p>
            <a:pPr lvl="1"/>
            <a:r>
              <a:rPr lang="en-US" sz="3000" dirty="0" smtClean="0">
                <a:latin typeface="Segoe UI" pitchFamily="34" charset="0"/>
                <a:cs typeface="Segoe UI" pitchFamily="34" charset="0"/>
              </a:rPr>
              <a:t>Denominational earmarks are absent in the church of Christ</a:t>
            </a:r>
          </a:p>
          <a:p>
            <a:pPr lvl="2"/>
            <a:r>
              <a:rPr lang="en-US" sz="2800" dirty="0" smtClean="0">
                <a:latin typeface="Segoe UI" pitchFamily="34" charset="0"/>
                <a:cs typeface="Segoe UI" pitchFamily="34" charset="0"/>
              </a:rPr>
              <a:t>Prayer altars, voting on baptismal candidates, mechanical instruments of music in worship, universal and territorial organizations, etc.</a:t>
            </a:r>
            <a:endParaRPr lang="en-US" sz="2800" dirty="0">
              <a:latin typeface="Segoe UI" pitchFamily="34" charset="0"/>
              <a:cs typeface="Segoe UI" pitchFamily="34" charset="0"/>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29" fill="hold">
                            <p:stCondLst>
                              <p:cond delay="500"/>
                            </p:stCondLst>
                            <p:childTnLst>
                              <p:par>
                                <p:cTn id="30" presetID="9" presetClass="entr" presetSubtype="0" fill="hold"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3716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Various Reasons Why the</a:t>
            </a:r>
            <a:r>
              <a:rPr lang="en-US" sz="3500" b="1"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 church of Christ</a:t>
            </a:r>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 is Not a Denomination</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600200"/>
            <a:ext cx="8839200" cy="4800600"/>
          </a:xfrm>
        </p:spPr>
        <p:txBody>
          <a:bodyPr>
            <a:normAutofit/>
          </a:bodyPr>
          <a:lstStyle/>
          <a:p>
            <a:r>
              <a:rPr lang="en-US" b="1" dirty="0" smtClean="0">
                <a:latin typeface="Segoe UI" pitchFamily="34" charset="0"/>
                <a:cs typeface="Segoe UI" pitchFamily="34" charset="0"/>
              </a:rPr>
              <a:t>Denominationalism</a:t>
            </a:r>
          </a:p>
          <a:p>
            <a:pPr lvl="1"/>
            <a:r>
              <a:rPr lang="en-US" sz="3000" dirty="0" smtClean="0">
                <a:latin typeface="Segoe UI" pitchFamily="34" charset="0"/>
                <a:cs typeface="Segoe UI" pitchFamily="34" charset="0"/>
              </a:rPr>
              <a:t>Is a vain attempt to serve God</a:t>
            </a:r>
          </a:p>
          <a:p>
            <a:pPr lvl="2"/>
            <a:r>
              <a:rPr lang="en-US" sz="2800" dirty="0" smtClean="0">
                <a:solidFill>
                  <a:srgbClr val="C00000"/>
                </a:solidFill>
                <a:latin typeface="Segoe UI" pitchFamily="34" charset="0"/>
                <a:cs typeface="Segoe UI" pitchFamily="34" charset="0"/>
              </a:rPr>
              <a:t>Matthew 15:9</a:t>
            </a:r>
          </a:p>
          <a:p>
            <a:pPr lvl="2"/>
            <a:r>
              <a:rPr lang="en-US" sz="2800" dirty="0" smtClean="0">
                <a:solidFill>
                  <a:srgbClr val="C00000"/>
                </a:solidFill>
                <a:latin typeface="Segoe UI" pitchFamily="34" charset="0"/>
                <a:cs typeface="Segoe UI" pitchFamily="34" charset="0"/>
              </a:rPr>
              <a:t>Psalm 127:1</a:t>
            </a:r>
          </a:p>
          <a:p>
            <a:pPr lvl="1"/>
            <a:r>
              <a:rPr lang="en-US" sz="3000" dirty="0" smtClean="0">
                <a:latin typeface="Segoe UI" pitchFamily="34" charset="0"/>
                <a:cs typeface="Segoe UI" pitchFamily="34" charset="0"/>
              </a:rPr>
              <a:t>Divides homes, when God wants homes united</a:t>
            </a:r>
          </a:p>
          <a:p>
            <a:pPr lvl="2"/>
            <a:r>
              <a:rPr lang="en-US" sz="2800" dirty="0" smtClean="0">
                <a:solidFill>
                  <a:srgbClr val="C00000"/>
                </a:solidFill>
                <a:latin typeface="Segoe UI" pitchFamily="34" charset="0"/>
                <a:cs typeface="Segoe UI" pitchFamily="34" charset="0"/>
              </a:rPr>
              <a:t>Joshua 24:15</a:t>
            </a:r>
          </a:p>
          <a:p>
            <a:pPr lvl="2"/>
            <a:r>
              <a:rPr lang="en-US" sz="2800" dirty="0" smtClean="0">
                <a:solidFill>
                  <a:srgbClr val="C00000"/>
                </a:solidFill>
                <a:latin typeface="Segoe UI" pitchFamily="34" charset="0"/>
                <a:cs typeface="Segoe UI" pitchFamily="34" charset="0"/>
              </a:rPr>
              <a:t>Amos 3:3</a:t>
            </a:r>
          </a:p>
          <a:p>
            <a:pPr lvl="2"/>
            <a:r>
              <a:rPr lang="en-US" sz="2800" dirty="0" smtClean="0">
                <a:solidFill>
                  <a:srgbClr val="C00000"/>
                </a:solidFill>
                <a:latin typeface="Segoe UI" pitchFamily="34" charset="0"/>
                <a:cs typeface="Segoe UI" pitchFamily="34" charset="0"/>
              </a:rPr>
              <a:t>Mark 3:25</a:t>
            </a: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dissolve">
                                      <p:cBhvr>
                                        <p:cTn id="11" dur="500"/>
                                        <p:tgtEl>
                                          <p:spTgt spid="3">
                                            <p:txEl>
                                              <p:pRg st="2" end="2"/>
                                            </p:txEl>
                                          </p:spTgt>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dissolve">
                                      <p:cBhvr>
                                        <p:cTn id="20" dur="500"/>
                                        <p:tgtEl>
                                          <p:spTgt spid="3">
                                            <p:txEl>
                                              <p:pRg st="4" end="4"/>
                                            </p:txEl>
                                          </p:spTgt>
                                        </p:tgtEl>
                                      </p:cBhvr>
                                    </p:animEffect>
                                  </p:childTnLst>
                                </p:cTn>
                              </p:par>
                            </p:childTnLst>
                          </p:cTn>
                        </p:par>
                        <p:par>
                          <p:cTn id="21" fill="hold">
                            <p:stCondLst>
                              <p:cond delay="500"/>
                            </p:stCondLst>
                            <p:childTnLst>
                              <p:par>
                                <p:cTn id="22" presetID="9" presetClass="entr" presetSubtype="0" fill="hold" nodeType="after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dissolve">
                                      <p:cBhvr>
                                        <p:cTn id="24" dur="500"/>
                                        <p:tgtEl>
                                          <p:spTgt spid="3">
                                            <p:txEl>
                                              <p:pRg st="5" end="5"/>
                                            </p:txEl>
                                          </p:spTgt>
                                        </p:tgtEl>
                                      </p:cBhvr>
                                    </p:animEffect>
                                  </p:childTnLst>
                                </p:cTn>
                              </p:par>
                            </p:childTnLst>
                          </p:cTn>
                        </p:par>
                        <p:par>
                          <p:cTn id="25" fill="hold">
                            <p:stCondLst>
                              <p:cond delay="1000"/>
                            </p:stCondLst>
                            <p:childTnLst>
                              <p:par>
                                <p:cTn id="26" presetID="9" presetClass="entr" presetSubtype="0" fill="hold" nodeType="after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dissolve">
                                      <p:cBhvr>
                                        <p:cTn id="28" dur="500"/>
                                        <p:tgtEl>
                                          <p:spTgt spid="3">
                                            <p:txEl>
                                              <p:pRg st="6" end="6"/>
                                            </p:txEl>
                                          </p:spTgt>
                                        </p:tgtEl>
                                      </p:cBhvr>
                                    </p:animEffect>
                                  </p:childTnLst>
                                </p:cTn>
                              </p:par>
                            </p:childTnLst>
                          </p:cTn>
                        </p:par>
                        <p:par>
                          <p:cTn id="29" fill="hold">
                            <p:stCondLst>
                              <p:cond delay="1500"/>
                            </p:stCondLst>
                            <p:childTnLst>
                              <p:par>
                                <p:cTn id="30" presetID="9" presetClass="entr" presetSubtype="0" fill="hold" nodeType="after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dissolv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3716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Various Reasons Why the</a:t>
            </a:r>
            <a:r>
              <a:rPr lang="en-US" sz="3500" b="1"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 church of Christ</a:t>
            </a:r>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 is Not a Denomination</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600200"/>
            <a:ext cx="8839200" cy="4800600"/>
          </a:xfrm>
        </p:spPr>
        <p:txBody>
          <a:bodyPr>
            <a:normAutofit/>
          </a:bodyPr>
          <a:lstStyle/>
          <a:p>
            <a:r>
              <a:rPr lang="en-US" b="1" dirty="0" smtClean="0">
                <a:latin typeface="Segoe UI" pitchFamily="34" charset="0"/>
                <a:cs typeface="Segoe UI" pitchFamily="34" charset="0"/>
              </a:rPr>
              <a:t>Denominationalism</a:t>
            </a:r>
          </a:p>
          <a:p>
            <a:pPr lvl="1"/>
            <a:r>
              <a:rPr lang="en-US" sz="3000" dirty="0" smtClean="0">
                <a:latin typeface="Segoe UI" pitchFamily="34" charset="0"/>
                <a:cs typeface="Segoe UI" pitchFamily="34" charset="0"/>
              </a:rPr>
              <a:t>Is contrary to Paul’s plea for unity</a:t>
            </a:r>
          </a:p>
          <a:p>
            <a:pPr lvl="2"/>
            <a:r>
              <a:rPr lang="en-US" sz="2800" dirty="0" smtClean="0">
                <a:solidFill>
                  <a:srgbClr val="C00000"/>
                </a:solidFill>
                <a:latin typeface="Segoe UI" pitchFamily="34" charset="0"/>
                <a:cs typeface="Segoe UI" pitchFamily="34" charset="0"/>
              </a:rPr>
              <a:t>1 Corinthians 1:10</a:t>
            </a:r>
          </a:p>
          <a:p>
            <a:pPr lvl="1"/>
            <a:r>
              <a:rPr lang="en-US" sz="3000" dirty="0" smtClean="0">
                <a:latin typeface="Segoe UI" pitchFamily="34" charset="0"/>
                <a:cs typeface="Segoe UI" pitchFamily="34" charset="0"/>
              </a:rPr>
              <a:t>Is contrary to the apostle’s doctrine</a:t>
            </a:r>
          </a:p>
          <a:p>
            <a:pPr lvl="2"/>
            <a:r>
              <a:rPr lang="en-US" sz="2800" dirty="0" smtClean="0">
                <a:solidFill>
                  <a:srgbClr val="C00000"/>
                </a:solidFill>
                <a:latin typeface="Segoe UI" pitchFamily="34" charset="0"/>
                <a:cs typeface="Segoe UI" pitchFamily="34" charset="0"/>
              </a:rPr>
              <a:t>Romans 16:17-18</a:t>
            </a:r>
          </a:p>
          <a:p>
            <a:pPr lvl="1"/>
            <a:r>
              <a:rPr lang="en-US" sz="3000" dirty="0" smtClean="0">
                <a:latin typeface="Segoe UI" pitchFamily="34" charset="0"/>
                <a:cs typeface="Segoe UI" pitchFamily="34" charset="0"/>
              </a:rPr>
              <a:t>Is a sin that God hates</a:t>
            </a:r>
          </a:p>
          <a:p>
            <a:pPr lvl="2"/>
            <a:r>
              <a:rPr lang="en-US" sz="2800" dirty="0" smtClean="0">
                <a:solidFill>
                  <a:srgbClr val="C00000"/>
                </a:solidFill>
                <a:latin typeface="Segoe UI" pitchFamily="34" charset="0"/>
                <a:cs typeface="Segoe UI" pitchFamily="34" charset="0"/>
              </a:rPr>
              <a:t>Proverbs 6:6-19</a:t>
            </a: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dissolve">
                                      <p:cBhvr>
                                        <p:cTn id="11" dur="5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ssolve">
                                      <p:cBhvr>
                                        <p:cTn id="16" dur="500"/>
                                        <p:tgtEl>
                                          <p:spTgt spid="3">
                                            <p:txEl>
                                              <p:pRg st="3" end="3"/>
                                            </p:txEl>
                                          </p:spTgt>
                                        </p:tgtEl>
                                      </p:cBhvr>
                                    </p:animEffect>
                                  </p:childTnLst>
                                </p:cTn>
                              </p:par>
                            </p:childTnLst>
                          </p:cTn>
                        </p:par>
                        <p:par>
                          <p:cTn id="17" fill="hold">
                            <p:stCondLst>
                              <p:cond delay="500"/>
                            </p:stCondLst>
                            <p:childTnLst>
                              <p:par>
                                <p:cTn id="18" presetID="9" presetClass="entr" presetSubtype="0"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dissolv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childTnLst>
                          </p:cTn>
                        </p:par>
                        <p:par>
                          <p:cTn id="26" fill="hold">
                            <p:stCondLst>
                              <p:cond delay="500"/>
                            </p:stCondLst>
                            <p:childTnLst>
                              <p:par>
                                <p:cTn id="27" presetID="9" presetClass="entr" presetSubtype="0" fill="hold" nodeType="after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dissolve">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3716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Various Reasons Why the</a:t>
            </a:r>
            <a:r>
              <a:rPr lang="en-US" sz="3500" b="1"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 church of Christ</a:t>
            </a:r>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 is Not a Denomination</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600200"/>
            <a:ext cx="8839200" cy="4800600"/>
          </a:xfrm>
        </p:spPr>
        <p:txBody>
          <a:bodyPr>
            <a:normAutofit/>
          </a:bodyPr>
          <a:lstStyle/>
          <a:p>
            <a:r>
              <a:rPr lang="en-US" b="1" dirty="0" smtClean="0">
                <a:latin typeface="Segoe UI" pitchFamily="34" charset="0"/>
                <a:cs typeface="Segoe UI" pitchFamily="34" charset="0"/>
              </a:rPr>
              <a:t>Denominationalism</a:t>
            </a:r>
          </a:p>
          <a:p>
            <a:pPr lvl="1"/>
            <a:r>
              <a:rPr lang="en-US" sz="3000" dirty="0" smtClean="0">
                <a:latin typeface="Segoe UI" pitchFamily="34" charset="0"/>
                <a:cs typeface="Segoe UI" pitchFamily="34" charset="0"/>
              </a:rPr>
              <a:t>Implies that God is the author of confusion</a:t>
            </a:r>
          </a:p>
          <a:p>
            <a:pPr lvl="2"/>
            <a:r>
              <a:rPr lang="en-US" sz="2800" dirty="0" smtClean="0">
                <a:solidFill>
                  <a:srgbClr val="C00000"/>
                </a:solidFill>
                <a:latin typeface="Segoe UI" pitchFamily="34" charset="0"/>
                <a:cs typeface="Segoe UI" pitchFamily="34" charset="0"/>
              </a:rPr>
              <a:t>1 Corinthians 14:33</a:t>
            </a:r>
          </a:p>
          <a:p>
            <a:pPr lvl="1"/>
            <a:r>
              <a:rPr lang="en-US" sz="3000" dirty="0" smtClean="0">
                <a:latin typeface="Segoe UI" pitchFamily="34" charset="0"/>
                <a:cs typeface="Segoe UI" pitchFamily="34" charset="0"/>
              </a:rPr>
              <a:t>Is not apostolic</a:t>
            </a:r>
          </a:p>
          <a:p>
            <a:pPr lvl="1"/>
            <a:r>
              <a:rPr lang="en-US" sz="3000" dirty="0" smtClean="0">
                <a:latin typeface="Segoe UI" pitchFamily="34" charset="0"/>
                <a:cs typeface="Segoe UI" pitchFamily="34" charset="0"/>
              </a:rPr>
              <a:t>Is destined for destruction</a:t>
            </a:r>
          </a:p>
          <a:p>
            <a:pPr lvl="2"/>
            <a:r>
              <a:rPr lang="en-US" sz="2800" dirty="0" smtClean="0">
                <a:solidFill>
                  <a:srgbClr val="C00000"/>
                </a:solidFill>
                <a:latin typeface="Segoe UI" pitchFamily="34" charset="0"/>
                <a:cs typeface="Segoe UI" pitchFamily="34" charset="0"/>
              </a:rPr>
              <a:t>Mark 3:24-25</a:t>
            </a: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dissolve">
                                      <p:cBhvr>
                                        <p:cTn id="11" dur="5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ssolv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dissolve">
                                      <p:cBhvr>
                                        <p:cTn id="21" dur="500"/>
                                        <p:tgtEl>
                                          <p:spTgt spid="3">
                                            <p:txEl>
                                              <p:pRg st="4" end="4"/>
                                            </p:txEl>
                                          </p:spTgt>
                                        </p:tgtEl>
                                      </p:cBhvr>
                                    </p:animEffect>
                                  </p:childTnLst>
                                </p:cTn>
                              </p:par>
                            </p:childTnLst>
                          </p:cTn>
                        </p:par>
                        <p:par>
                          <p:cTn id="22" fill="hold">
                            <p:stCondLst>
                              <p:cond delay="500"/>
                            </p:stCondLst>
                            <p:childTnLst>
                              <p:par>
                                <p:cTn id="23" presetID="9" presetClass="entr" presetSubtype="0" fill="hold"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914400"/>
          </a:xfrm>
          <a:solidFill>
            <a:srgbClr val="00698E"/>
          </a:solidFill>
        </p:spPr>
        <p:txBody>
          <a:bodyPr>
            <a:noAutofit/>
          </a:bodyPr>
          <a:lstStyle/>
          <a:p>
            <a:r>
              <a:rPr lang="en-US"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The </a:t>
            </a:r>
            <a:r>
              <a:rPr lang="en-US" b="1"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CURE</a:t>
            </a:r>
            <a:r>
              <a:rPr lang="en-US"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 for Denominationalism</a:t>
            </a:r>
            <a:endParaRPr lang="en-US"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143000"/>
            <a:ext cx="8839200" cy="4267200"/>
          </a:xfrm>
        </p:spPr>
        <p:txBody>
          <a:bodyPr>
            <a:normAutofit/>
          </a:bodyPr>
          <a:lstStyle/>
          <a:p>
            <a:r>
              <a:rPr lang="en-US" b="1" dirty="0" smtClean="0">
                <a:latin typeface="Segoe UI" pitchFamily="34" charset="0"/>
                <a:cs typeface="Segoe UI" pitchFamily="34" charset="0"/>
              </a:rPr>
              <a:t>Have an unreserved commitment to the Bible – the sole standard in religion</a:t>
            </a:r>
          </a:p>
          <a:p>
            <a:r>
              <a:rPr lang="en-US" b="1" dirty="0" smtClean="0">
                <a:latin typeface="Segoe UI" pitchFamily="34" charset="0"/>
                <a:cs typeface="Segoe UI" pitchFamily="34" charset="0"/>
              </a:rPr>
              <a:t>All men must lay down their:</a:t>
            </a:r>
          </a:p>
          <a:p>
            <a:pPr lvl="1"/>
            <a:r>
              <a:rPr lang="en-US" dirty="0" smtClean="0">
                <a:latin typeface="Segoe UI" pitchFamily="34" charset="0"/>
                <a:cs typeface="Segoe UI" pitchFamily="34" charset="0"/>
              </a:rPr>
              <a:t>Creeds, Disciplines, Manuals, Confessions of faith, Catechisms, Think </a:t>
            </a:r>
            <a:r>
              <a:rPr lang="en-US" dirty="0" err="1" smtClean="0">
                <a:latin typeface="Segoe UI" pitchFamily="34" charset="0"/>
                <a:cs typeface="Segoe UI" pitchFamily="34" charset="0"/>
              </a:rPr>
              <a:t>so’s</a:t>
            </a:r>
            <a:r>
              <a:rPr lang="en-US" dirty="0" smtClean="0">
                <a:latin typeface="Segoe UI" pitchFamily="34" charset="0"/>
                <a:cs typeface="Segoe UI" pitchFamily="34" charset="0"/>
              </a:rPr>
              <a:t>, Maybe’s</a:t>
            </a:r>
          </a:p>
          <a:p>
            <a:r>
              <a:rPr lang="en-US" b="1" dirty="0" smtClean="0">
                <a:latin typeface="Segoe UI" pitchFamily="34" charset="0"/>
                <a:cs typeface="Segoe UI" pitchFamily="34" charset="0"/>
              </a:rPr>
              <a:t>Being committed to do and say nothing except that which is authorized by God</a:t>
            </a:r>
          </a:p>
          <a:p>
            <a:pPr lvl="1"/>
            <a:r>
              <a:rPr lang="en-US" sz="3000" b="1" dirty="0" smtClean="0">
                <a:solidFill>
                  <a:srgbClr val="C00000"/>
                </a:solidFill>
                <a:latin typeface="Segoe UI" pitchFamily="34" charset="0"/>
                <a:cs typeface="Segoe UI" pitchFamily="34" charset="0"/>
              </a:rPr>
              <a:t>Ephesians 4:1-6</a:t>
            </a:r>
          </a:p>
          <a:p>
            <a:pPr lvl="1"/>
            <a:endParaRPr lang="en-US" sz="2000" dirty="0" smtClean="0">
              <a:solidFill>
                <a:srgbClr val="C00000"/>
              </a:solidFill>
              <a:latin typeface="Segoe UI" pitchFamily="34" charset="0"/>
              <a:cs typeface="Segoe UI" pitchFamily="34" charset="0"/>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304800" y="5410200"/>
            <a:ext cx="8534400" cy="838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81000" y="5370493"/>
            <a:ext cx="8305800" cy="892552"/>
          </a:xfrm>
          <a:prstGeom prst="rect">
            <a:avLst/>
          </a:prstGeom>
          <a:noFill/>
        </p:spPr>
        <p:txBody>
          <a:bodyPr wrap="square" rtlCol="0">
            <a:spAutoFit/>
          </a:bodyPr>
          <a:lstStyle/>
          <a:p>
            <a:pPr algn="ctr"/>
            <a:r>
              <a:rPr lang="en-US" sz="2600" dirty="0" smtClean="0">
                <a:solidFill>
                  <a:schemeClr val="bg1"/>
                </a:solidFill>
                <a:latin typeface="Segoe UI" pitchFamily="34" charset="0"/>
                <a:cs typeface="Segoe UI" pitchFamily="34" charset="0"/>
              </a:rPr>
              <a:t>It is encouraging when individuals are attracted to</a:t>
            </a:r>
            <a:br>
              <a:rPr lang="en-US" sz="2600" dirty="0" smtClean="0">
                <a:solidFill>
                  <a:schemeClr val="bg1"/>
                </a:solidFill>
                <a:latin typeface="Segoe UI" pitchFamily="34" charset="0"/>
                <a:cs typeface="Segoe UI" pitchFamily="34" charset="0"/>
              </a:rPr>
            </a:br>
            <a:r>
              <a:rPr lang="en-US" sz="2600" dirty="0" smtClean="0">
                <a:solidFill>
                  <a:schemeClr val="bg1"/>
                </a:solidFill>
                <a:latin typeface="Segoe UI" pitchFamily="34" charset="0"/>
                <a:cs typeface="Segoe UI" pitchFamily="34" charset="0"/>
              </a:rPr>
              <a:t>the </a:t>
            </a:r>
            <a:r>
              <a:rPr lang="en-US" sz="2600" b="1" dirty="0" smtClean="0">
                <a:solidFill>
                  <a:srgbClr val="FFFF00"/>
                </a:solidFill>
                <a:latin typeface="Segoe UI" pitchFamily="34" charset="0"/>
                <a:cs typeface="Segoe UI" pitchFamily="34" charset="0"/>
              </a:rPr>
              <a:t>true gospel </a:t>
            </a:r>
            <a:r>
              <a:rPr lang="en-US" sz="2600" dirty="0" smtClean="0">
                <a:solidFill>
                  <a:schemeClr val="bg1"/>
                </a:solidFill>
                <a:latin typeface="Segoe UI" pitchFamily="34" charset="0"/>
                <a:cs typeface="Segoe UI" pitchFamily="34" charset="0"/>
              </a:rPr>
              <a:t>and </a:t>
            </a:r>
            <a:r>
              <a:rPr lang="en-US" sz="2600" b="1" dirty="0" smtClean="0">
                <a:solidFill>
                  <a:schemeClr val="bg1"/>
                </a:solidFill>
                <a:latin typeface="Segoe UI" pitchFamily="34" charset="0"/>
                <a:cs typeface="Segoe UI" pitchFamily="34" charset="0"/>
              </a:rPr>
              <a:t>church of Jesus Christ!</a:t>
            </a:r>
            <a:endParaRPr lang="en-US" sz="2600" b="1" dirty="0">
              <a:solidFill>
                <a:schemeClr val="bg1"/>
              </a:solidFill>
              <a:latin typeface="Segoe UI" pitchFamily="34" charset="0"/>
              <a:cs typeface="Segoe UI"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ntr" presetSubtype="0" fill="hold"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9" presetClass="entr" presetSubtype="0" fill="hold"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dissolv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linds(horizontal)">
                                      <p:cBhvr>
                                        <p:cTn id="33" dur="500"/>
                                        <p:tgtEl>
                                          <p:spTgt spid="9"/>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linds(horizontal)">
                                      <p:cBhvr>
                                        <p:cTn id="3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3716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The </a:t>
            </a:r>
            <a:r>
              <a:rPr lang="en-US" sz="3500" b="1"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church of Christ </a:t>
            </a:r>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is the</a:t>
            </a:r>
            <a:b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br>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New Testament Church of the First Century</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228600" y="1676400"/>
            <a:ext cx="8686800" cy="4724400"/>
          </a:xfrm>
        </p:spPr>
        <p:txBody>
          <a:bodyPr>
            <a:normAutofit/>
          </a:bodyPr>
          <a:lstStyle/>
          <a:p>
            <a:r>
              <a:rPr lang="en-US" b="1" dirty="0" smtClean="0">
                <a:latin typeface="Segoe UI" pitchFamily="34" charset="0"/>
                <a:cs typeface="Segoe UI" pitchFamily="34" charset="0"/>
              </a:rPr>
              <a:t>Not the Catholic church</a:t>
            </a:r>
          </a:p>
          <a:p>
            <a:pPr lvl="1"/>
            <a:r>
              <a:rPr lang="en-US" sz="3000" dirty="0" smtClean="0">
                <a:solidFill>
                  <a:srgbClr val="C00000"/>
                </a:solidFill>
                <a:latin typeface="Segoe UI" pitchFamily="34" charset="0"/>
                <a:cs typeface="Segoe UI" pitchFamily="34" charset="0"/>
              </a:rPr>
              <a:t>Lord’s church – 33 A.D.</a:t>
            </a:r>
          </a:p>
          <a:p>
            <a:pPr lvl="1"/>
            <a:r>
              <a:rPr lang="en-US" sz="3000" dirty="0" smtClean="0">
                <a:latin typeface="Segoe UI" pitchFamily="34" charset="0"/>
                <a:cs typeface="Segoe UI" pitchFamily="34" charset="0"/>
              </a:rPr>
              <a:t>Catholic church – 606 A.D.</a:t>
            </a:r>
          </a:p>
          <a:p>
            <a:r>
              <a:rPr lang="en-US" b="1" dirty="0" smtClean="0">
                <a:latin typeface="Segoe UI" pitchFamily="34" charset="0"/>
                <a:cs typeface="Segoe UI" pitchFamily="34" charset="0"/>
              </a:rPr>
              <a:t>Church defined:</a:t>
            </a:r>
          </a:p>
          <a:p>
            <a:pPr lvl="1"/>
            <a:r>
              <a:rPr lang="en-US" sz="3000" dirty="0" smtClean="0">
                <a:latin typeface="Segoe UI" pitchFamily="34" charset="0"/>
                <a:cs typeface="Segoe UI" pitchFamily="34" charset="0"/>
              </a:rPr>
              <a:t>Word “church” means “the called out”</a:t>
            </a:r>
          </a:p>
          <a:p>
            <a:pPr lvl="1"/>
            <a:r>
              <a:rPr lang="en-US" sz="3000" dirty="0" smtClean="0">
                <a:latin typeface="Segoe UI" pitchFamily="34" charset="0"/>
                <a:cs typeface="Segoe UI" pitchFamily="34" charset="0"/>
              </a:rPr>
              <a:t>Church is the body of people who have been called out of the world</a:t>
            </a:r>
          </a:p>
          <a:p>
            <a:pPr lvl="2"/>
            <a:r>
              <a:rPr lang="en-US" sz="2800" dirty="0" smtClean="0">
                <a:solidFill>
                  <a:srgbClr val="C00000"/>
                </a:solidFill>
                <a:latin typeface="Segoe UI" pitchFamily="34" charset="0"/>
                <a:cs typeface="Segoe UI" pitchFamily="34" charset="0"/>
              </a:rPr>
              <a:t>2 Thessalonians 2:14; 1:7-9</a:t>
            </a: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23" fill="hold">
                            <p:stCondLst>
                              <p:cond delay="500"/>
                            </p:stCondLst>
                            <p:childTnLst>
                              <p:par>
                                <p:cTn id="24" presetID="9" presetClass="entr" presetSubtype="0"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dissolve">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dissolve">
                                      <p:cBhvr>
                                        <p:cTn id="31" dur="500"/>
                                        <p:tgtEl>
                                          <p:spTgt spid="3">
                                            <p:txEl>
                                              <p:pRg st="5" end="5"/>
                                            </p:txEl>
                                          </p:spTgt>
                                        </p:tgtEl>
                                      </p:cBhvr>
                                    </p:animEffect>
                                  </p:childTnLst>
                                </p:cTn>
                              </p:par>
                            </p:childTnLst>
                          </p:cTn>
                        </p:par>
                        <p:par>
                          <p:cTn id="32" fill="hold">
                            <p:stCondLst>
                              <p:cond delay="500"/>
                            </p:stCondLst>
                            <p:childTnLst>
                              <p:par>
                                <p:cTn id="33" presetID="9" presetClass="entr" presetSubtype="0" fill="hold"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dissolve">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3716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The </a:t>
            </a:r>
            <a:r>
              <a:rPr lang="en-US" sz="3500" b="1"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church of Christ </a:t>
            </a:r>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is the</a:t>
            </a:r>
            <a:b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br>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New Testament Church of the First Century</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228600" y="1676400"/>
            <a:ext cx="8686800" cy="4724400"/>
          </a:xfrm>
        </p:spPr>
        <p:txBody>
          <a:bodyPr>
            <a:normAutofit/>
          </a:bodyPr>
          <a:lstStyle/>
          <a:p>
            <a:r>
              <a:rPr lang="en-US" b="1" dirty="0" smtClean="0">
                <a:latin typeface="Segoe UI" pitchFamily="34" charset="0"/>
                <a:cs typeface="Segoe UI" pitchFamily="34" charset="0"/>
              </a:rPr>
              <a:t>Church defined:</a:t>
            </a:r>
          </a:p>
          <a:p>
            <a:pPr lvl="1"/>
            <a:r>
              <a:rPr lang="en-US" sz="3000" dirty="0" smtClean="0">
                <a:latin typeface="Segoe UI" pitchFamily="34" charset="0"/>
                <a:cs typeface="Segoe UI" pitchFamily="34" charset="0"/>
              </a:rPr>
              <a:t>Bible teaches that Christ rules as the singular head of the church</a:t>
            </a:r>
          </a:p>
          <a:p>
            <a:pPr lvl="2"/>
            <a:r>
              <a:rPr lang="en-US" sz="2800" dirty="0" smtClean="0">
                <a:solidFill>
                  <a:srgbClr val="C00000"/>
                </a:solidFill>
                <a:latin typeface="Segoe UI" pitchFamily="34" charset="0"/>
                <a:cs typeface="Segoe UI" pitchFamily="34" charset="0"/>
              </a:rPr>
              <a:t>Colossians 1:18</a:t>
            </a:r>
          </a:p>
          <a:p>
            <a:pPr lvl="2"/>
            <a:r>
              <a:rPr lang="en-US" sz="2800" dirty="0" smtClean="0">
                <a:solidFill>
                  <a:srgbClr val="C00000"/>
                </a:solidFill>
                <a:latin typeface="Segoe UI" pitchFamily="34" charset="0"/>
                <a:cs typeface="Segoe UI" pitchFamily="34" charset="0"/>
              </a:rPr>
              <a:t>Ephesians 1:22-23</a:t>
            </a: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bout_image.png"/>
          <p:cNvPicPr>
            <a:picLocks noChangeAspect="1"/>
          </p:cNvPicPr>
          <p:nvPr/>
        </p:nvPicPr>
        <p:blipFill>
          <a:blip r:embed="rId2" cstate="print"/>
          <a:stretch>
            <a:fillRect/>
          </a:stretch>
        </p:blipFill>
        <p:spPr>
          <a:xfrm>
            <a:off x="4407310" y="2895600"/>
            <a:ext cx="4412840" cy="3352800"/>
          </a:xfrm>
          <a:prstGeom prst="rect">
            <a:avLst/>
          </a:prstGeom>
        </p:spPr>
      </p:pic>
    </p:spTree>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3716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The </a:t>
            </a:r>
            <a:r>
              <a:rPr lang="en-US" sz="3500" b="1"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church of Christ </a:t>
            </a:r>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is the</a:t>
            </a:r>
            <a:b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br>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New Testament Church of the First Century</a:t>
            </a: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228600" y="1676400"/>
            <a:ext cx="8686800" cy="4724400"/>
          </a:xfrm>
        </p:spPr>
        <p:txBody>
          <a:bodyPr>
            <a:normAutofit/>
          </a:bodyPr>
          <a:lstStyle/>
          <a:p>
            <a:r>
              <a:rPr lang="en-US" b="1" dirty="0" smtClean="0">
                <a:latin typeface="Segoe UI" pitchFamily="34" charset="0"/>
                <a:cs typeface="Segoe UI" pitchFamily="34" charset="0"/>
              </a:rPr>
              <a:t>The church is singular in number</a:t>
            </a:r>
          </a:p>
          <a:p>
            <a:pPr lvl="1"/>
            <a:r>
              <a:rPr lang="en-US" sz="3000" dirty="0" smtClean="0">
                <a:solidFill>
                  <a:srgbClr val="C00000"/>
                </a:solidFill>
                <a:latin typeface="Segoe UI" pitchFamily="34" charset="0"/>
                <a:cs typeface="Segoe UI" pitchFamily="34" charset="0"/>
              </a:rPr>
              <a:t>John 10:16</a:t>
            </a:r>
          </a:p>
          <a:p>
            <a:pPr lvl="1"/>
            <a:r>
              <a:rPr lang="en-US" sz="3000" dirty="0" smtClean="0">
                <a:solidFill>
                  <a:srgbClr val="C00000"/>
                </a:solidFill>
                <a:latin typeface="Segoe UI" pitchFamily="34" charset="0"/>
                <a:cs typeface="Segoe UI" pitchFamily="34" charset="0"/>
              </a:rPr>
              <a:t>Acts 20:28</a:t>
            </a:r>
          </a:p>
          <a:p>
            <a:pPr lvl="1"/>
            <a:r>
              <a:rPr lang="en-US" sz="3000" dirty="0" smtClean="0">
                <a:solidFill>
                  <a:srgbClr val="C00000"/>
                </a:solidFill>
                <a:latin typeface="Segoe UI" pitchFamily="34" charset="0"/>
                <a:cs typeface="Segoe UI" pitchFamily="34" charset="0"/>
              </a:rPr>
              <a:t>Ephesians 4:4</a:t>
            </a:r>
          </a:p>
          <a:p>
            <a:r>
              <a:rPr lang="en-US" b="1" dirty="0" smtClean="0">
                <a:latin typeface="Segoe UI" pitchFamily="34" charset="0"/>
                <a:cs typeface="Segoe UI" pitchFamily="34" charset="0"/>
              </a:rPr>
              <a:t>The church of Christ is the true New Testament church of the first century</a:t>
            </a:r>
          </a:p>
          <a:p>
            <a:pPr lvl="1"/>
            <a:r>
              <a:rPr lang="en-US" sz="3000" dirty="0" smtClean="0">
                <a:latin typeface="Segoe UI" pitchFamily="34" charset="0"/>
                <a:cs typeface="Segoe UI" pitchFamily="34" charset="0"/>
              </a:rPr>
              <a:t>It possesses the same identifying features</a:t>
            </a:r>
          </a:p>
          <a:p>
            <a:endParaRPr lang="en-US" sz="3800" dirty="0" smtClean="0">
              <a:solidFill>
                <a:srgbClr val="C00000"/>
              </a:solidFill>
              <a:latin typeface="Segoe UI" pitchFamily="34" charset="0"/>
              <a:cs typeface="Segoe UI" pitchFamily="34" charset="0"/>
            </a:endParaRPr>
          </a:p>
          <a:p>
            <a:pPr lvl="1"/>
            <a:endParaRPr lang="en-US" sz="3200" dirty="0" smtClean="0">
              <a:solidFill>
                <a:srgbClr val="C00000"/>
              </a:solidFill>
              <a:latin typeface="Segoe UI" pitchFamily="34" charset="0"/>
              <a:cs typeface="Segoe UI" pitchFamily="34" charset="0"/>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par>
                          <p:cTn id="17" fill="hold">
                            <p:stCondLst>
                              <p:cond delay="1500"/>
                            </p:stCondLst>
                            <p:childTnLst>
                              <p:par>
                                <p:cTn id="18" presetID="9" presetClass="entr" presetSubtype="0"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27" fill="hold">
                            <p:stCondLst>
                              <p:cond delay="500"/>
                            </p:stCondLst>
                            <p:childTnLst>
                              <p:par>
                                <p:cTn id="28" presetID="9" presetClass="entr" presetSubtype="0" fill="hold" nodeType="after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dissolve">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4191000" cy="11430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First Century Church</a:t>
            </a:r>
            <a:b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b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447800"/>
            <a:ext cx="4343400" cy="4724400"/>
          </a:xfrm>
        </p:spPr>
        <p:txBody>
          <a:bodyPr>
            <a:normAutofit/>
          </a:bodyPr>
          <a:lstStyle/>
          <a:p>
            <a:pPr marL="514350" indent="-514350">
              <a:buNone/>
            </a:pPr>
            <a:r>
              <a:rPr lang="en-US" sz="2600" b="1" dirty="0" smtClean="0">
                <a:latin typeface="Segoe UI" pitchFamily="34" charset="0"/>
                <a:cs typeface="Segoe UI" pitchFamily="34" charset="0"/>
              </a:rPr>
              <a:t>1.	Designations:</a:t>
            </a:r>
            <a:r>
              <a:rPr lang="en-US" sz="2600" dirty="0" smtClean="0">
                <a:latin typeface="Segoe UI" pitchFamily="34" charset="0"/>
                <a:cs typeface="Segoe UI" pitchFamily="34" charset="0"/>
              </a:rPr>
              <a:t> church of Christ (Rom 16:16), church of God (1 </a:t>
            </a:r>
            <a:r>
              <a:rPr lang="en-US" sz="2600" dirty="0" err="1" smtClean="0">
                <a:latin typeface="Segoe UI" pitchFamily="34" charset="0"/>
                <a:cs typeface="Segoe UI" pitchFamily="34" charset="0"/>
              </a:rPr>
              <a:t>Cor</a:t>
            </a:r>
            <a:r>
              <a:rPr lang="en-US" sz="2600" dirty="0" smtClean="0">
                <a:latin typeface="Segoe UI" pitchFamily="34" charset="0"/>
                <a:cs typeface="Segoe UI" pitchFamily="34" charset="0"/>
              </a:rPr>
              <a:t> 1:2), church of the Lord (Acts 20:28)</a:t>
            </a:r>
          </a:p>
          <a:p>
            <a:pPr marL="514350" indent="-514350">
              <a:buNone/>
            </a:pPr>
            <a:endParaRPr lang="en-US" sz="2600" b="1" dirty="0" smtClean="0">
              <a:latin typeface="Segoe UI" pitchFamily="34" charset="0"/>
              <a:cs typeface="Segoe UI" pitchFamily="34" charset="0"/>
            </a:endParaRPr>
          </a:p>
          <a:p>
            <a:pPr marL="514350" indent="-514350">
              <a:buNone/>
            </a:pPr>
            <a:r>
              <a:rPr lang="en-US" sz="2600" b="1" dirty="0" smtClean="0">
                <a:latin typeface="Segoe UI" pitchFamily="34" charset="0"/>
                <a:cs typeface="Segoe UI" pitchFamily="34" charset="0"/>
              </a:rPr>
              <a:t>2.	Organization: </a:t>
            </a:r>
            <a:r>
              <a:rPr lang="en-US" sz="2600" dirty="0" smtClean="0">
                <a:latin typeface="Segoe UI" pitchFamily="34" charset="0"/>
                <a:cs typeface="Segoe UI" pitchFamily="34" charset="0"/>
              </a:rPr>
              <a:t>elders, deacons, evangelists and members in the local congregation (Phil 1:1)</a:t>
            </a:r>
          </a:p>
          <a:p>
            <a:pPr lvl="1"/>
            <a:endParaRPr lang="en-US" sz="3200" dirty="0" smtClean="0">
              <a:solidFill>
                <a:srgbClr val="C00000"/>
              </a:solidFill>
              <a:latin typeface="Segoe UI" pitchFamily="34" charset="0"/>
              <a:cs typeface="Segoe UI" pitchFamily="34" charset="0"/>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4724400" y="228600"/>
            <a:ext cx="4191000" cy="1143000"/>
          </a:xfrm>
          <a:prstGeom prst="rect">
            <a:avLst/>
          </a:prstGeom>
          <a:solidFill>
            <a:srgbClr val="00698E"/>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5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Church of Christ in the 21</a:t>
            </a:r>
            <a:r>
              <a:rPr kumimoji="0" lang="en-US" sz="3500" b="0" i="0" u="none" strike="noStrike" kern="1200" cap="none" spc="0" normalizeH="0" baseline="3000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st</a:t>
            </a:r>
            <a:r>
              <a:rPr kumimoji="0" lang="en-US" sz="35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 Century</a:t>
            </a:r>
          </a:p>
        </p:txBody>
      </p:sp>
      <p:cxnSp>
        <p:nvCxnSpPr>
          <p:cNvPr id="11" name="Straight Connector 10"/>
          <p:cNvCxnSpPr/>
          <p:nvPr/>
        </p:nvCxnSpPr>
        <p:spPr>
          <a:xfrm>
            <a:off x="4572000" y="228600"/>
            <a:ext cx="0" cy="6096000"/>
          </a:xfrm>
          <a:prstGeom prst="line">
            <a:avLst/>
          </a:prstGeom>
          <a:ln w="57150">
            <a:solidFill>
              <a:srgbClr val="00698E"/>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a:xfrm>
            <a:off x="4572000" y="1447800"/>
            <a:ext cx="4343400" cy="47244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600" b="1"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Designations:</a:t>
            </a:r>
            <a:r>
              <a:rPr kumimoji="0" lang="en-US" sz="2600" b="0"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 church of Christ is designated as just that, the church of Christ, etc.</a:t>
            </a:r>
          </a:p>
          <a:p>
            <a:pPr marL="514350" marR="0" lvl="0" indent="-514350" algn="l" defTabSz="914400" rtl="0" eaLnBrk="1" fontAlgn="auto" latinLnBrk="0" hangingPunct="1">
              <a:lnSpc>
                <a:spcPct val="100000"/>
              </a:lnSpc>
              <a:spcBef>
                <a:spcPct val="20000"/>
              </a:spcBef>
              <a:spcAft>
                <a:spcPts val="0"/>
              </a:spcAft>
              <a:buClrTx/>
              <a:buSzTx/>
              <a:buFont typeface="+mj-lt"/>
              <a:buAutoNum type="arabicPeriod"/>
              <a:tabLst/>
              <a:defRPr/>
            </a:pPr>
            <a:endParaRPr kumimoji="0" lang="en-US" sz="4800" b="0" i="0" u="none" strike="noStrike" kern="1200" cap="none" spc="0" normalizeH="0" baseline="0" noProof="0" dirty="0" smtClean="0">
              <a:ln>
                <a:noFill/>
              </a:ln>
              <a:solidFill>
                <a:srgbClr val="C00000"/>
              </a:solidFill>
              <a:effectLst/>
              <a:uLnTx/>
              <a:uFillTx/>
              <a:latin typeface="Segoe UI" pitchFamily="34" charset="0"/>
              <a:ea typeface="+mn-ea"/>
              <a:cs typeface="Segoe UI" pitchFamily="34" charset="0"/>
            </a:endParaRPr>
          </a:p>
          <a:p>
            <a:pPr marL="514350" marR="0" lvl="0" indent="-51435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2600" b="1"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Organization:</a:t>
            </a:r>
            <a:r>
              <a:rPr kumimoji="0" lang="en-US" sz="2600"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 The church of Christ is organized with elders, deacons, evangelists, members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rgbClr val="C00000"/>
              </a:solidFill>
              <a:effectLst/>
              <a:uLnTx/>
              <a:uFillTx/>
              <a:latin typeface="Segoe UI" pitchFamily="34" charset="0"/>
              <a:ea typeface="+mn-ea"/>
              <a:cs typeface="Segoe UI"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 calcmode="lin" valueType="num">
                                      <p:cBhvr>
                                        <p:cTn id="13"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13">
                                            <p:txEl>
                                              <p:pRg st="2" end="2"/>
                                            </p:txEl>
                                          </p:spTgt>
                                        </p:tgtEl>
                                        <p:attrNameLst>
                                          <p:attrName>style.visibility</p:attrName>
                                        </p:attrNameLst>
                                      </p:cBhvr>
                                      <p:to>
                                        <p:strVal val="visible"/>
                                      </p:to>
                                    </p:set>
                                    <p:anim calcmode="lin" valueType="num">
                                      <p:cBhvr>
                                        <p:cTn id="25" dur="500" fill="hold"/>
                                        <p:tgtEl>
                                          <p:spTgt spid="1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4191000" cy="11430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First Century Church</a:t>
            </a:r>
            <a:b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b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447800"/>
            <a:ext cx="4343400" cy="4724400"/>
          </a:xfrm>
        </p:spPr>
        <p:txBody>
          <a:bodyPr>
            <a:normAutofit/>
          </a:bodyPr>
          <a:lstStyle/>
          <a:p>
            <a:pPr marL="514350" indent="-514350">
              <a:buNone/>
            </a:pPr>
            <a:r>
              <a:rPr lang="en-US" sz="2600" b="1" dirty="0" smtClean="0">
                <a:latin typeface="Segoe UI" pitchFamily="34" charset="0"/>
                <a:cs typeface="Segoe UI" pitchFamily="34" charset="0"/>
              </a:rPr>
              <a:t>3.	Worship:</a:t>
            </a:r>
            <a:r>
              <a:rPr lang="en-US" sz="2600" dirty="0" smtClean="0">
                <a:latin typeface="Segoe UI" pitchFamily="34" charset="0"/>
                <a:cs typeface="Segoe UI" pitchFamily="34" charset="0"/>
              </a:rPr>
              <a:t> met on the first day of each week</a:t>
            </a:r>
            <a:br>
              <a:rPr lang="en-US" sz="2600" dirty="0" smtClean="0">
                <a:latin typeface="Segoe UI" pitchFamily="34" charset="0"/>
                <a:cs typeface="Segoe UI" pitchFamily="34" charset="0"/>
              </a:rPr>
            </a:br>
            <a:r>
              <a:rPr lang="en-US" sz="2600" dirty="0" smtClean="0">
                <a:latin typeface="Segoe UI" pitchFamily="34" charset="0"/>
                <a:cs typeface="Segoe UI" pitchFamily="34" charset="0"/>
              </a:rPr>
              <a:t>(1 </a:t>
            </a:r>
            <a:r>
              <a:rPr lang="en-US" sz="2600" dirty="0" err="1" smtClean="0">
                <a:latin typeface="Segoe UI" pitchFamily="34" charset="0"/>
                <a:cs typeface="Segoe UI" pitchFamily="34" charset="0"/>
              </a:rPr>
              <a:t>Cor</a:t>
            </a:r>
            <a:r>
              <a:rPr lang="en-US" sz="2600" dirty="0" smtClean="0">
                <a:latin typeface="Segoe UI" pitchFamily="34" charset="0"/>
                <a:cs typeface="Segoe UI" pitchFamily="34" charset="0"/>
              </a:rPr>
              <a:t> 16:2), and engaged in </a:t>
            </a:r>
            <a:r>
              <a:rPr lang="en-US" sz="2600" dirty="0" err="1" smtClean="0">
                <a:latin typeface="Segoe UI" pitchFamily="34" charset="0"/>
                <a:cs typeface="Segoe UI" pitchFamily="34" charset="0"/>
              </a:rPr>
              <a:t>acapella</a:t>
            </a:r>
            <a:r>
              <a:rPr lang="en-US" sz="2600" dirty="0" smtClean="0">
                <a:latin typeface="Segoe UI" pitchFamily="34" charset="0"/>
                <a:cs typeface="Segoe UI" pitchFamily="34" charset="0"/>
              </a:rPr>
              <a:t> singing, praying, teaching, the Lord’s supper and giving (Acts 2:42, 47; 1 </a:t>
            </a:r>
            <a:r>
              <a:rPr lang="en-US" sz="2600" dirty="0" err="1" smtClean="0">
                <a:latin typeface="Segoe UI" pitchFamily="34" charset="0"/>
                <a:cs typeface="Segoe UI" pitchFamily="34" charset="0"/>
              </a:rPr>
              <a:t>Cor</a:t>
            </a:r>
            <a:r>
              <a:rPr lang="en-US" sz="2600" dirty="0" smtClean="0">
                <a:latin typeface="Segoe UI" pitchFamily="34" charset="0"/>
                <a:cs typeface="Segoe UI" pitchFamily="34" charset="0"/>
              </a:rPr>
              <a:t> 14:15; 16:2; Acts 20:7)</a:t>
            </a:r>
            <a:endParaRPr lang="en-US" sz="3200" dirty="0" smtClean="0">
              <a:solidFill>
                <a:srgbClr val="C00000"/>
              </a:solidFill>
              <a:latin typeface="Segoe UI" pitchFamily="34" charset="0"/>
              <a:cs typeface="Segoe UI" pitchFamily="34" charset="0"/>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4724400" y="228600"/>
            <a:ext cx="4191000" cy="1143000"/>
          </a:xfrm>
          <a:prstGeom prst="rect">
            <a:avLst/>
          </a:prstGeom>
          <a:solidFill>
            <a:srgbClr val="00698E"/>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5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Church of Christ in the 21</a:t>
            </a:r>
            <a:r>
              <a:rPr kumimoji="0" lang="en-US" sz="3500" b="0" i="0" u="none" strike="noStrike" kern="1200" cap="none" spc="0" normalizeH="0" baseline="3000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st</a:t>
            </a:r>
            <a:r>
              <a:rPr kumimoji="0" lang="en-US" sz="35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 Century</a:t>
            </a:r>
          </a:p>
        </p:txBody>
      </p:sp>
      <p:cxnSp>
        <p:nvCxnSpPr>
          <p:cNvPr id="11" name="Straight Connector 10"/>
          <p:cNvCxnSpPr/>
          <p:nvPr/>
        </p:nvCxnSpPr>
        <p:spPr>
          <a:xfrm>
            <a:off x="4572000" y="228600"/>
            <a:ext cx="0" cy="6096000"/>
          </a:xfrm>
          <a:prstGeom prst="line">
            <a:avLst/>
          </a:prstGeom>
          <a:ln w="57150">
            <a:solidFill>
              <a:srgbClr val="00698E"/>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a:xfrm>
            <a:off x="4572000" y="1447800"/>
            <a:ext cx="4343400" cy="47244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tabLst/>
              <a:defRPr/>
            </a:pPr>
            <a:r>
              <a:rPr kumimoji="0" lang="en-US" sz="2600" b="1"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3.	Worship:</a:t>
            </a:r>
            <a:r>
              <a:rPr kumimoji="0" lang="en-US" sz="2600" b="0"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 The church of</a:t>
            </a:r>
            <a:r>
              <a:rPr kumimoji="0" lang="en-US" sz="2600" b="0" i="0" u="none" strike="noStrike" kern="1200" cap="none" spc="0" normalizeH="0" noProof="0" dirty="0" smtClean="0">
                <a:ln>
                  <a:noFill/>
                </a:ln>
                <a:solidFill>
                  <a:schemeClr val="tx1"/>
                </a:solidFill>
                <a:effectLst/>
                <a:uLnTx/>
                <a:uFillTx/>
                <a:latin typeface="Segoe UI" pitchFamily="34" charset="0"/>
                <a:ea typeface="+mn-ea"/>
                <a:cs typeface="Segoe UI" pitchFamily="34" charset="0"/>
              </a:rPr>
              <a:t> Christ meets upon the first day of each week and engages in </a:t>
            </a:r>
            <a:r>
              <a:rPr kumimoji="0" lang="en-US" sz="2600" b="0" i="0" u="none" strike="noStrike" kern="1200" cap="none" spc="0" normalizeH="0" noProof="0" dirty="0" err="1" smtClean="0">
                <a:ln>
                  <a:noFill/>
                </a:ln>
                <a:solidFill>
                  <a:schemeClr val="tx1"/>
                </a:solidFill>
                <a:effectLst/>
                <a:uLnTx/>
                <a:uFillTx/>
                <a:latin typeface="Segoe UI" pitchFamily="34" charset="0"/>
                <a:ea typeface="+mn-ea"/>
                <a:cs typeface="Segoe UI" pitchFamily="34" charset="0"/>
              </a:rPr>
              <a:t>acapella</a:t>
            </a:r>
            <a:r>
              <a:rPr kumimoji="0" lang="en-US" sz="2600" b="0" i="0" u="none" strike="noStrike" kern="1200" cap="none" spc="0" normalizeH="0" noProof="0" dirty="0" smtClean="0">
                <a:ln>
                  <a:noFill/>
                </a:ln>
                <a:solidFill>
                  <a:schemeClr val="tx1"/>
                </a:solidFill>
                <a:effectLst/>
                <a:uLnTx/>
                <a:uFillTx/>
                <a:latin typeface="Segoe UI" pitchFamily="34" charset="0"/>
                <a:ea typeface="+mn-ea"/>
                <a:cs typeface="Segoe UI" pitchFamily="34" charset="0"/>
              </a:rPr>
              <a:t> singing, praying, teaching, the Lord’s supper and giving</a:t>
            </a:r>
            <a:endParaRPr kumimoji="0" lang="en-US" sz="3200" b="0" i="0" u="none" strike="noStrike" kern="1200" cap="none" spc="0" normalizeH="0" baseline="0" noProof="0" dirty="0" smtClean="0">
              <a:ln>
                <a:noFill/>
              </a:ln>
              <a:solidFill>
                <a:srgbClr val="C00000"/>
              </a:solidFill>
              <a:effectLst/>
              <a:uLnTx/>
              <a:uFillTx/>
              <a:latin typeface="Segoe UI" pitchFamily="34" charset="0"/>
              <a:ea typeface="+mn-ea"/>
              <a:cs typeface="Segoe UI"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 calcmode="lin" valueType="num">
                                      <p:cBhvr>
                                        <p:cTn id="13"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4191000" cy="11430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First Century Church</a:t>
            </a:r>
            <a:b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b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447800"/>
            <a:ext cx="4343400" cy="4724400"/>
          </a:xfrm>
        </p:spPr>
        <p:txBody>
          <a:bodyPr>
            <a:normAutofit/>
          </a:bodyPr>
          <a:lstStyle/>
          <a:p>
            <a:pPr marL="514350" indent="-514350">
              <a:buAutoNum type="arabicPeriod" startAt="4"/>
            </a:pPr>
            <a:r>
              <a:rPr lang="en-US" sz="2600" b="1" dirty="0" smtClean="0">
                <a:latin typeface="Segoe UI" pitchFamily="34" charset="0"/>
                <a:cs typeface="Segoe UI" pitchFamily="34" charset="0"/>
              </a:rPr>
              <a:t>Guide:</a:t>
            </a:r>
            <a:r>
              <a:rPr lang="en-US" sz="2600" dirty="0" smtClean="0">
                <a:latin typeface="Segoe UI" pitchFamily="34" charset="0"/>
                <a:cs typeface="Segoe UI" pitchFamily="34" charset="0"/>
              </a:rPr>
              <a:t> the apostles’ doctrine was their sole rule of faith and practice (Acts 2:42, 47; 1 </a:t>
            </a:r>
            <a:r>
              <a:rPr lang="en-US" sz="2600" dirty="0" err="1" smtClean="0">
                <a:latin typeface="Segoe UI" pitchFamily="34" charset="0"/>
                <a:cs typeface="Segoe UI" pitchFamily="34" charset="0"/>
              </a:rPr>
              <a:t>Cor</a:t>
            </a:r>
            <a:r>
              <a:rPr lang="en-US" sz="2600" dirty="0" smtClean="0">
                <a:latin typeface="Segoe UI" pitchFamily="34" charset="0"/>
                <a:cs typeface="Segoe UI" pitchFamily="34" charset="0"/>
              </a:rPr>
              <a:t> 14:15; 16:2; Acts 20:7</a:t>
            </a:r>
          </a:p>
          <a:p>
            <a:pPr marL="514350" indent="-514350">
              <a:buAutoNum type="arabicPeriod" startAt="4"/>
            </a:pPr>
            <a:endParaRPr lang="en-US" sz="2600" dirty="0">
              <a:latin typeface="Segoe UI" pitchFamily="34" charset="0"/>
              <a:cs typeface="Segoe UI" pitchFamily="34" charset="0"/>
            </a:endParaRPr>
          </a:p>
          <a:p>
            <a:pPr marL="514350" indent="-514350">
              <a:buAutoNum type="arabicPeriod" startAt="4"/>
            </a:pPr>
            <a:r>
              <a:rPr lang="en-US" sz="2600" b="1" dirty="0" smtClean="0">
                <a:latin typeface="Segoe UI" pitchFamily="34" charset="0"/>
                <a:cs typeface="Segoe UI" pitchFamily="34" charset="0"/>
              </a:rPr>
              <a:t>Terms of entrance: </a:t>
            </a:r>
            <a:r>
              <a:rPr lang="en-US" sz="2600" dirty="0" smtClean="0">
                <a:latin typeface="Segoe UI" pitchFamily="34" charset="0"/>
                <a:cs typeface="Segoe UI" pitchFamily="34" charset="0"/>
              </a:rPr>
              <a:t>believed, repented, confessed Christ, and were baptized (Acts 8:26-40)</a:t>
            </a:r>
            <a:endParaRPr lang="en-US" sz="3200" dirty="0" smtClean="0">
              <a:latin typeface="Segoe UI" pitchFamily="34" charset="0"/>
              <a:cs typeface="Segoe UI" pitchFamily="34" charset="0"/>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4724400" y="228600"/>
            <a:ext cx="4191000" cy="1143000"/>
          </a:xfrm>
          <a:prstGeom prst="rect">
            <a:avLst/>
          </a:prstGeom>
          <a:solidFill>
            <a:srgbClr val="00698E"/>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5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Church of Christ in the 21</a:t>
            </a:r>
            <a:r>
              <a:rPr kumimoji="0" lang="en-US" sz="3500" b="0" i="0" u="none" strike="noStrike" kern="1200" cap="none" spc="0" normalizeH="0" baseline="3000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st</a:t>
            </a:r>
            <a:r>
              <a:rPr kumimoji="0" lang="en-US" sz="35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 Century</a:t>
            </a:r>
          </a:p>
        </p:txBody>
      </p:sp>
      <p:cxnSp>
        <p:nvCxnSpPr>
          <p:cNvPr id="11" name="Straight Connector 10"/>
          <p:cNvCxnSpPr/>
          <p:nvPr/>
        </p:nvCxnSpPr>
        <p:spPr>
          <a:xfrm>
            <a:off x="4572000" y="228600"/>
            <a:ext cx="0" cy="6096000"/>
          </a:xfrm>
          <a:prstGeom prst="line">
            <a:avLst/>
          </a:prstGeom>
          <a:ln w="57150">
            <a:solidFill>
              <a:srgbClr val="00698E"/>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a:xfrm>
            <a:off x="4572000" y="1447800"/>
            <a:ext cx="4343400" cy="4953000"/>
          </a:xfrm>
          <a:prstGeom prst="rect">
            <a:avLst/>
          </a:prstGeom>
        </p:spPr>
        <p:txBody>
          <a:bodyPr vert="horz" lIns="91440" tIns="45720" rIns="91440" bIns="45720" rtlCol="0">
            <a:normAutofit lnSpcReduction="10000"/>
          </a:bodyPr>
          <a:lstStyle/>
          <a:p>
            <a:pPr marL="514350" marR="0" lvl="0" indent="-514350" algn="l" defTabSz="914400" rtl="0" eaLnBrk="1" fontAlgn="auto" latinLnBrk="0" hangingPunct="1">
              <a:lnSpc>
                <a:spcPct val="100000"/>
              </a:lnSpc>
              <a:spcBef>
                <a:spcPct val="20000"/>
              </a:spcBef>
              <a:spcAft>
                <a:spcPts val="0"/>
              </a:spcAft>
              <a:buClrTx/>
              <a:buSzTx/>
              <a:buAutoNum type="arabicPeriod" startAt="4"/>
              <a:tabLst/>
              <a:defRPr/>
            </a:pPr>
            <a:r>
              <a:rPr kumimoji="0" lang="en-US" sz="2600" b="1"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Guide:</a:t>
            </a:r>
            <a:r>
              <a:rPr kumimoji="0" lang="en-US" sz="2600" b="0"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 The church of</a:t>
            </a:r>
            <a:r>
              <a:rPr kumimoji="0" lang="en-US" sz="2600" b="0" i="0" u="none" strike="noStrike" kern="1200" cap="none" spc="0" normalizeH="0" noProof="0" dirty="0" smtClean="0">
                <a:ln>
                  <a:noFill/>
                </a:ln>
                <a:solidFill>
                  <a:schemeClr val="tx1"/>
                </a:solidFill>
                <a:effectLst/>
                <a:uLnTx/>
                <a:uFillTx/>
                <a:latin typeface="Segoe UI" pitchFamily="34" charset="0"/>
                <a:ea typeface="+mn-ea"/>
                <a:cs typeface="Segoe UI" pitchFamily="34" charset="0"/>
              </a:rPr>
              <a:t> Christ is guided solely by the apostles’ doctrine, the New Testament</a:t>
            </a:r>
          </a:p>
          <a:p>
            <a:pPr marL="514350" marR="0" lvl="0" indent="-514350" algn="l" defTabSz="914400" rtl="0" eaLnBrk="1" fontAlgn="auto" latinLnBrk="0" hangingPunct="1">
              <a:lnSpc>
                <a:spcPct val="100000"/>
              </a:lnSpc>
              <a:spcBef>
                <a:spcPct val="20000"/>
              </a:spcBef>
              <a:spcAft>
                <a:spcPts val="0"/>
              </a:spcAft>
              <a:buClrTx/>
              <a:buSzTx/>
              <a:buAutoNum type="arabicPeriod" startAt="4"/>
              <a:tabLst/>
              <a:defRPr/>
            </a:pPr>
            <a:endParaRPr lang="en-US" sz="2600" baseline="0" dirty="0">
              <a:latin typeface="Segoe UI" pitchFamily="34" charset="0"/>
              <a:cs typeface="Segoe UI" pitchFamily="34" charset="0"/>
            </a:endParaRPr>
          </a:p>
          <a:p>
            <a:pPr marL="514350" marR="0" lvl="0" indent="-514350" algn="l" defTabSz="914400" rtl="0" eaLnBrk="1" fontAlgn="auto" latinLnBrk="0" hangingPunct="1">
              <a:lnSpc>
                <a:spcPct val="100000"/>
              </a:lnSpc>
              <a:spcBef>
                <a:spcPct val="20000"/>
              </a:spcBef>
              <a:spcAft>
                <a:spcPts val="0"/>
              </a:spcAft>
              <a:buClrTx/>
              <a:buSzTx/>
              <a:buAutoNum type="arabicPeriod" startAt="4"/>
              <a:tabLst/>
              <a:defRPr/>
            </a:pPr>
            <a:endParaRPr kumimoji="0" lang="en-US" sz="4000" b="0" i="0" u="none" strike="noStrike" kern="1200" cap="none" spc="0" normalizeH="0" noProof="0" dirty="0" smtClean="0">
              <a:ln>
                <a:noFill/>
              </a:ln>
              <a:solidFill>
                <a:srgbClr val="C00000"/>
              </a:solidFill>
              <a:effectLst/>
              <a:uLnTx/>
              <a:uFillTx/>
              <a:latin typeface="Segoe UI" pitchFamily="34" charset="0"/>
              <a:ea typeface="+mn-ea"/>
              <a:cs typeface="Segoe UI" pitchFamily="34" charset="0"/>
            </a:endParaRPr>
          </a:p>
          <a:p>
            <a:pPr marL="514350" marR="0" lvl="0" indent="-514350" algn="l" defTabSz="914400" rtl="0" eaLnBrk="1" fontAlgn="auto" latinLnBrk="0" hangingPunct="1">
              <a:lnSpc>
                <a:spcPct val="100000"/>
              </a:lnSpc>
              <a:spcBef>
                <a:spcPct val="20000"/>
              </a:spcBef>
              <a:spcAft>
                <a:spcPts val="0"/>
              </a:spcAft>
              <a:buClrTx/>
              <a:buSzTx/>
              <a:buAutoNum type="arabicPeriod" startAt="4"/>
              <a:tabLst/>
              <a:defRPr/>
            </a:pPr>
            <a:r>
              <a:rPr lang="en-US" sz="2600" b="1" baseline="0" dirty="0" smtClean="0">
                <a:latin typeface="Segoe UI" pitchFamily="34" charset="0"/>
                <a:cs typeface="Segoe UI" pitchFamily="34" charset="0"/>
              </a:rPr>
              <a:t>Terms of entrance:</a:t>
            </a:r>
            <a:r>
              <a:rPr lang="en-US" sz="2600" b="1" dirty="0" smtClean="0">
                <a:latin typeface="Segoe UI" pitchFamily="34" charset="0"/>
                <a:cs typeface="Segoe UI" pitchFamily="34" charset="0"/>
              </a:rPr>
              <a:t> </a:t>
            </a:r>
            <a:r>
              <a:rPr lang="en-US" sz="2600" dirty="0" smtClean="0">
                <a:latin typeface="Segoe UI" pitchFamily="34" charset="0"/>
                <a:cs typeface="Segoe UI" pitchFamily="34" charset="0"/>
              </a:rPr>
              <a:t>The church of Christ is entered by people believing, repenting, confessing and being baptized</a:t>
            </a:r>
            <a:endParaRPr kumimoji="0" lang="en-US" sz="3200" b="0" i="0" u="none" strike="noStrike" kern="1200" cap="none" spc="0" normalizeH="0" baseline="0" noProof="0" dirty="0" smtClean="0">
              <a:ln>
                <a:noFill/>
              </a:ln>
              <a:effectLst/>
              <a:uLnTx/>
              <a:uFillTx/>
              <a:latin typeface="Segoe UI" pitchFamily="34" charset="0"/>
              <a:ea typeface="+mn-ea"/>
              <a:cs typeface="Segoe UI"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 calcmode="lin" valueType="num">
                                      <p:cBhvr>
                                        <p:cTn id="13"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13">
                                            <p:txEl>
                                              <p:pRg st="3" end="3"/>
                                            </p:txEl>
                                          </p:spTgt>
                                        </p:tgtEl>
                                        <p:attrNameLst>
                                          <p:attrName>style.visibility</p:attrName>
                                        </p:attrNameLst>
                                      </p:cBhvr>
                                      <p:to>
                                        <p:strVal val="visible"/>
                                      </p:to>
                                    </p:set>
                                    <p:anim calcmode="lin" valueType="num">
                                      <p:cBhvr>
                                        <p:cTn id="25" dur="500" fill="hold"/>
                                        <p:tgtEl>
                                          <p:spTgt spid="1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1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4191000" cy="1143000"/>
          </a:xfrm>
          <a:solidFill>
            <a:srgbClr val="00698E"/>
          </a:solidFill>
        </p:spPr>
        <p:txBody>
          <a:bodyPr>
            <a:noAutofit/>
          </a:bodyPr>
          <a:lstStyle/>
          <a:p>
            <a: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First Century Church</a:t>
            </a:r>
            <a:br>
              <a:rPr lang="en-US" sz="35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br>
            <a:endParaRPr lang="en-US" sz="35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3" name="Content Placeholder 2"/>
          <p:cNvSpPr>
            <a:spLocks noGrp="1"/>
          </p:cNvSpPr>
          <p:nvPr>
            <p:ph idx="1"/>
          </p:nvPr>
        </p:nvSpPr>
        <p:spPr>
          <a:xfrm>
            <a:off x="152400" y="1447800"/>
            <a:ext cx="4343400" cy="1143000"/>
          </a:xfrm>
        </p:spPr>
        <p:txBody>
          <a:bodyPr>
            <a:normAutofit/>
          </a:bodyPr>
          <a:lstStyle/>
          <a:p>
            <a:pPr marL="514350" indent="-514350">
              <a:buNone/>
            </a:pPr>
            <a:r>
              <a:rPr lang="en-US" sz="2600" b="1" dirty="0" smtClean="0">
                <a:latin typeface="Segoe UI" pitchFamily="34" charset="0"/>
                <a:cs typeface="Segoe UI" pitchFamily="34" charset="0"/>
              </a:rPr>
              <a:t>6.	Mission:</a:t>
            </a:r>
            <a:r>
              <a:rPr lang="en-US" sz="2600" dirty="0" smtClean="0">
                <a:latin typeface="Segoe UI" pitchFamily="34" charset="0"/>
                <a:cs typeface="Segoe UI" pitchFamily="34" charset="0"/>
              </a:rPr>
              <a:t> To support the truth (1 Tim 3:15)</a:t>
            </a:r>
            <a:endParaRPr lang="en-US" sz="3200" dirty="0" smtClean="0">
              <a:latin typeface="Segoe UI" pitchFamily="34" charset="0"/>
              <a:cs typeface="Segoe UI" pitchFamily="34" charset="0"/>
            </a:endParaRPr>
          </a:p>
        </p:txBody>
      </p:sp>
      <p:sp>
        <p:nvSpPr>
          <p:cNvPr id="4" name="TextBox 3"/>
          <p:cNvSpPr txBox="1"/>
          <p:nvPr/>
        </p:nvSpPr>
        <p:spPr>
          <a:xfrm>
            <a:off x="0" y="6519446"/>
            <a:ext cx="9144000" cy="338554"/>
          </a:xfrm>
          <a:prstGeom prst="rect">
            <a:avLst/>
          </a:prstGeom>
          <a:solidFill>
            <a:schemeClr val="tx1"/>
          </a:solidFill>
        </p:spPr>
        <p:txBody>
          <a:bodyPr wrap="square" rtlCol="0">
            <a:spAutoFit/>
          </a:bodyPr>
          <a:lstStyle/>
          <a:p>
            <a:pPr algn="ctr"/>
            <a:r>
              <a:rPr lang="en-US" sz="1600" dirty="0" smtClean="0">
                <a:solidFill>
                  <a:schemeClr val="bg1"/>
                </a:solidFill>
              </a:rPr>
              <a:t>Richard Thetford						     www.thetfordcountry.com</a:t>
            </a:r>
            <a:endParaRPr lang="en-US" sz="1600" dirty="0">
              <a:solidFill>
                <a:schemeClr val="bg1"/>
              </a:solidFill>
            </a:endParaRPr>
          </a:p>
        </p:txBody>
      </p:sp>
      <p:sp>
        <p:nvSpPr>
          <p:cNvPr id="5" name="Rectangle 4"/>
          <p:cNvSpPr/>
          <p:nvPr/>
        </p:nvSpPr>
        <p:spPr>
          <a:xfrm>
            <a:off x="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5532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400800"/>
            <a:ext cx="9144000" cy="152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txBox="1">
            <a:spLocks/>
          </p:cNvSpPr>
          <p:nvPr/>
        </p:nvSpPr>
        <p:spPr>
          <a:xfrm>
            <a:off x="4724400" y="228600"/>
            <a:ext cx="4191000" cy="1143000"/>
          </a:xfrm>
          <a:prstGeom prst="rect">
            <a:avLst/>
          </a:prstGeom>
          <a:solidFill>
            <a:srgbClr val="00698E"/>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5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Church of Christ in the 21</a:t>
            </a:r>
            <a:r>
              <a:rPr kumimoji="0" lang="en-US" sz="3500" b="0" i="0" u="none" strike="noStrike" kern="1200" cap="none" spc="0" normalizeH="0" baseline="3000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st</a:t>
            </a:r>
            <a:r>
              <a:rPr kumimoji="0" lang="en-US" sz="35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Segoe UI" pitchFamily="34" charset="0"/>
                <a:ea typeface="+mj-ea"/>
                <a:cs typeface="Segoe UI" pitchFamily="34" charset="0"/>
              </a:rPr>
              <a:t> Century</a:t>
            </a:r>
          </a:p>
        </p:txBody>
      </p:sp>
      <p:cxnSp>
        <p:nvCxnSpPr>
          <p:cNvPr id="11" name="Straight Connector 10"/>
          <p:cNvCxnSpPr/>
          <p:nvPr/>
        </p:nvCxnSpPr>
        <p:spPr>
          <a:xfrm>
            <a:off x="4572000" y="228600"/>
            <a:ext cx="0" cy="2667000"/>
          </a:xfrm>
          <a:prstGeom prst="line">
            <a:avLst/>
          </a:prstGeom>
          <a:ln w="57150">
            <a:solidFill>
              <a:srgbClr val="00698E"/>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a:xfrm>
            <a:off x="4572000" y="1447800"/>
            <a:ext cx="4343400" cy="1371600"/>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tabLst/>
              <a:defRPr/>
            </a:pPr>
            <a:r>
              <a:rPr kumimoji="0" lang="en-US" sz="2600" b="1"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6.	Mission:</a:t>
            </a:r>
            <a:r>
              <a:rPr kumimoji="0" lang="en-US" sz="2600" b="0" i="0" u="none" strike="noStrike" kern="1200" cap="none" spc="0" normalizeH="0" baseline="0" noProof="0" dirty="0" smtClean="0">
                <a:ln>
                  <a:noFill/>
                </a:ln>
                <a:solidFill>
                  <a:schemeClr val="tx1"/>
                </a:solidFill>
                <a:effectLst/>
                <a:uLnTx/>
                <a:uFillTx/>
                <a:latin typeface="Segoe UI" pitchFamily="34" charset="0"/>
                <a:ea typeface="+mn-ea"/>
                <a:cs typeface="Segoe UI" pitchFamily="34" charset="0"/>
              </a:rPr>
              <a:t> The church of</a:t>
            </a:r>
            <a:r>
              <a:rPr kumimoji="0" lang="en-US" sz="2600" b="0" i="0" u="none" strike="noStrike" kern="1200" cap="none" spc="0" normalizeH="0" noProof="0" dirty="0" smtClean="0">
                <a:ln>
                  <a:noFill/>
                </a:ln>
                <a:solidFill>
                  <a:schemeClr val="tx1"/>
                </a:solidFill>
                <a:effectLst/>
                <a:uLnTx/>
                <a:uFillTx/>
                <a:latin typeface="Segoe UI" pitchFamily="34" charset="0"/>
                <a:ea typeface="+mn-ea"/>
                <a:cs typeface="Segoe UI" pitchFamily="34" charset="0"/>
              </a:rPr>
              <a:t> Christ engages in the support of the truth</a:t>
            </a:r>
            <a:endParaRPr kumimoji="0" lang="en-US" sz="3200" b="0" i="0" u="none" strike="noStrike" kern="1200" cap="none" spc="0" normalizeH="0" baseline="0" noProof="0" dirty="0" smtClean="0">
              <a:ln>
                <a:noFill/>
              </a:ln>
              <a:effectLst/>
              <a:uLnTx/>
              <a:uFillTx/>
              <a:latin typeface="Segoe UI" pitchFamily="34" charset="0"/>
              <a:ea typeface="+mn-ea"/>
              <a:cs typeface="Segoe UI" pitchFamily="34" charset="0"/>
            </a:endParaRPr>
          </a:p>
        </p:txBody>
      </p:sp>
      <p:sp>
        <p:nvSpPr>
          <p:cNvPr id="16" name="Rectangle 15"/>
          <p:cNvSpPr/>
          <p:nvPr/>
        </p:nvSpPr>
        <p:spPr>
          <a:xfrm>
            <a:off x="457200" y="2971800"/>
            <a:ext cx="8229600" cy="3124200"/>
          </a:xfrm>
          <a:prstGeom prst="rect">
            <a:avLst/>
          </a:prstGeom>
          <a:solidFill>
            <a:srgbClr val="0069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09600" y="3081278"/>
            <a:ext cx="7924800" cy="2862322"/>
          </a:xfrm>
          <a:prstGeom prst="rect">
            <a:avLst/>
          </a:prstGeom>
          <a:noFill/>
        </p:spPr>
        <p:txBody>
          <a:bodyPr wrap="square" rtlCol="0">
            <a:spAutoFit/>
          </a:bodyPr>
          <a:lstStyle/>
          <a:p>
            <a:r>
              <a:rPr lang="en-US" sz="3600" b="1"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NOTE:</a:t>
            </a:r>
            <a:r>
              <a:rPr lang="en-US" sz="36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 A thing is composed of the sum of its parts. Accordingly, it can be seen that the </a:t>
            </a:r>
            <a:r>
              <a:rPr lang="en-US" sz="3600" b="1"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church of Christ </a:t>
            </a:r>
            <a:r>
              <a:rPr lang="en-US" sz="360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is not one among the many; but, rather, it is the one, true New Testament church.</a:t>
            </a:r>
            <a:endParaRPr lang="en-US" sz="3600" dirty="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 calcmode="lin" valueType="num">
                                      <p:cBhvr>
                                        <p:cTn id="13"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blinds(horizontal)">
                                      <p:cBhvr>
                                        <p:cTn id="19" dur="500"/>
                                        <p:tgtEl>
                                          <p:spTgt spid="16"/>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linds(horizontal)">
                                      <p:cBhvr>
                                        <p:cTn id="2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971</Words>
  <Application>Microsoft Office PowerPoint</Application>
  <PresentationFormat>On-screen Show (4:3)</PresentationFormat>
  <Paragraphs>203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The Lord’s Church “Not a Denomination”</vt:lpstr>
      <vt:lpstr>The church of Christ is the New Testament Church of the First Century</vt:lpstr>
      <vt:lpstr>The church of Christ is the New Testament Church of the First Century</vt:lpstr>
      <vt:lpstr>The church of Christ is the New Testament Church of the First Century</vt:lpstr>
      <vt:lpstr>The church of Christ is the New Testament Church of the First Century</vt:lpstr>
      <vt:lpstr>First Century Church </vt:lpstr>
      <vt:lpstr>First Century Church </vt:lpstr>
      <vt:lpstr>First Century Church </vt:lpstr>
      <vt:lpstr>First Century Church </vt:lpstr>
      <vt:lpstr>Our Lord Was Undenominational So Must His Church Be</vt:lpstr>
      <vt:lpstr>The Church of the New Testament</vt:lpstr>
      <vt:lpstr>The Church of the New Testament</vt:lpstr>
      <vt:lpstr>The Church of the New Testament</vt:lpstr>
      <vt:lpstr>The Church of the New Testament</vt:lpstr>
      <vt:lpstr>The Church of the New Testament</vt:lpstr>
      <vt:lpstr>The Church of the New Testament</vt:lpstr>
      <vt:lpstr>The Church of the New Testament</vt:lpstr>
      <vt:lpstr>Various Reasons Why the church of Christ is Not a Denomination</vt:lpstr>
      <vt:lpstr>Various Reasons Why the church of Christ is Not a Denomination</vt:lpstr>
      <vt:lpstr>Various Reasons Why the church of Christ is Not a Denomination</vt:lpstr>
      <vt:lpstr>Various Reasons Why the church of Christ is Not a Denomination</vt:lpstr>
      <vt:lpstr>Various Reasons Why the church of Christ is Not a Denomination</vt:lpstr>
      <vt:lpstr>The CURE for Denominationalism</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Lord’s Church “Not a Denomination”</dc:title>
  <dc:creator>Richard Thetford</dc:creator>
  <cp:lastModifiedBy>Richard Thetford</cp:lastModifiedBy>
  <cp:revision>19</cp:revision>
  <dcterms:created xsi:type="dcterms:W3CDTF">2012-11-12T20:09:07Z</dcterms:created>
  <dcterms:modified xsi:type="dcterms:W3CDTF">2013-01-19T00:45:14Z</dcterms:modified>
</cp:coreProperties>
</file>