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3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1019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1429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065648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1290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169216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2835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0743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7791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5142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8665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9625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488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710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4035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4156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3862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685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6187" y="3657602"/>
            <a:ext cx="7457813" cy="1916736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Noto Sans" panose="020B0502040504020204" pitchFamily="34" charset="0"/>
                <a:cs typeface="Segoe UI" panose="020B0502040204020203" pitchFamily="34" charset="0"/>
              </a:rPr>
              <a:t>Looking at the</a:t>
            </a:r>
            <a:br>
              <a:rPr lang="en-US" sz="4800" dirty="0">
                <a:latin typeface="Noto Sans" panose="020B0502040504020204" pitchFamily="34" charset="0"/>
                <a:cs typeface="Segoe UI" panose="020B0502040204020203" pitchFamily="34" charset="0"/>
              </a:rPr>
            </a:br>
            <a:r>
              <a:rPr lang="en-US" sz="4800" b="1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Old Testament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51802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Richie Thetford												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7929561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380829"/>
            <a:ext cx="7022630" cy="1280890"/>
          </a:xfrm>
        </p:spPr>
        <p:txBody>
          <a:bodyPr>
            <a:normAutofit/>
          </a:bodyPr>
          <a:lstStyle/>
          <a:p>
            <a:r>
              <a:rPr lang="en-US" sz="3400" b="1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Why Did the</a:t>
            </a:r>
            <a:br>
              <a:rPr lang="en-US" sz="3400" b="1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" panose="020B0502040204020203" pitchFamily="34" charset="0"/>
              </a:rPr>
            </a:br>
            <a:r>
              <a:rPr lang="en-US" sz="3400" b="1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Old Testament Apply?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030136"/>
            <a:ext cx="7025416" cy="4320330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chemeClr val="tx1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 To foreshadow Christ’s covenant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Noto Sans" panose="020B0502040504020204" pitchFamily="34" charset="0"/>
                <a:cs typeface="Segoe UI Semibold" panose="020B0702040204020203" pitchFamily="34" charset="0"/>
              </a:rPr>
              <a:t>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 Semibold" panose="020B0702040204020203" pitchFamily="34" charset="0"/>
              </a:rPr>
              <a:t>Colossians 2:16-17</a:t>
            </a:r>
          </a:p>
          <a:p>
            <a:r>
              <a:rPr lang="en-US" sz="3000" b="1" dirty="0">
                <a:solidFill>
                  <a:schemeClr val="tx1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 Identified sin – the need for</a:t>
            </a:r>
            <a:br>
              <a:rPr lang="en-US" sz="3000" b="1" dirty="0">
                <a:solidFill>
                  <a:schemeClr val="tx1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</a:br>
            <a:r>
              <a:rPr lang="en-US" sz="3000" b="1" dirty="0">
                <a:solidFill>
                  <a:schemeClr val="tx1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 salvation in Christ could be</a:t>
            </a:r>
            <a:br>
              <a:rPr lang="en-US" sz="3000" b="1" dirty="0">
                <a:solidFill>
                  <a:schemeClr val="tx1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</a:br>
            <a:r>
              <a:rPr lang="en-US" sz="3000" b="1" dirty="0">
                <a:solidFill>
                  <a:schemeClr val="tx1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 identified</a:t>
            </a:r>
          </a:p>
          <a:p>
            <a:pPr lvl="1"/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 Semibold" panose="020B0702040204020203" pitchFamily="34" charset="0"/>
              </a:rPr>
              <a:t>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 Semibold" panose="020B0702040204020203" pitchFamily="34" charset="0"/>
              </a:rPr>
              <a:t>Galatians 3:19</a:t>
            </a:r>
          </a:p>
          <a:p>
            <a:pPr lvl="1"/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 Semibold" panose="020B0702040204020203" pitchFamily="34" charset="0"/>
              </a:rPr>
              <a:t> Galatians 3:23-24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51802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Richie Thetford												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4161579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7022630" cy="1280890"/>
          </a:xfrm>
        </p:spPr>
        <p:txBody>
          <a:bodyPr>
            <a:normAutofit/>
          </a:bodyPr>
          <a:lstStyle/>
          <a:p>
            <a:r>
              <a:rPr lang="en-US" sz="3400" b="1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What is the Old Testament?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030136"/>
            <a:ext cx="7025416" cy="4320330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chemeClr val="tx1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 “commandments contained in</a:t>
            </a:r>
            <a:br>
              <a:rPr lang="en-US" sz="3000" b="1" dirty="0">
                <a:solidFill>
                  <a:schemeClr val="tx1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</a:br>
            <a:r>
              <a:rPr lang="en-US" sz="3000" b="1" dirty="0">
                <a:solidFill>
                  <a:schemeClr val="tx1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 ordinances”</a:t>
            </a:r>
          </a:p>
          <a:p>
            <a:pPr lvl="1"/>
            <a:r>
              <a:rPr lang="en-US" sz="3000" dirty="0">
                <a:latin typeface="Noto Sans" panose="020B0502040504020204" pitchFamily="34" charset="0"/>
                <a:cs typeface="Segoe UI" panose="020B0502040204020203" pitchFamily="34" charset="0"/>
              </a:rPr>
              <a:t>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 Semibold" panose="020B0702040204020203" pitchFamily="34" charset="0"/>
              </a:rPr>
              <a:t>Ephesians 2:15</a:t>
            </a:r>
          </a:p>
          <a:p>
            <a:r>
              <a:rPr lang="en-US" sz="3000" b="1" dirty="0">
                <a:latin typeface="Noto Sans" panose="020B0502040504020204" pitchFamily="34" charset="0"/>
                <a:cs typeface="Segoe UI" panose="020B0502040204020203" pitchFamily="34" charset="0"/>
              </a:rPr>
              <a:t> </a:t>
            </a:r>
            <a:r>
              <a:rPr lang="en-US" sz="3000" b="1" dirty="0">
                <a:solidFill>
                  <a:schemeClr val="tx1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Law of Moses, Prophets, Psalms</a:t>
            </a:r>
          </a:p>
          <a:p>
            <a:pPr lvl="1"/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 Semibold" panose="020B0702040204020203" pitchFamily="34" charset="0"/>
              </a:rPr>
              <a:t>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 Semibold" panose="020B0702040204020203" pitchFamily="34" charset="0"/>
              </a:rPr>
              <a:t>Luke 24:44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51802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Richie Thetford												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4733931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7022630" cy="1280890"/>
          </a:xfrm>
        </p:spPr>
        <p:txBody>
          <a:bodyPr>
            <a:normAutofit/>
          </a:bodyPr>
          <a:lstStyle/>
          <a:p>
            <a:r>
              <a:rPr lang="en-US" sz="3400" b="1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What is the Old Testament?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030136"/>
            <a:ext cx="7025416" cy="4320330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chemeClr val="tx1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 More than Ten Commandments</a:t>
            </a:r>
          </a:p>
          <a:p>
            <a:pPr lvl="1"/>
            <a:r>
              <a:rPr lang="en-US" sz="3000" dirty="0">
                <a:latin typeface="Noto Sans" panose="020B0502040504020204" pitchFamily="34" charset="0"/>
                <a:cs typeface="Segoe UI" panose="020B0502040204020203" pitchFamily="34" charset="0"/>
              </a:rPr>
              <a:t>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 Semibold" panose="020B0702040204020203" pitchFamily="34" charset="0"/>
              </a:rPr>
              <a:t>Deuteronomy 27:26</a:t>
            </a:r>
          </a:p>
          <a:p>
            <a:r>
              <a:rPr lang="en-US" sz="3000" dirty="0">
                <a:solidFill>
                  <a:srgbClr val="C00000"/>
                </a:solidFill>
                <a:latin typeface="Noto Sans" panose="020B0502040504020204" pitchFamily="34" charset="0"/>
                <a:cs typeface="Segoe UI Semibold" panose="020B0702040204020203" pitchFamily="34" charset="0"/>
              </a:rPr>
              <a:t> </a:t>
            </a:r>
            <a:r>
              <a:rPr lang="en-US" sz="3000" b="1" dirty="0">
                <a:solidFill>
                  <a:schemeClr val="tx1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Christ brought “grace and truth”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Noto Sans" panose="020B0502040504020204" pitchFamily="34" charset="0"/>
                <a:cs typeface="Segoe UI Semibold" panose="020B0702040204020203" pitchFamily="34" charset="0"/>
              </a:rPr>
              <a:t>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 Semibold" panose="020B0702040204020203" pitchFamily="34" charset="0"/>
              </a:rPr>
              <a:t>John 1:17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51802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Richie Thetford												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9692010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380829"/>
            <a:ext cx="7022630" cy="1280890"/>
          </a:xfrm>
        </p:spPr>
        <p:txBody>
          <a:bodyPr>
            <a:normAutofit/>
          </a:bodyPr>
          <a:lstStyle/>
          <a:p>
            <a:r>
              <a:rPr lang="en-US" sz="3400" b="1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Whom Did the</a:t>
            </a:r>
            <a:br>
              <a:rPr lang="en-US" sz="3400" b="1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" panose="020B0502040204020203" pitchFamily="34" charset="0"/>
              </a:rPr>
            </a:br>
            <a:r>
              <a:rPr lang="en-US" sz="3400" b="1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Old Testament Apply To?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1719742"/>
            <a:ext cx="7025416" cy="4832060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tx1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 </a:t>
            </a:r>
            <a:r>
              <a:rPr lang="en-US" sz="3000" b="1" dirty="0">
                <a:solidFill>
                  <a:schemeClr val="tx1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The Israelites</a:t>
            </a:r>
          </a:p>
          <a:p>
            <a:pPr lvl="1"/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 Semibold" panose="020B0702040204020203" pitchFamily="34" charset="0"/>
              </a:rPr>
              <a:t>Malachi 4:4</a:t>
            </a:r>
          </a:p>
          <a:p>
            <a:pPr lvl="1"/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 Semibold" panose="020B0702040204020203" pitchFamily="34" charset="0"/>
              </a:rPr>
              <a:t> Psalms 78:5</a:t>
            </a:r>
          </a:p>
          <a:p>
            <a:r>
              <a:rPr lang="en-US" sz="3000" dirty="0">
                <a:solidFill>
                  <a:srgbClr val="C00000"/>
                </a:solidFill>
                <a:latin typeface="Noto Sans" panose="020B0502040504020204" pitchFamily="34" charset="0"/>
                <a:cs typeface="Segoe UI Semibold" panose="020B0702040204020203" pitchFamily="34" charset="0"/>
              </a:rPr>
              <a:t> </a:t>
            </a:r>
            <a:r>
              <a:rPr lang="en-US" sz="3000" b="1" dirty="0">
                <a:solidFill>
                  <a:schemeClr val="tx1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To foreigners in Israel</a:t>
            </a:r>
          </a:p>
          <a:p>
            <a:pPr lvl="1"/>
            <a:r>
              <a:rPr lang="en-US" sz="2800" dirty="0">
                <a:solidFill>
                  <a:srgbClr val="C00000"/>
                </a:solidFill>
                <a:latin typeface="Noto Sans" panose="020B0502040504020204" pitchFamily="34" charset="0"/>
                <a:cs typeface="Segoe UI Semibold" panose="020B0702040204020203" pitchFamily="34" charset="0"/>
              </a:rPr>
              <a:t>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 Semibold" panose="020B0702040204020203" pitchFamily="34" charset="0"/>
              </a:rPr>
              <a:t>Exodus 12:49</a:t>
            </a:r>
          </a:p>
          <a:p>
            <a:r>
              <a:rPr lang="en-US" sz="3000" b="1" dirty="0">
                <a:solidFill>
                  <a:schemeClr val="tx1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 Gentiles were exempt</a:t>
            </a:r>
          </a:p>
          <a:p>
            <a:pPr lvl="1"/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 Semibold" panose="020B0702040204020203" pitchFamily="34" charset="0"/>
              </a:rPr>
              <a:t>Acts 14:16</a:t>
            </a:r>
          </a:p>
          <a:p>
            <a:pPr lvl="1"/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 Semibold" panose="020B0702040204020203" pitchFamily="34" charset="0"/>
              </a:rPr>
              <a:t> Romans 2:14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51802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Richie Thetford												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389310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380829"/>
            <a:ext cx="7022630" cy="1280890"/>
          </a:xfrm>
        </p:spPr>
        <p:txBody>
          <a:bodyPr>
            <a:normAutofit/>
          </a:bodyPr>
          <a:lstStyle/>
          <a:p>
            <a:r>
              <a:rPr lang="en-US" sz="3400" b="1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ea typeface="Noto Sans" panose="020B0502040504020204" pitchFamily="34" charset="0"/>
                <a:cs typeface="Segoe UI" panose="020B0502040204020203" pitchFamily="34" charset="0"/>
              </a:rPr>
              <a:t>Whom Did the</a:t>
            </a:r>
            <a:br>
              <a:rPr lang="en-US" sz="3400" b="1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ea typeface="Noto Sans" panose="020B0502040504020204" pitchFamily="34" charset="0"/>
                <a:cs typeface="Segoe UI" panose="020B0502040204020203" pitchFamily="34" charset="0"/>
              </a:rPr>
            </a:br>
            <a:r>
              <a:rPr lang="en-US" sz="3400" b="1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ea typeface="Noto Sans" panose="020B0502040504020204" pitchFamily="34" charset="0"/>
                <a:cs typeface="Segoe UI" panose="020B0502040204020203" pitchFamily="34" charset="0"/>
              </a:rPr>
              <a:t>Old Testament Apply To?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030136"/>
            <a:ext cx="7025416" cy="4320330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chemeClr val="tx1"/>
                </a:solidFill>
                <a:latin typeface="Noto Sans" panose="020B0502040504020204" pitchFamily="34" charset="0"/>
                <a:ea typeface="Noto Sans" panose="020B0502040504020204" pitchFamily="34" charset="0"/>
                <a:cs typeface="Segoe UI" panose="020B0502040204020203" pitchFamily="34" charset="0"/>
              </a:rPr>
              <a:t> Expectations of Gentiles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Noto Sans" panose="020B0502040504020204" pitchFamily="34" charset="0"/>
                <a:ea typeface="Noto Sans" panose="020B0502040504020204" pitchFamily="34" charset="0"/>
                <a:cs typeface="Segoe UI Semibold" panose="020B0702040204020203" pitchFamily="34" charset="0"/>
              </a:rPr>
              <a:t>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ea typeface="Noto Sans" panose="020B0502040504020204" pitchFamily="34" charset="0"/>
                <a:cs typeface="Segoe UI Semibold" panose="020B0702040204020203" pitchFamily="34" charset="0"/>
              </a:rPr>
              <a:t>Jonah 1:1-2</a:t>
            </a:r>
          </a:p>
          <a:p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ea typeface="Noto Sans" panose="020B0502040504020204" pitchFamily="34" charset="0"/>
                <a:cs typeface="Segoe UI Semibold" panose="020B0702040204020203" pitchFamily="34" charset="0"/>
              </a:rPr>
              <a:t> </a:t>
            </a:r>
            <a:r>
              <a:rPr lang="en-US" sz="3000" b="1" dirty="0">
                <a:solidFill>
                  <a:schemeClr val="tx1"/>
                </a:solidFill>
                <a:latin typeface="Noto Sans" panose="020B0502040504020204" pitchFamily="34" charset="0"/>
                <a:ea typeface="Noto Sans" panose="020B0502040504020204" pitchFamily="34" charset="0"/>
                <a:cs typeface="Segoe UI" panose="020B0502040204020203" pitchFamily="34" charset="0"/>
              </a:rPr>
              <a:t>Gentiles accountable to God</a:t>
            </a:r>
          </a:p>
          <a:p>
            <a:pPr lvl="1"/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ea typeface="Noto Sans" panose="020B0502040504020204" pitchFamily="34" charset="0"/>
                <a:cs typeface="Segoe UI Semibold" panose="020B0702040204020203" pitchFamily="34" charset="0"/>
              </a:rPr>
              <a:t>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ea typeface="Noto Sans" panose="020B0502040504020204" pitchFamily="34" charset="0"/>
                <a:cs typeface="Segoe UI Semibold" panose="020B0702040204020203" pitchFamily="34" charset="0"/>
              </a:rPr>
              <a:t>Romans 5:13</a:t>
            </a:r>
          </a:p>
          <a:p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ea typeface="Noto Sans" panose="020B0502040504020204" pitchFamily="34" charset="0"/>
                <a:cs typeface="Segoe UI Semibold" panose="020B0702040204020203" pitchFamily="34" charset="0"/>
              </a:rPr>
              <a:t> </a:t>
            </a:r>
            <a:r>
              <a:rPr lang="en-US" sz="3000" b="1" dirty="0">
                <a:solidFill>
                  <a:schemeClr val="tx1"/>
                </a:solidFill>
                <a:latin typeface="Noto Sans" panose="020B0502040504020204" pitchFamily="34" charset="0"/>
                <a:ea typeface="Noto Sans" panose="020B0502040504020204" pitchFamily="34" charset="0"/>
                <a:cs typeface="Segoe UI" panose="020B0502040204020203" pitchFamily="34" charset="0"/>
              </a:rPr>
              <a:t>Christ has universal authority</a:t>
            </a:r>
          </a:p>
          <a:p>
            <a:pPr lvl="1"/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ea typeface="Noto Sans" panose="020B0502040504020204" pitchFamily="34" charset="0"/>
                <a:cs typeface="Segoe UI Semibold" panose="020B0702040204020203" pitchFamily="34" charset="0"/>
              </a:rPr>
              <a:t> Matthew 28:18</a:t>
            </a:r>
          </a:p>
          <a:p>
            <a:pPr lvl="1"/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ea typeface="Noto Sans" panose="020B0502040504020204" pitchFamily="34" charset="0"/>
                <a:cs typeface="Segoe UI Semibold" panose="020B0702040204020203" pitchFamily="34" charset="0"/>
              </a:rPr>
              <a:t> Romans 1:16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51802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Richie Thetford												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8896610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380829"/>
            <a:ext cx="7022630" cy="1280890"/>
          </a:xfrm>
        </p:spPr>
        <p:txBody>
          <a:bodyPr>
            <a:normAutofit/>
          </a:bodyPr>
          <a:lstStyle/>
          <a:p>
            <a:r>
              <a:rPr lang="en-US" sz="3400" b="1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When Did the</a:t>
            </a:r>
            <a:br>
              <a:rPr lang="en-US" sz="3400" b="1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" panose="020B0502040204020203" pitchFamily="34" charset="0"/>
              </a:rPr>
            </a:br>
            <a:r>
              <a:rPr lang="en-US" sz="3400" b="1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Old Testament Apply?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030136"/>
            <a:ext cx="7025416" cy="4320330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chemeClr val="tx1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 Book of Exodus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Noto Sans" panose="020B0502040504020204" pitchFamily="34" charset="0"/>
                <a:cs typeface="Segoe UI Semibold" panose="020B0702040204020203" pitchFamily="34" charset="0"/>
              </a:rPr>
              <a:t>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 Semibold" panose="020B0702040204020203" pitchFamily="34" charset="0"/>
              </a:rPr>
              <a:t>Deuteronomy 5:3</a:t>
            </a:r>
          </a:p>
          <a:p>
            <a:pPr lvl="1"/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 Semibold" panose="020B0702040204020203" pitchFamily="34" charset="0"/>
              </a:rPr>
              <a:t> Galatians 3:19</a:t>
            </a:r>
          </a:p>
          <a:p>
            <a:r>
              <a:rPr lang="en-US" sz="3000" b="1" dirty="0">
                <a:solidFill>
                  <a:schemeClr val="tx1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 Foretelling a “New Covenant”</a:t>
            </a:r>
          </a:p>
          <a:p>
            <a:pPr lvl="1"/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 Semibold" panose="020B0702040204020203" pitchFamily="34" charset="0"/>
              </a:rPr>
              <a:t>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 Semibold" panose="020B0702040204020203" pitchFamily="34" charset="0"/>
              </a:rPr>
              <a:t>Jeremiah 31:31-34</a:t>
            </a:r>
          </a:p>
          <a:p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 Semibold" panose="020B0702040204020203" pitchFamily="34" charset="0"/>
              </a:rPr>
              <a:t> </a:t>
            </a:r>
            <a:r>
              <a:rPr lang="en-US" sz="3000" b="1" dirty="0">
                <a:solidFill>
                  <a:schemeClr val="tx1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Until the time of reformation</a:t>
            </a:r>
          </a:p>
          <a:p>
            <a:pPr lvl="1"/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 Semibold" panose="020B0702040204020203" pitchFamily="34" charset="0"/>
              </a:rPr>
              <a:t>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 Semibold" panose="020B0702040204020203" pitchFamily="34" charset="0"/>
              </a:rPr>
              <a:t>Hebrews 9:9-10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51802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Richie Thetford												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8893571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380829"/>
            <a:ext cx="7022630" cy="1280890"/>
          </a:xfrm>
        </p:spPr>
        <p:txBody>
          <a:bodyPr>
            <a:normAutofit/>
          </a:bodyPr>
          <a:lstStyle/>
          <a:p>
            <a:r>
              <a:rPr lang="en-US" sz="3400" b="1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When Did the</a:t>
            </a:r>
            <a:br>
              <a:rPr lang="en-US" sz="3400" b="1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" panose="020B0502040204020203" pitchFamily="34" charset="0"/>
              </a:rPr>
            </a:br>
            <a:r>
              <a:rPr lang="en-US" sz="3400" b="1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Old Testament Apply?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030136"/>
            <a:ext cx="7025416" cy="4320330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chemeClr val="tx1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 Christ’s death ended it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Noto Sans" panose="020B0502040504020204" pitchFamily="34" charset="0"/>
                <a:cs typeface="Segoe UI Semibold" panose="020B0702040204020203" pitchFamily="34" charset="0"/>
              </a:rPr>
              <a:t>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 Semibold" panose="020B0702040204020203" pitchFamily="34" charset="0"/>
              </a:rPr>
              <a:t>Colossians 2:14</a:t>
            </a:r>
          </a:p>
          <a:p>
            <a:pPr lvl="1"/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 Semibold" panose="020B0702040204020203" pitchFamily="34" charset="0"/>
              </a:rPr>
              <a:t> Hebrews 9:16-17</a:t>
            </a:r>
          </a:p>
          <a:p>
            <a:r>
              <a:rPr lang="en-US" sz="3000" b="1" dirty="0">
                <a:solidFill>
                  <a:schemeClr val="tx1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 Jesus will judge us</a:t>
            </a:r>
          </a:p>
          <a:p>
            <a:pPr lvl="1"/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 Semibold" panose="020B0702040204020203" pitchFamily="34" charset="0"/>
              </a:rPr>
              <a:t>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 Semibold" panose="020B0702040204020203" pitchFamily="34" charset="0"/>
              </a:rPr>
              <a:t>John 12:48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51802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Richie Thetford												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5606735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380829"/>
            <a:ext cx="7022630" cy="1280890"/>
          </a:xfrm>
        </p:spPr>
        <p:txBody>
          <a:bodyPr>
            <a:normAutofit/>
          </a:bodyPr>
          <a:lstStyle/>
          <a:p>
            <a:r>
              <a:rPr lang="en-US" sz="3400" b="1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Where Did the</a:t>
            </a:r>
            <a:br>
              <a:rPr lang="en-US" sz="3400" b="1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" panose="020B0502040204020203" pitchFamily="34" charset="0"/>
              </a:rPr>
            </a:br>
            <a:r>
              <a:rPr lang="en-US" sz="3400" b="1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Old Testament Apply?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030136"/>
            <a:ext cx="7025416" cy="4320330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chemeClr val="tx1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 Israelites everywhere</a:t>
            </a:r>
          </a:p>
          <a:p>
            <a:pPr lvl="1"/>
            <a:r>
              <a:rPr lang="en-US" sz="2800" dirty="0">
                <a:solidFill>
                  <a:srgbClr val="C00000"/>
                </a:solidFill>
                <a:latin typeface="Noto Sans" panose="020B0502040504020204" pitchFamily="34" charset="0"/>
                <a:cs typeface="Segoe UI Semibold" panose="020B0702040204020203" pitchFamily="34" charset="0"/>
              </a:rPr>
              <a:t>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 Semibold" panose="020B0702040204020203" pitchFamily="34" charset="0"/>
              </a:rPr>
              <a:t>Daniel 6:10</a:t>
            </a:r>
          </a:p>
          <a:p>
            <a:r>
              <a:rPr lang="en-US" sz="3000" b="1" dirty="0">
                <a:solidFill>
                  <a:schemeClr val="tx1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 Jerusalem was central</a:t>
            </a:r>
          </a:p>
          <a:p>
            <a:pPr lvl="1"/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 Semibold" panose="020B0702040204020203" pitchFamily="34" charset="0"/>
              </a:rPr>
              <a:t>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 Semibold" panose="020B0702040204020203" pitchFamily="34" charset="0"/>
              </a:rPr>
              <a:t>Psalms 122</a:t>
            </a:r>
          </a:p>
          <a:p>
            <a:r>
              <a:rPr lang="en-US" sz="3000" b="1" dirty="0">
                <a:solidFill>
                  <a:schemeClr val="tx1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 Now applies everywhere</a:t>
            </a:r>
          </a:p>
          <a:p>
            <a:pPr lvl="1"/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 Semibold" panose="020B0702040204020203" pitchFamily="34" charset="0"/>
              </a:rPr>
              <a:t>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 Semibold" panose="020B0702040204020203" pitchFamily="34" charset="0"/>
              </a:rPr>
              <a:t>John 4:20-23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51802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Richie Thetford												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5796650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380829"/>
            <a:ext cx="7022630" cy="1280890"/>
          </a:xfrm>
        </p:spPr>
        <p:txBody>
          <a:bodyPr>
            <a:normAutofit/>
          </a:bodyPr>
          <a:lstStyle/>
          <a:p>
            <a:r>
              <a:rPr lang="en-US" sz="3400" b="1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How Did the</a:t>
            </a:r>
            <a:br>
              <a:rPr lang="en-US" sz="3400" b="1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" panose="020B0502040204020203" pitchFamily="34" charset="0"/>
              </a:rPr>
            </a:br>
            <a:r>
              <a:rPr lang="en-US" sz="3400" b="1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Old Testament Apply?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030136"/>
            <a:ext cx="7025416" cy="4320330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chemeClr val="tx1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 It applied strictly</a:t>
            </a:r>
          </a:p>
          <a:p>
            <a:pPr lvl="1"/>
            <a:r>
              <a:rPr lang="en-US" sz="2800" dirty="0">
                <a:solidFill>
                  <a:srgbClr val="C00000"/>
                </a:solidFill>
                <a:latin typeface="Noto Sans" panose="020B0502040504020204" pitchFamily="34" charset="0"/>
                <a:cs typeface="Segoe UI Semibold" panose="020B0702040204020203" pitchFamily="34" charset="0"/>
              </a:rPr>
              <a:t>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 Semibold" panose="020B0702040204020203" pitchFamily="34" charset="0"/>
              </a:rPr>
              <a:t>Hebrews 10:26-31</a:t>
            </a:r>
          </a:p>
          <a:p>
            <a:r>
              <a:rPr lang="en-US" sz="3000" b="1" dirty="0">
                <a:solidFill>
                  <a:schemeClr val="tx1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 Intended for the house of Israel</a:t>
            </a:r>
          </a:p>
          <a:p>
            <a:pPr lvl="1"/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 Semibold" panose="020B0702040204020203" pitchFamily="34" charset="0"/>
              </a:rPr>
              <a:t>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 Semibold" panose="020B0702040204020203" pitchFamily="34" charset="0"/>
              </a:rPr>
              <a:t>Deuteronomy 6:4-9</a:t>
            </a:r>
          </a:p>
          <a:p>
            <a:r>
              <a:rPr lang="en-US" sz="3000" b="1" dirty="0">
                <a:solidFill>
                  <a:schemeClr val="tx1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 The need to teach</a:t>
            </a:r>
          </a:p>
          <a:p>
            <a:pPr lvl="1"/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 Semibold" panose="020B0702040204020203" pitchFamily="34" charset="0"/>
              </a:rPr>
              <a:t>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 Semibold" panose="020B0702040204020203" pitchFamily="34" charset="0"/>
              </a:rPr>
              <a:t>John 6:45</a:t>
            </a:r>
          </a:p>
          <a:p>
            <a:pPr lvl="1"/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  <a:cs typeface="Segoe UI Semibold" panose="020B0702040204020203" pitchFamily="34" charset="0"/>
              </a:rPr>
              <a:t> Matthew 28:19-20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51802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Noto Sans" panose="020B0502040504020204" pitchFamily="34" charset="0"/>
                <a:cs typeface="Segoe UI" panose="020B0502040204020203" pitchFamily="34" charset="0"/>
              </a:rPr>
              <a:t>Richie Thetford												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5414280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105</TotalTime>
  <Words>244</Words>
  <Application>Microsoft Office PowerPoint</Application>
  <PresentationFormat>On-screen Show (4:3)</PresentationFormat>
  <Paragraphs>73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Century Gothic</vt:lpstr>
      <vt:lpstr>Noto Sans</vt:lpstr>
      <vt:lpstr>Segoe UI</vt:lpstr>
      <vt:lpstr>Segoe UI Semibold</vt:lpstr>
      <vt:lpstr>Wingdings 3</vt:lpstr>
      <vt:lpstr>Wisp</vt:lpstr>
      <vt:lpstr>Looking at the Old Testament</vt:lpstr>
      <vt:lpstr>What is the Old Testament?</vt:lpstr>
      <vt:lpstr>What is the Old Testament?</vt:lpstr>
      <vt:lpstr>Whom Did the Old Testament Apply To?</vt:lpstr>
      <vt:lpstr>Whom Did the Old Testament Apply To?</vt:lpstr>
      <vt:lpstr>When Did the Old Testament Apply?</vt:lpstr>
      <vt:lpstr>When Did the Old Testament Apply?</vt:lpstr>
      <vt:lpstr>Where Did the Old Testament Apply?</vt:lpstr>
      <vt:lpstr>How Did the Old Testament Apply?</vt:lpstr>
      <vt:lpstr>Why Did the Old Testament Apply?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Looking at the Old Testament</dc:title>
  <dc:creator>Richard Thetford</dc:creator>
  <cp:lastModifiedBy>Richard Thetford</cp:lastModifiedBy>
  <cp:revision>15</cp:revision>
  <dcterms:created xsi:type="dcterms:W3CDTF">2017-01-11T02:23:30Z</dcterms:created>
  <dcterms:modified xsi:type="dcterms:W3CDTF">2017-05-22T00:22:46Z</dcterms:modified>
</cp:coreProperties>
</file>