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71EEC-B4C8-4981-AD19-08FA8B708BB7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8AC45-83D3-45D4-800E-013713897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0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8AC45-83D3-45D4-800E-0137138979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4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05D7BFE-1C38-4F02-A5C4-D7B48E991A7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2460C084-527B-419A-903B-B5D7A8820618}"/>
                </a:ext>
              </a:extLst>
            </p:cNvPr>
            <p:cNvSpPr>
              <a:spLocks noChangeArrowheads="1"/>
            </p:cNvSpPr>
            <p:nvPr/>
          </p:nvSpPr>
          <p:spPr bwMode="black">
            <a:xfrm>
              <a:off x="1008" y="0"/>
              <a:ext cx="4752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3A6D305-D8F1-4DD0-B57F-86ECE776D7E1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0"/>
              <a:ext cx="1008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tx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14707E66-05C0-4894-9696-D25BB64D346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0"/>
              <a:ext cx="5760" cy="2400"/>
            </a:xfrm>
            <a:custGeom>
              <a:avLst/>
              <a:gdLst/>
              <a:ahLst/>
              <a:cxnLst>
                <a:cxn ang="0">
                  <a:pos x="0" y="1200"/>
                </a:cxn>
                <a:cxn ang="0">
                  <a:pos x="1008" y="2400"/>
                </a:cxn>
                <a:cxn ang="0">
                  <a:pos x="5760" y="1536"/>
                </a:cxn>
                <a:cxn ang="0">
                  <a:pos x="5760" y="0"/>
                </a:cxn>
                <a:cxn ang="0">
                  <a:pos x="0" y="0"/>
                </a:cxn>
                <a:cxn ang="0">
                  <a:pos x="0" y="1200"/>
                </a:cxn>
              </a:cxnLst>
              <a:rect l="0" t="0" r="r" b="b"/>
              <a:pathLst>
                <a:path w="5760" h="2400">
                  <a:moveTo>
                    <a:pt x="0" y="1200"/>
                  </a:moveTo>
                  <a:lnTo>
                    <a:pt x="1008" y="2400"/>
                  </a:lnTo>
                  <a:lnTo>
                    <a:pt x="5760" y="1536"/>
                  </a:lnTo>
                  <a:lnTo>
                    <a:pt x="5760" y="0"/>
                  </a:lnTo>
                  <a:lnTo>
                    <a:pt x="0" y="0"/>
                  </a:lnTo>
                  <a:lnTo>
                    <a:pt x="0" y="120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alibri" panose="020F0502020204030204" pitchFamily="34" charset="0"/>
              </a:endParaRPr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14478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86200"/>
            <a:ext cx="8534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837AD643-0654-4B82-9696-A2DDE7534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2235200" y="6400800"/>
            <a:ext cx="2540000" cy="457200"/>
          </a:xfrm>
        </p:spPr>
        <p:txBody>
          <a:bodyPr/>
          <a:lstStyle>
            <a:lvl1pPr>
              <a:defRPr smtClean="0">
                <a:solidFill>
                  <a:srgbClr val="808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6758D313-F188-4859-B6D8-5B19C31D74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5283200" y="6400800"/>
            <a:ext cx="3860800" cy="457200"/>
          </a:xfrm>
        </p:spPr>
        <p:txBody>
          <a:bodyPr/>
          <a:lstStyle>
            <a:lvl1pPr>
              <a:defRPr smtClean="0">
                <a:solidFill>
                  <a:srgbClr val="808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5D9D1491-712B-4AE8-82BD-B3FB31B16B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652000" y="6400800"/>
            <a:ext cx="2540000" cy="457200"/>
          </a:xfrm>
        </p:spPr>
        <p:txBody>
          <a:bodyPr/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fld id="{B575709D-501F-4B7E-A2AB-8197CB9968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7287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0000636-DF0C-47BC-89B0-D2F9B4F22C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F790E11-6982-45AB-AAE7-9677286B3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E8BE2444-8E36-4750-9D00-AF0E6863A5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A1413-284C-414F-A157-C0E53A4D22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51415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68884" y="152400"/>
            <a:ext cx="2783416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152400"/>
            <a:ext cx="8151284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EC5F346-95CC-4D14-9DEA-EAB3A9B97E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19F0906-545C-4208-8EA5-DBF9C487F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3367768-CD89-4DC1-943C-E16CA1E804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78A89D-95BE-4FEA-9FDD-9992425FF7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55595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B78955F-4171-4059-9C45-688BE9AE1A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625452D-7FB2-4744-AF80-FD358D4114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D80339D-9B08-4697-9C22-2E1830DEBA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A75CE8-6ECF-442B-91CD-163D67AA94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771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38612358-E028-425A-9B3F-BF4DFD5254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145AC26-9B97-4DCE-8D1A-8E6A27B974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360F9E3-E05D-49DB-9F20-565995AD85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84F769-6DF8-4E6C-BF9A-F2E8024519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87817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891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AC52A57-CEBB-4534-95CE-074E787E4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CC23719-2294-4AB4-BF79-E4A970B5BD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FE39CC66-FA75-4D67-AE6D-CA285692E3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B2EC3-6957-4E2E-BF54-3F5AB05CEA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4433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F525D29C-FD63-4F57-8E08-488535ED6E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31B9225C-3511-49CE-957A-5D3DA63D0B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283B40E8-1A04-4E8B-8839-F9D75E8619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638A17-1624-40E4-9533-DC51241B73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6854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8583F4B2-58F9-4DA2-AF82-71AA19613B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964A304-1A67-4D39-AC17-C13822BE0A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7C2EB2A-C9A0-472E-AEEB-DB0E9D6843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E6797-8100-470C-8240-C5FAFCA1E4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2221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922C6DAE-E8F6-40A9-9F3C-9C266B4F16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2E8930F1-DC2A-464E-9F96-B6DDA5D246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ADF2C931-2DEB-43F3-8414-EC0C8810C9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93CC97-17A4-43F3-A678-5197EAADED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90812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577939B-EB61-4C1C-9673-DB0B18B7B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3CA79DC-8B1A-45F1-BB0D-4B8E7EDBE1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6013CADE-C55B-4B44-845F-0471B26E56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452C39-92B3-4066-BF9F-F7C56D9C83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3263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B6E7EA9-F9FF-4C8F-A9D8-E13DB2E477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0397C841-0C1D-4662-A68B-B613A91076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D96BDFD7-30B0-4943-B015-7920992CB4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380CDB-445A-4B90-9FF7-CBFE1D43E3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7447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6412A1ED-D0CA-418F-A805-79607605D0D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099" name="Rectangle 3">
              <a:extLst>
                <a:ext uri="{FF2B5EF4-FFF2-40B4-BE49-F238E27FC236}">
                  <a16:creationId xmlns:a16="http://schemas.microsoft.com/office/drawing/2014/main" id="{155237E2-DF4F-433A-90CB-1621F65A72AC}"/>
                </a:ext>
              </a:extLst>
            </p:cNvPr>
            <p:cNvSpPr>
              <a:spLocks noChangeArrowheads="1"/>
            </p:cNvSpPr>
            <p:nvPr/>
          </p:nvSpPr>
          <p:spPr bwMode="blackGray">
            <a:xfrm>
              <a:off x="1008" y="0"/>
              <a:ext cx="4752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4100" name="Rectangle 4">
              <a:extLst>
                <a:ext uri="{FF2B5EF4-FFF2-40B4-BE49-F238E27FC236}">
                  <a16:creationId xmlns:a16="http://schemas.microsoft.com/office/drawing/2014/main" id="{AC1195EF-7B7D-4C05-8600-F8CEB40372EE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0"/>
              <a:ext cx="1008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 dirty="0">
                <a:solidFill>
                  <a:schemeClr val="tx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101" name="Freeform 5">
              <a:extLst>
                <a:ext uri="{FF2B5EF4-FFF2-40B4-BE49-F238E27FC236}">
                  <a16:creationId xmlns:a16="http://schemas.microsoft.com/office/drawing/2014/main" id="{27A79C76-FA96-4A55-8DD5-497CDB8E0BA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0"/>
              <a:ext cx="5760" cy="1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8" y="1200"/>
                </a:cxn>
                <a:cxn ang="0">
                  <a:pos x="5760" y="336"/>
                </a:cxn>
                <a:cxn ang="0">
                  <a:pos x="5760" y="0"/>
                </a:cxn>
                <a:cxn ang="0">
                  <a:pos x="0" y="0"/>
                </a:cxn>
              </a:cxnLst>
              <a:rect l="0" t="0" r="r" b="b"/>
              <a:pathLst>
                <a:path w="5760" h="1200">
                  <a:moveTo>
                    <a:pt x="0" y="0"/>
                  </a:moveTo>
                  <a:lnTo>
                    <a:pt x="1008" y="1200"/>
                  </a:lnTo>
                  <a:lnTo>
                    <a:pt x="5760" y="336"/>
                  </a:lnTo>
                  <a:lnTo>
                    <a:pt x="5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Calibri" panose="020F0502020204030204" pitchFamily="34" charset="0"/>
              </a:endParaRPr>
            </a:p>
          </p:txBody>
        </p:sp>
      </p:grpSp>
      <p:sp>
        <p:nvSpPr>
          <p:cNvPr id="1027" name="Rectangle 6">
            <a:extLst>
              <a:ext uri="{FF2B5EF4-FFF2-40B4-BE49-F238E27FC236}">
                <a16:creationId xmlns:a16="http://schemas.microsoft.com/office/drawing/2014/main" id="{DD598DE6-146B-4BD1-BB20-EBA25FE6C5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2D887602-E33A-4C42-935C-6BF037332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891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49805C2F-3A68-4976-9963-5A52A36D0F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33600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chemeClr val="folHlink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06227259-8DA1-4303-8A38-C9EC134A499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181600" y="64008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solidFill>
                  <a:schemeClr val="folHlink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3F840C0A-4D5C-42AF-A0AF-8C5343B19FE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550400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folHlink"/>
                </a:solidFill>
                <a:latin typeface="Calibri" panose="020F0502020204030204" pitchFamily="34" charset="0"/>
              </a:defRPr>
            </a:lvl1pPr>
          </a:lstStyle>
          <a:p>
            <a:fld id="{0D717549-7B01-481A-8368-19E14EECA106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b="1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00"/>
          </a:solidFill>
          <a:latin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00FFFF"/>
          </a:solidFill>
          <a:latin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C71870C-4DA7-44D9-833B-75EC1F4A27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990600"/>
            <a:ext cx="9144000" cy="1143000"/>
          </a:xfrm>
        </p:spPr>
        <p:txBody>
          <a:bodyPr/>
          <a:lstStyle/>
          <a:p>
            <a:pPr algn="ctr"/>
            <a:r>
              <a:rPr lang="en-US" altLang="en-US" sz="6000" b="1" dirty="0"/>
              <a:t>Attitudes That Are Needed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296CAD1-3DEF-48F8-A4F7-8FDA0B9BBD5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10010774" cy="2740222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en-US" altLang="en-US" sz="3000" b="0" dirty="0">
                <a:cs typeface="Calibri" panose="020F0502020204030204" pitchFamily="34" charset="0"/>
              </a:rPr>
              <a:t>“For this reason we also, since the day we heard it, do not cease to pray for you, and to ask that you may be filled with the </a:t>
            </a:r>
            <a:r>
              <a:rPr lang="en-US" altLang="en-US" sz="3000" b="0" dirty="0">
                <a:solidFill>
                  <a:srgbClr val="FFFF00"/>
                </a:solidFill>
                <a:cs typeface="Calibri" panose="020F0502020204030204" pitchFamily="34" charset="0"/>
              </a:rPr>
              <a:t>knowledge of His will</a:t>
            </a:r>
            <a:r>
              <a:rPr lang="en-US" altLang="en-US" sz="3000" b="0" dirty="0">
                <a:cs typeface="Calibri" panose="020F0502020204030204" pitchFamily="34" charset="0"/>
              </a:rPr>
              <a:t> in all wisdom and spiritual understanding; that you may </a:t>
            </a:r>
            <a:r>
              <a:rPr lang="en-US" altLang="en-US" sz="3000" b="0" dirty="0">
                <a:solidFill>
                  <a:srgbClr val="FFFF00"/>
                </a:solidFill>
                <a:cs typeface="Calibri" panose="020F0502020204030204" pitchFamily="34" charset="0"/>
              </a:rPr>
              <a:t>walk worthy of the Lord</a:t>
            </a:r>
            <a:r>
              <a:rPr lang="en-US" altLang="en-US" sz="3000" b="0" dirty="0">
                <a:cs typeface="Calibri" panose="020F0502020204030204" pitchFamily="34" charset="0"/>
              </a:rPr>
              <a:t>, fully pleasing Him, being fruitful in every good work and increasing in the knowledge of God” </a:t>
            </a:r>
            <a:r>
              <a:rPr lang="en-US" altLang="en-US" sz="3000" dirty="0">
                <a:cs typeface="Calibri" panose="020F0502020204030204" pitchFamily="34" charset="0"/>
              </a:rPr>
              <a:t>(Colossians 1:9-10)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B05EB443-3B1E-4F43-84AB-A3BF3142ABB4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661987" y="3900354"/>
            <a:ext cx="3505200" cy="180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b="1" dirty="0">
                <a:latin typeface="Calibri" panose="020F0502020204030204" pitchFamily="34" charset="0"/>
              </a:rPr>
              <a:t>The </a:t>
            </a:r>
            <a:r>
              <a:rPr lang="en-US" altLang="en-US" sz="4200" b="1" dirty="0">
                <a:latin typeface="Calibri" panose="020F0502020204030204" pitchFamily="34" charset="0"/>
              </a:rPr>
              <a:t>Local</a:t>
            </a:r>
          </a:p>
          <a:p>
            <a:pPr algn="ctr"/>
            <a:r>
              <a:rPr lang="en-US" altLang="en-US" sz="4200" b="1" dirty="0">
                <a:latin typeface="Calibri" panose="020F0502020204030204" pitchFamily="34" charset="0"/>
              </a:rPr>
              <a:t>Congregation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latin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6E8DAD-70F0-48F7-8556-19780752928A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Richie Thetford									 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021EC95-16F9-46AD-A31F-DA6F456774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9982200" cy="914400"/>
          </a:xfrm>
        </p:spPr>
        <p:txBody>
          <a:bodyPr/>
          <a:lstStyle/>
          <a:p>
            <a:r>
              <a:rPr lang="en-US" altLang="en-US" sz="5000" b="1" dirty="0"/>
              <a:t>Introduction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DF4B70D-2018-42B7-8FD2-89FDD1157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828800"/>
            <a:ext cx="9906000" cy="472142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Easier to do what is right</a:t>
            </a:r>
            <a:br>
              <a:rPr lang="en-US" altLang="en-US" dirty="0"/>
            </a:br>
            <a:r>
              <a:rPr lang="en-US" altLang="en-US" dirty="0"/>
              <a:t>– when we know what is right</a:t>
            </a:r>
          </a:p>
          <a:p>
            <a:pPr lvl="1">
              <a:lnSpc>
                <a:spcPct val="90000"/>
              </a:lnSpc>
            </a:pPr>
            <a:r>
              <a:rPr lang="en-US" altLang="en-US" sz="3000" dirty="0"/>
              <a:t>Attitude is everything</a:t>
            </a:r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2">
              <a:lnSpc>
                <a:spcPct val="90000"/>
              </a:lnSpc>
            </a:pPr>
            <a:endParaRPr lang="en-US" altLang="en-US" dirty="0"/>
          </a:p>
          <a:p>
            <a:pPr lvl="2"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Proper attitudes are needed in order to</a:t>
            </a:r>
            <a:br>
              <a:rPr lang="en-US" altLang="en-US" dirty="0"/>
            </a:br>
            <a:r>
              <a:rPr lang="en-US" altLang="en-US" dirty="0"/>
              <a:t>enjoy our proper relationship with God</a:t>
            </a:r>
            <a:br>
              <a:rPr lang="en-US" altLang="en-US" dirty="0"/>
            </a:br>
            <a:r>
              <a:rPr lang="en-US" altLang="en-US" dirty="0"/>
              <a:t>and to the local congregation</a:t>
            </a:r>
          </a:p>
          <a:p>
            <a:pPr lvl="1">
              <a:lnSpc>
                <a:spcPct val="90000"/>
              </a:lnSpc>
            </a:pPr>
            <a:r>
              <a:rPr lang="en-US" altLang="en-US" sz="3000" dirty="0"/>
              <a:t>Romans 12:3</a:t>
            </a:r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A70EC039-7055-45AD-AC67-78F826405A4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729580" y="3464124"/>
            <a:ext cx="55626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400" b="1" dirty="0">
                <a:latin typeface="Calibri" panose="020F0502020204030204" pitchFamily="34" charset="0"/>
              </a:rPr>
              <a:t>Attitudes That Are Needed</a:t>
            </a: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1B9598B-2C92-4EDC-800A-D12DD39AF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276600"/>
            <a:ext cx="9753600" cy="1295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7174" name="Text Box 6">
            <a:extLst>
              <a:ext uri="{FF2B5EF4-FFF2-40B4-BE49-F238E27FC236}">
                <a16:creationId xmlns:a16="http://schemas.microsoft.com/office/drawing/2014/main" id="{A707EC37-0D2E-4A1F-8095-721B3F05D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357027"/>
            <a:ext cx="96012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“Keep your heart with all diligence, For out of it spring the issues of life.”</a:t>
            </a:r>
            <a:r>
              <a:rPr lang="en-US" altLang="en-US" sz="3400" dirty="0">
                <a:latin typeface="Calibri" panose="020F0502020204030204" pitchFamily="34" charset="0"/>
              </a:rPr>
              <a:t> </a:t>
            </a:r>
            <a:r>
              <a:rPr lang="en-US" altLang="en-US" sz="3400" b="1" dirty="0">
                <a:latin typeface="Calibri" panose="020F0502020204030204" pitchFamily="34" charset="0"/>
              </a:rPr>
              <a:t>(Proverbs 4:23)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DCCDDA-90EA-4EBC-A754-D79B02596111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Richie Thetford									 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B2BB3F3-5F68-49CB-8648-142FD7F66E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9982200" cy="838200"/>
          </a:xfrm>
        </p:spPr>
        <p:txBody>
          <a:bodyPr/>
          <a:lstStyle/>
          <a:p>
            <a:r>
              <a:rPr lang="en-US" altLang="en-US" sz="5000" b="1" dirty="0"/>
              <a:t>Attitudes Toward God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762A6B1-EF6B-4067-A61D-4F2A896D42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828800"/>
            <a:ext cx="9677400" cy="4645223"/>
          </a:xfrm>
        </p:spPr>
        <p:txBody>
          <a:bodyPr/>
          <a:lstStyle/>
          <a:p>
            <a:r>
              <a:rPr lang="en-US" altLang="en-US" sz="3400" dirty="0"/>
              <a:t>Love</a:t>
            </a:r>
          </a:p>
          <a:p>
            <a:pPr lvl="1"/>
            <a:r>
              <a:rPr lang="en-US" altLang="en-US" sz="3200" dirty="0"/>
              <a:t>The first and greatest of all commandments</a:t>
            </a:r>
          </a:p>
          <a:p>
            <a:pPr lvl="2"/>
            <a:r>
              <a:rPr lang="en-US" altLang="en-US" sz="3000" dirty="0"/>
              <a:t>Matthew 22:34-38</a:t>
            </a:r>
          </a:p>
          <a:p>
            <a:r>
              <a:rPr lang="en-US" altLang="en-US" sz="3400" dirty="0"/>
              <a:t>Faith; Trust</a:t>
            </a:r>
          </a:p>
          <a:p>
            <a:pPr lvl="1"/>
            <a:r>
              <a:rPr lang="en-US" altLang="en-US" sz="3200" dirty="0"/>
              <a:t>Hebrews 11:1, 6</a:t>
            </a:r>
          </a:p>
          <a:p>
            <a:r>
              <a:rPr lang="en-US" altLang="en-US" sz="3400" dirty="0"/>
              <a:t>Thankfulness</a:t>
            </a:r>
          </a:p>
          <a:p>
            <a:pPr lvl="1"/>
            <a:r>
              <a:rPr lang="en-US" altLang="en-US" sz="3200" dirty="0"/>
              <a:t>Ephesians 5:20; Colossians 3:17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2FCF408B-371C-4B35-91D1-09B1E7EA7ED0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729580" y="3464124"/>
            <a:ext cx="55626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400" b="1" dirty="0">
                <a:latin typeface="Calibri" panose="020F0502020204030204" pitchFamily="34" charset="0"/>
              </a:rPr>
              <a:t>Attitudes That Are Needed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A7C044-B4D5-4E17-BA04-E7AD47CBD114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Richie Thetford									 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5B347C0-6588-4FF7-9BE8-660440A640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9982200" cy="1143000"/>
          </a:xfrm>
        </p:spPr>
        <p:txBody>
          <a:bodyPr/>
          <a:lstStyle/>
          <a:p>
            <a:r>
              <a:rPr lang="en-US" altLang="en-US" sz="5000" b="1" dirty="0"/>
              <a:t>Attitudes Toward Ourselves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0B94802-8310-4DF2-BBF1-D47556B070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828800"/>
            <a:ext cx="9829800" cy="4721423"/>
          </a:xfrm>
        </p:spPr>
        <p:txBody>
          <a:bodyPr/>
          <a:lstStyle/>
          <a:p>
            <a:r>
              <a:rPr lang="en-US" altLang="en-US" sz="3400" dirty="0"/>
              <a:t>Humility</a:t>
            </a:r>
          </a:p>
          <a:p>
            <a:pPr lvl="1"/>
            <a:r>
              <a:rPr lang="en-US" altLang="en-US" sz="3200" dirty="0"/>
              <a:t>Romans 12:16</a:t>
            </a:r>
          </a:p>
          <a:p>
            <a:pPr lvl="1"/>
            <a:r>
              <a:rPr lang="en-US" altLang="en-US" sz="3200" dirty="0"/>
              <a:t>John 13:12-16</a:t>
            </a:r>
          </a:p>
          <a:p>
            <a:pPr lvl="1"/>
            <a:r>
              <a:rPr lang="en-US" altLang="en-US" sz="3200" dirty="0"/>
              <a:t>Matthew 25:21</a:t>
            </a:r>
          </a:p>
          <a:p>
            <a:r>
              <a:rPr lang="en-US" altLang="en-US" sz="3400" dirty="0"/>
              <a:t>Teachability</a:t>
            </a:r>
          </a:p>
          <a:p>
            <a:pPr lvl="1"/>
            <a:r>
              <a:rPr lang="en-US" altLang="en-US" sz="3200" dirty="0"/>
              <a:t>Proverbs 15:31-33</a:t>
            </a:r>
          </a:p>
          <a:p>
            <a:r>
              <a:rPr lang="en-US" altLang="en-US" sz="3400" dirty="0"/>
              <a:t>Honesty</a:t>
            </a:r>
          </a:p>
          <a:p>
            <a:pPr lvl="1"/>
            <a:r>
              <a:rPr lang="en-US" altLang="en-US" sz="3200" dirty="0"/>
              <a:t>James 5:16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1C32D204-DF83-4977-BA4B-0FDA31C7D392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729580" y="3464124"/>
            <a:ext cx="55626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400" b="1" dirty="0">
                <a:latin typeface="Calibri" panose="020F0502020204030204" pitchFamily="34" charset="0"/>
              </a:rPr>
              <a:t>Attitudes That Are Needed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C97961-8524-43D6-9637-FF13DB92D24B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Richie Thetford									 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B5DC81F-1CB3-4C9A-AF2D-94286705F8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9982200" cy="1143000"/>
          </a:xfrm>
        </p:spPr>
        <p:txBody>
          <a:bodyPr/>
          <a:lstStyle/>
          <a:p>
            <a:r>
              <a:rPr lang="en-US" altLang="en-US" sz="5000" b="1" dirty="0"/>
              <a:t>Attitudes Toward Our Brethren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7634EC1-94ED-43B2-AD72-37289FAB4A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828800"/>
            <a:ext cx="9906000" cy="4648200"/>
          </a:xfrm>
        </p:spPr>
        <p:txBody>
          <a:bodyPr/>
          <a:lstStyle/>
          <a:p>
            <a:r>
              <a:rPr lang="en-US" altLang="en-US" sz="3400" dirty="0"/>
              <a:t>Love</a:t>
            </a:r>
          </a:p>
          <a:p>
            <a:pPr lvl="1"/>
            <a:r>
              <a:rPr lang="en-US" altLang="en-US" sz="3200" dirty="0"/>
              <a:t>1 Peter 2:17</a:t>
            </a:r>
          </a:p>
          <a:p>
            <a:pPr lvl="1"/>
            <a:r>
              <a:rPr lang="en-US" altLang="en-US" sz="3200" dirty="0"/>
              <a:t>John 13:34-35</a:t>
            </a:r>
          </a:p>
          <a:p>
            <a:r>
              <a:rPr lang="en-US" altLang="en-US" sz="3400" dirty="0"/>
              <a:t>Cooperation – working together</a:t>
            </a:r>
          </a:p>
          <a:p>
            <a:pPr lvl="1"/>
            <a:r>
              <a:rPr lang="en-US" altLang="en-US" sz="3200" dirty="0"/>
              <a:t>1 Corinthians 12:21-22</a:t>
            </a:r>
          </a:p>
          <a:p>
            <a:r>
              <a:rPr lang="en-US" altLang="en-US" sz="3400" dirty="0"/>
              <a:t>Appreciation for others and their work</a:t>
            </a:r>
          </a:p>
          <a:p>
            <a:pPr lvl="1"/>
            <a:r>
              <a:rPr lang="en-US" altLang="en-US" sz="3200" dirty="0"/>
              <a:t>1 Corinthians 1:4; 1 Thessalonians 5:12-13</a:t>
            </a:r>
          </a:p>
          <a:p>
            <a:pPr lvl="1"/>
            <a:r>
              <a:rPr lang="en-US" altLang="en-US" sz="3200" dirty="0"/>
              <a:t>Philippians 1:3; 2:1-4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08CF577A-3B81-4CBA-B652-DD883939153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729580" y="3387924"/>
            <a:ext cx="55626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400" b="1" dirty="0">
                <a:latin typeface="Calibri" panose="020F0502020204030204" pitchFamily="34" charset="0"/>
              </a:rPr>
              <a:t>Attitudes That Are Needed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7D461F-CD84-41AB-86A0-6E50CEAA7749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Richie Thetford									 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DD25EB1-6EA1-469E-9A45-6A4112F6B2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9982200" cy="1143000"/>
          </a:xfrm>
        </p:spPr>
        <p:txBody>
          <a:bodyPr/>
          <a:lstStyle/>
          <a:p>
            <a:r>
              <a:rPr lang="en-US" altLang="en-US" sz="5000" b="1" dirty="0"/>
              <a:t>Attitudes Toward Our Brethren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309BA30-B9D7-4B93-99DC-BAD3C67C1A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828800"/>
            <a:ext cx="9982200" cy="4721423"/>
          </a:xfrm>
        </p:spPr>
        <p:txBody>
          <a:bodyPr/>
          <a:lstStyle/>
          <a:p>
            <a:r>
              <a:rPr lang="en-US" altLang="en-US" sz="3400" dirty="0" err="1"/>
              <a:t>Peaceablenes</a:t>
            </a:r>
            <a:r>
              <a:rPr lang="en-US" altLang="en-US" dirty="0" err="1"/>
              <a:t>s</a:t>
            </a:r>
            <a:endParaRPr lang="en-US" altLang="en-US" dirty="0"/>
          </a:p>
          <a:p>
            <a:pPr lvl="1"/>
            <a:r>
              <a:rPr lang="en-US" altLang="en-US" sz="3200" dirty="0"/>
              <a:t>Romans 14:19</a:t>
            </a:r>
          </a:p>
          <a:p>
            <a:pPr lvl="1"/>
            <a:r>
              <a:rPr lang="en-US" altLang="en-US" sz="3200" dirty="0"/>
              <a:t>Ephesians 4:3</a:t>
            </a:r>
          </a:p>
          <a:p>
            <a:r>
              <a:rPr lang="en-US" altLang="en-US" sz="3400" dirty="0"/>
              <a:t>Warmth, Friendliness, Openness</a:t>
            </a:r>
          </a:p>
          <a:p>
            <a:pPr lvl="1"/>
            <a:r>
              <a:rPr lang="en-US" altLang="en-US" sz="3200" dirty="0"/>
              <a:t>Acts 2:44-47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23C4B2B8-FC02-410E-B970-7B6F5F1A8C7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775619" y="3464124"/>
            <a:ext cx="55626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400" b="1" dirty="0">
                <a:latin typeface="Calibri" panose="020F0502020204030204" pitchFamily="34" charset="0"/>
              </a:rPr>
              <a:t>Attitudes That Are Needed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716722-6257-425B-A1AE-EC22F5A1BE9A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Richie Thetford									 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DD25EB1-6EA1-469E-9A45-6A4112F6B2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9982200" cy="1143000"/>
          </a:xfrm>
        </p:spPr>
        <p:txBody>
          <a:bodyPr/>
          <a:lstStyle/>
          <a:p>
            <a:r>
              <a:rPr lang="en-US" altLang="en-US" sz="5000" b="1" dirty="0"/>
              <a:t>Attitudes Toward Our Brethren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309BA30-B9D7-4B93-99DC-BAD3C67C1A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828800"/>
            <a:ext cx="9982200" cy="2606675"/>
          </a:xfrm>
        </p:spPr>
        <p:txBody>
          <a:bodyPr/>
          <a:lstStyle/>
          <a:p>
            <a:r>
              <a:rPr lang="en-US" altLang="en-US" sz="3400" dirty="0"/>
              <a:t>Gentleness and Meekness</a:t>
            </a:r>
          </a:p>
          <a:p>
            <a:pPr lvl="1"/>
            <a:r>
              <a:rPr lang="en-US" altLang="en-US" sz="3200" dirty="0"/>
              <a:t>2 Timothy 2:24-26</a:t>
            </a:r>
          </a:p>
          <a:p>
            <a:r>
              <a:rPr lang="en-US" altLang="en-US" sz="3400" dirty="0"/>
              <a:t>Forgiveness, Forbearance, Patience</a:t>
            </a:r>
          </a:p>
          <a:p>
            <a:pPr lvl="1"/>
            <a:r>
              <a:rPr lang="en-US" altLang="en-US" sz="3200" dirty="0"/>
              <a:t>Ephesians 4:2; 32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23C4B2B8-FC02-410E-B970-7B6F5F1A8C7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775619" y="3464124"/>
            <a:ext cx="55626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400" b="1" dirty="0">
                <a:latin typeface="Calibri" panose="020F0502020204030204" pitchFamily="34" charset="0"/>
              </a:rPr>
              <a:t>Attitudes That Are Needed</a:t>
            </a: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0934B896-AEA9-41DA-A530-FDF8BFA5A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495800"/>
            <a:ext cx="8153400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87DF41D5-9DA0-4762-97C9-EDA483F4C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495800"/>
            <a:ext cx="81534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2021404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200" b="1" dirty="0">
                <a:solidFill>
                  <a:srgbClr val="FFFF00"/>
                </a:solidFill>
                <a:latin typeface="Calibri" panose="020F0502020204030204" pitchFamily="34" charset="0"/>
              </a:rPr>
              <a:t>“Be kind to one another”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716722-6257-425B-A1AE-EC22F5A1BE9A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Richie Thetford									 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4343184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C234DC5-5EDC-4FC9-910D-F0CC290F16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38300" y="1066800"/>
            <a:ext cx="8915400" cy="1143000"/>
          </a:xfrm>
        </p:spPr>
        <p:txBody>
          <a:bodyPr/>
          <a:lstStyle/>
          <a:p>
            <a:pPr algn="ctr"/>
            <a:r>
              <a:rPr lang="en-US" altLang="en-US" sz="6000" b="1" dirty="0"/>
              <a:t>Attitudes That Are Needed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FCE9A97-2255-4AC5-A6E7-F9855C9F754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0" y="3886200"/>
            <a:ext cx="9677400" cy="1142999"/>
          </a:xfrm>
        </p:spPr>
        <p:txBody>
          <a:bodyPr/>
          <a:lstStyle/>
          <a:p>
            <a:pPr algn="ctr"/>
            <a:r>
              <a:rPr lang="en-US" altLang="en-US" sz="3400" dirty="0"/>
              <a:t>Ideal attitudes make for ideal working conditions among members of a local congregation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2F37FA3E-19FB-4906-BA56-4D91420C60B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661987" y="3900354"/>
            <a:ext cx="3505200" cy="180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200" b="1" dirty="0">
                <a:latin typeface="Calibri" panose="020F0502020204030204" pitchFamily="34" charset="0"/>
              </a:rPr>
              <a:t>The Local</a:t>
            </a:r>
          </a:p>
          <a:p>
            <a:pPr algn="ctr"/>
            <a:r>
              <a:rPr lang="en-US" altLang="en-US" sz="4200" b="1" dirty="0">
                <a:latin typeface="Calibri" panose="020F0502020204030204" pitchFamily="34" charset="0"/>
              </a:rPr>
              <a:t>Congregation</a:t>
            </a:r>
          </a:p>
          <a:p>
            <a:pPr>
              <a:spcBef>
                <a:spcPct val="50000"/>
              </a:spcBef>
            </a:pPr>
            <a:endParaRPr lang="en-US" altLang="en-US" b="1" dirty="0">
              <a:latin typeface="Calibri" panose="020F0502020204030204" pitchFamily="34" charset="0"/>
            </a:endParaRP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69DBE9F1-C4C3-44FE-8540-0FA685540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287963"/>
            <a:ext cx="75438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400" b="1" dirty="0">
                <a:solidFill>
                  <a:srgbClr val="FFFF00"/>
                </a:solidFill>
                <a:latin typeface="Calibri" panose="020F0502020204030204" pitchFamily="34" charset="0"/>
              </a:rPr>
              <a:t>Strive to emulate the mind of Christ</a:t>
            </a:r>
          </a:p>
          <a:p>
            <a:pPr algn="ctr"/>
            <a:r>
              <a:rPr lang="en-US" altLang="en-US" sz="3200" b="1" dirty="0">
                <a:solidFill>
                  <a:srgbClr val="00FFFF"/>
                </a:solidFill>
                <a:latin typeface="Calibri" panose="020F0502020204030204" pitchFamily="34" charset="0"/>
              </a:rPr>
              <a:t>Philippians 2:1-5</a:t>
            </a:r>
          </a:p>
        </p:txBody>
      </p:sp>
      <p:sp>
        <p:nvSpPr>
          <p:cNvPr id="12295" name="Line 7">
            <a:extLst>
              <a:ext uri="{FF2B5EF4-FFF2-40B4-BE49-F238E27FC236}">
                <a16:creationId xmlns:a16="http://schemas.microsoft.com/office/drawing/2014/main" id="{A4CFC037-C76D-41D6-8E87-C488E5B8D85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105400"/>
            <a:ext cx="8153400" cy="46035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26BCAB-7BA6-4BB3-91EE-384F8E03A53D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Richie Thetford									 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</p:bldLst>
  </p:timing>
</p:sld>
</file>

<file path=ppt/theme/theme1.xml><?xml version="1.0" encoding="utf-8"?>
<a:theme xmlns:a="http://schemas.openxmlformats.org/drawingml/2006/main" name="ANGLES">
  <a:themeElements>
    <a:clrScheme name="ANGLES 1">
      <a:dk1>
        <a:srgbClr val="F8F8F8"/>
      </a:dk1>
      <a:lt1>
        <a:srgbClr val="FFFFFF"/>
      </a:lt1>
      <a:dk2>
        <a:srgbClr val="000000"/>
      </a:dk2>
      <a:lt2>
        <a:srgbClr val="000000"/>
      </a:lt2>
      <a:accent1>
        <a:srgbClr val="FF0000"/>
      </a:accent1>
      <a:accent2>
        <a:srgbClr val="3333FF"/>
      </a:accent2>
      <a:accent3>
        <a:srgbClr val="AAAAAA"/>
      </a:accent3>
      <a:accent4>
        <a:srgbClr val="DADADA"/>
      </a:accent4>
      <a:accent5>
        <a:srgbClr val="FFAAAA"/>
      </a:accent5>
      <a:accent6>
        <a:srgbClr val="2D2DE7"/>
      </a:accent6>
      <a:hlink>
        <a:srgbClr val="008000"/>
      </a:hlink>
      <a:folHlink>
        <a:srgbClr val="808080"/>
      </a:folHlink>
    </a:clrScheme>
    <a:fontScheme name="ANGLES">
      <a:majorFont>
        <a:latin typeface="Tahoma"/>
        <a:ea typeface=""/>
        <a:cs typeface=""/>
      </a:majorFont>
      <a:minorFont>
        <a:latin typeface="Souvenir Lt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NGLES 1">
        <a:dk1>
          <a:srgbClr val="F8F8F8"/>
        </a:dk1>
        <a:lt1>
          <a:srgbClr val="FFFFFF"/>
        </a:lt1>
        <a:dk2>
          <a:srgbClr val="000000"/>
        </a:dk2>
        <a:lt2>
          <a:srgbClr val="000000"/>
        </a:lt2>
        <a:accent1>
          <a:srgbClr val="FF0000"/>
        </a:accent1>
        <a:accent2>
          <a:srgbClr val="3333FF"/>
        </a:accent2>
        <a:accent3>
          <a:srgbClr val="AAAAAA"/>
        </a:accent3>
        <a:accent4>
          <a:srgbClr val="DADADA"/>
        </a:accent4>
        <a:accent5>
          <a:srgbClr val="FFAAAA"/>
        </a:accent5>
        <a:accent6>
          <a:srgbClr val="2D2DE7"/>
        </a:accent6>
        <a:hlink>
          <a:srgbClr val="008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GLES 2">
        <a:dk1>
          <a:srgbClr val="360036"/>
        </a:dk1>
        <a:lt1>
          <a:srgbClr val="FFFFFF"/>
        </a:lt1>
        <a:dk2>
          <a:srgbClr val="FFFFCC"/>
        </a:dk2>
        <a:lt2>
          <a:srgbClr val="666633"/>
        </a:lt2>
        <a:accent1>
          <a:srgbClr val="996600"/>
        </a:accent1>
        <a:accent2>
          <a:srgbClr val="CCCC00"/>
        </a:accent2>
        <a:accent3>
          <a:srgbClr val="FFFFFF"/>
        </a:accent3>
        <a:accent4>
          <a:srgbClr val="2D002D"/>
        </a:accent4>
        <a:accent5>
          <a:srgbClr val="CAB8AA"/>
        </a:accent5>
        <a:accent6>
          <a:srgbClr val="B9B900"/>
        </a:accent6>
        <a:hlink>
          <a:srgbClr val="99CC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GLES 3">
        <a:dk1>
          <a:srgbClr val="000000"/>
        </a:dk1>
        <a:lt1>
          <a:srgbClr val="FFFFFF"/>
        </a:lt1>
        <a:dk2>
          <a:srgbClr val="FFFFFF"/>
        </a:dk2>
        <a:lt2>
          <a:srgbClr val="393939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GLES 4">
        <a:dk1>
          <a:srgbClr val="360036"/>
        </a:dk1>
        <a:lt1>
          <a:srgbClr val="FFFFFF"/>
        </a:lt1>
        <a:dk2>
          <a:srgbClr val="FFFFCC"/>
        </a:dk2>
        <a:lt2>
          <a:srgbClr val="660066"/>
        </a:lt2>
        <a:accent1>
          <a:srgbClr val="C3A3C2"/>
        </a:accent1>
        <a:accent2>
          <a:srgbClr val="9999FF"/>
        </a:accent2>
        <a:accent3>
          <a:srgbClr val="FFFFFF"/>
        </a:accent3>
        <a:accent4>
          <a:srgbClr val="2D002D"/>
        </a:accent4>
        <a:accent5>
          <a:srgbClr val="DECEDD"/>
        </a:accent5>
        <a:accent6>
          <a:srgbClr val="8A8AE7"/>
        </a:accent6>
        <a:hlink>
          <a:srgbClr val="0099CC"/>
        </a:hlink>
        <a:folHlink>
          <a:srgbClr val="C99D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GLES 5">
        <a:dk1>
          <a:srgbClr val="000000"/>
        </a:dk1>
        <a:lt1>
          <a:srgbClr val="99CCFF"/>
        </a:lt1>
        <a:dk2>
          <a:srgbClr val="CCECFF"/>
        </a:dk2>
        <a:lt2>
          <a:srgbClr val="002244"/>
        </a:lt2>
        <a:accent1>
          <a:srgbClr val="336699"/>
        </a:accent1>
        <a:accent2>
          <a:srgbClr val="CC99FF"/>
        </a:accent2>
        <a:accent3>
          <a:srgbClr val="CAE2FF"/>
        </a:accent3>
        <a:accent4>
          <a:srgbClr val="000000"/>
        </a:accent4>
        <a:accent5>
          <a:srgbClr val="ADB8CA"/>
        </a:accent5>
        <a:accent6>
          <a:srgbClr val="B98AE7"/>
        </a:accent6>
        <a:hlink>
          <a:srgbClr val="33CCCC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174</TotalTime>
  <Words>298</Words>
  <Application>Microsoft Office PowerPoint</Application>
  <PresentationFormat>Widescreen</PresentationFormat>
  <Paragraphs>72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Tahoma</vt:lpstr>
      <vt:lpstr>Times New Roman</vt:lpstr>
      <vt:lpstr>ANGLES</vt:lpstr>
      <vt:lpstr>Attitudes That Are Needed</vt:lpstr>
      <vt:lpstr>Introduction</vt:lpstr>
      <vt:lpstr>Attitudes Toward God</vt:lpstr>
      <vt:lpstr>Attitudes Toward Ourselves</vt:lpstr>
      <vt:lpstr>Attitudes Toward Our Brethren</vt:lpstr>
      <vt:lpstr>Attitudes Toward Our Brethren</vt:lpstr>
      <vt:lpstr>Attitudes Toward Our Brethren</vt:lpstr>
      <vt:lpstr>Attitudes That Are Needed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Attitudes That Are Needed</dc:title>
  <dc:creator>HP Authorized Customer</dc:creator>
  <cp:lastModifiedBy>Richard Thetford</cp:lastModifiedBy>
  <cp:revision>23</cp:revision>
  <dcterms:created xsi:type="dcterms:W3CDTF">2006-07-05T15:53:46Z</dcterms:created>
  <dcterms:modified xsi:type="dcterms:W3CDTF">2019-02-10T22:55:30Z</dcterms:modified>
</cp:coreProperties>
</file>