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8" autoAdjust="0"/>
    <p:restoredTop sz="94707" autoAdjust="0"/>
  </p:normalViewPr>
  <p:slideViewPr>
    <p:cSldViewPr snapToGrid="0">
      <p:cViewPr varScale="1">
        <p:scale>
          <a:sx n="115" d="100"/>
          <a:sy n="115" d="100"/>
        </p:scale>
        <p:origin x="1476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576" y="1122363"/>
            <a:ext cx="8482693" cy="2387600"/>
          </a:xfrm>
        </p:spPr>
        <p:txBody>
          <a:bodyPr anchor="b">
            <a:normAutofit/>
          </a:bodyPr>
          <a:lstStyle>
            <a:lvl1pPr algn="ctr">
              <a:defRPr sz="4400" b="1">
                <a:latin typeface="Liberation Sans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Liberation Sans" panose="020B0604020202020204" pitchFamily="34" charset="0"/>
                <a:cs typeface="Arial" panose="020B0604020202020204" pitchFamily="34" charset="0"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547764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Liberation Sans" panose="020B0604020202020204" pitchFamily="34" charset="0"/>
                <a:cs typeface="Arial" panose="020B0604020202020204" pitchFamily="34" charset="0"/>
              </a:rPr>
              <a:t>Richie Thetford				                                                www.thetfordcountry.com</a:t>
            </a:r>
            <a:endParaRPr lang="en-US" sz="1400" dirty="0">
              <a:solidFill>
                <a:schemeClr val="bg1"/>
              </a:solidFill>
              <a:latin typeface="Liberation Sans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1"/>
            <a:ext cx="9144000" cy="2041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Liberation Sans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335497"/>
            <a:ext cx="9144000" cy="2041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Liberation Sans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" y="11"/>
            <a:ext cx="204106" cy="643753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Liberation Sans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931730" y="11"/>
            <a:ext cx="212270" cy="643753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Liberation Sans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9537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804C5-0351-4FD6-A389-9F3AF7A64F30}" type="datetimeFigureOut">
              <a:rPr lang="en-US" smtClean="0"/>
              <a:t>12/12/2015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24AEC-A9C4-4FF5-97C7-B82F2A4F39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9547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804C5-0351-4FD6-A389-9F3AF7A64F30}" type="datetimeFigureOut">
              <a:rPr lang="en-US" smtClean="0"/>
              <a:t>12/12/2015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24AEC-A9C4-4FF5-97C7-B82F2A4F39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1467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8194-6893-4662-B88C-F6AB36DB3ED1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D72A-1F90-4F16-8445-457836AB3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945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8194-6893-4662-B88C-F6AB36DB3ED1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D72A-1F90-4F16-8445-457836AB3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822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8194-6893-4662-B88C-F6AB36DB3ED1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D72A-1F90-4F16-8445-457836AB3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80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8194-6893-4662-B88C-F6AB36DB3ED1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D72A-1F90-4F16-8445-457836AB3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036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8194-6893-4662-B88C-F6AB36DB3ED1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D72A-1F90-4F16-8445-457836AB3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62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8194-6893-4662-B88C-F6AB36DB3ED1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D72A-1F90-4F16-8445-457836AB3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3360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8194-6893-4662-B88C-F6AB36DB3ED1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D72A-1F90-4F16-8445-457836AB3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9535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8194-6893-4662-B88C-F6AB36DB3ED1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D72A-1F90-4F16-8445-457836AB3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98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Liberation Sans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400" b="1">
                <a:latin typeface="Liberation Sans" panose="020B0604020202020204" pitchFamily="34" charset="0"/>
                <a:cs typeface="Arial" panose="020B0604020202020204" pitchFamily="34" charset="0"/>
              </a:defRPr>
            </a:lvl1pPr>
            <a:lvl2pPr>
              <a:defRPr sz="3200">
                <a:latin typeface="Liberation Sans" panose="020B0604020202020204" pitchFamily="34" charset="0"/>
                <a:cs typeface="Arial" panose="020B0604020202020204" pitchFamily="34" charset="0"/>
              </a:defRPr>
            </a:lvl2pPr>
            <a:lvl3pPr>
              <a:defRPr sz="3000">
                <a:latin typeface="Liberation Sans" panose="020B0604020202020204" pitchFamily="34" charset="0"/>
                <a:cs typeface="Arial" panose="020B0604020202020204" pitchFamily="34" charset="0"/>
              </a:defRPr>
            </a:lvl3pPr>
            <a:lvl4pPr>
              <a:defRPr sz="2800">
                <a:latin typeface="Liberation Sans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Liberation Sans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547764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Liberation Sans" panose="020B0604020202020204" pitchFamily="34" charset="0"/>
                <a:cs typeface="Arial" panose="020B0604020202020204" pitchFamily="34" charset="0"/>
              </a:rPr>
              <a:t>Richie Thetford				                                                www.thetfordcountry.com</a:t>
            </a:r>
            <a:endParaRPr lang="en-US" sz="1400" dirty="0">
              <a:solidFill>
                <a:schemeClr val="bg1"/>
              </a:solidFill>
              <a:latin typeface="Liberation Sans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1"/>
            <a:ext cx="9144000" cy="2041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Liberation Sans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335497"/>
            <a:ext cx="9144000" cy="2041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Liberation Sans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" y="11"/>
            <a:ext cx="212270" cy="643753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Liberation Sans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931731" y="11"/>
            <a:ext cx="212271" cy="643753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Liberation Sans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6938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8194-6893-4662-B88C-F6AB36DB3ED1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D72A-1F90-4F16-8445-457836AB3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332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8194-6893-4662-B88C-F6AB36DB3ED1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D72A-1F90-4F16-8445-457836AB3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7077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8194-6893-4662-B88C-F6AB36DB3ED1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D72A-1F90-4F16-8445-457836AB3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35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9"/>
            <a:ext cx="78867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4"/>
            <a:ext cx="78867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804C5-0351-4FD6-A389-9F3AF7A64F30}" type="datetimeFigureOut">
              <a:rPr lang="en-US" smtClean="0"/>
              <a:t>12/12/2015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24AEC-A9C4-4FF5-97C7-B82F2A4F39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3916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804C5-0351-4FD6-A389-9F3AF7A64F30}" type="datetimeFigureOut">
              <a:rPr lang="en-US" smtClean="0"/>
              <a:t>12/12/2015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24AEC-A9C4-4FF5-97C7-B82F2A4F39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658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804C5-0351-4FD6-A389-9F3AF7A64F30}" type="datetimeFigureOut">
              <a:rPr lang="en-US" smtClean="0"/>
              <a:t>12/12/2015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24AEC-A9C4-4FF5-97C7-B82F2A4F39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4893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804C5-0351-4FD6-A389-9F3AF7A64F30}" type="datetimeFigureOut">
              <a:rPr lang="en-US" smtClean="0"/>
              <a:t>12/12/2015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24AEC-A9C4-4FF5-97C7-B82F2A4F39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2446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804C5-0351-4FD6-A389-9F3AF7A64F30}" type="datetimeFigureOut">
              <a:rPr lang="en-US" smtClean="0"/>
              <a:t>12/12/2015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24AEC-A9C4-4FF5-97C7-B82F2A4F39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7830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6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804C5-0351-4FD6-A389-9F3AF7A64F30}" type="datetimeFigureOut">
              <a:rPr lang="en-US" smtClean="0"/>
              <a:t>12/12/2015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24AEC-A9C4-4FF5-97C7-B82F2A4F39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2600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6"/>
            <a:ext cx="462915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804C5-0351-4FD6-A389-9F3AF7A64F30}" type="datetimeFigureOut">
              <a:rPr lang="en-US" smtClean="0"/>
              <a:t>12/12/2015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24AEC-A9C4-4FF5-97C7-B82F2A4F39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8577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6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  <a:latin typeface="Liberation Sans" panose="020B0604020202020204" pitchFamily="34" charset="0"/>
              </a:defRPr>
            </a:lvl1pPr>
          </a:lstStyle>
          <a:p>
            <a:fld id="{198804C5-0351-4FD6-A389-9F3AF7A64F30}" type="datetimeFigureOut">
              <a:rPr lang="en-US" smtClean="0"/>
              <a:pPr/>
              <a:t>12/12/2015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6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  <a:latin typeface="Liberation Sans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6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  <a:latin typeface="Liberation Sans" panose="020B0604020202020204" pitchFamily="34" charset="0"/>
              </a:defRPr>
            </a:lvl1pPr>
          </a:lstStyle>
          <a:p>
            <a:fld id="{27B24AEC-A9C4-4FF5-97C7-B82F2A4F39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40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Liberation Sans" panose="020B0604020202020204" pitchFamily="34" charset="0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iberation Sans" panose="020B0604020202020204" pitchFamily="34" charset="0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Liberation Sans" panose="020B0604020202020204" pitchFamily="34" charset="0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Liberation Sans" panose="020B0604020202020204" pitchFamily="34" charset="0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Liberation Sans" panose="020B0604020202020204" pitchFamily="34" charset="0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48194-6893-4662-B88C-F6AB36DB3ED1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BD72A-1F90-4F16-8445-457836AB3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93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1276" y="331530"/>
            <a:ext cx="8487993" cy="23876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iberation Sans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1756" y="2893979"/>
            <a:ext cx="4316326" cy="3448632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solidFill>
                  <a:srgbClr val="C00000"/>
                </a:solidFill>
              </a:rPr>
              <a:t>“Therefore, whatever you want men to do to you, do also to them, for this is the Law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and the Prophets.”</a:t>
            </a:r>
          </a:p>
          <a:p>
            <a:pPr>
              <a:lnSpc>
                <a:spcPct val="11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Matthew 7:12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06" y="434514"/>
            <a:ext cx="2961192" cy="21851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13128" y="331530"/>
            <a:ext cx="5296141" cy="2387600"/>
          </a:xfrm>
          <a:solidFill>
            <a:srgbClr val="FFC000"/>
          </a:solidFill>
        </p:spPr>
        <p:txBody>
          <a:bodyPr/>
          <a:lstStyle/>
          <a:p>
            <a:r>
              <a:rPr lang="en-US" sz="4800" dirty="0" smtClean="0"/>
              <a:t>Living By the </a:t>
            </a: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Golden Rule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8" name="Picture 4" descr="http://blog.genesyslab.com/wp-content/uploads/2013/11/Golden-Rule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75" y="2893979"/>
            <a:ext cx="4382529" cy="3286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40432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ans" panose="020B0604020202020204" pitchFamily="34" charset="0"/>
              </a:rPr>
              <a:t>Conclusion</a:t>
            </a:r>
            <a:endParaRPr lang="en-US" sz="5300" b="1" dirty="0">
              <a:latin typeface="Liberation Sans" panose="020B060402020202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24930" y="2117125"/>
            <a:ext cx="7661189" cy="3814118"/>
          </a:xfrm>
          <a:prstGeom prst="ellipse">
            <a:avLst/>
          </a:prstGeom>
          <a:ln w="57150">
            <a:solidFill>
              <a:srgbClr val="FFC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iberation Sans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0655" y="2900757"/>
            <a:ext cx="697595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dirty="0" smtClean="0">
                <a:solidFill>
                  <a:schemeClr val="bg1"/>
                </a:solidFill>
                <a:latin typeface="Liberation Sans" panose="020B0604020202020204" pitchFamily="34" charset="0"/>
                <a:cs typeface="Arial" panose="020B0604020202020204" pitchFamily="34" charset="0"/>
              </a:rPr>
              <a:t>Nothing could go further in changing life in general for the better than living the </a:t>
            </a:r>
            <a:r>
              <a:rPr lang="en-US" sz="4200" b="1" dirty="0" smtClean="0">
                <a:solidFill>
                  <a:srgbClr val="FFC000"/>
                </a:solidFill>
                <a:latin typeface="Liberation Sans" panose="020B0604020202020204" pitchFamily="34" charset="0"/>
                <a:cs typeface="Arial" panose="020B0604020202020204" pitchFamily="34" charset="0"/>
              </a:rPr>
              <a:t>“golden rule”</a:t>
            </a:r>
            <a:endParaRPr lang="en-US" sz="4200" b="1" dirty="0">
              <a:solidFill>
                <a:srgbClr val="FFC000"/>
              </a:solidFill>
              <a:latin typeface="Liberation Sans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21430" y="304795"/>
            <a:ext cx="386354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ans" panose="020B0604020202020204" pitchFamily="34" charset="0"/>
                <a:cs typeface="Segoe UI Semibold" panose="020B0702040204020203" pitchFamily="34" charset="0"/>
              </a:rPr>
              <a:t>Matthew</a:t>
            </a:r>
          </a:p>
          <a:p>
            <a:pPr algn="ctr"/>
            <a:r>
              <a:rPr 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ans" panose="020B0604020202020204" pitchFamily="34" charset="0"/>
              </a:rPr>
              <a:t>7:12</a:t>
            </a:r>
            <a:endParaRPr lang="en-US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ans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1216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 w="571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4400" b="1" dirty="0" smtClean="0"/>
              <a:t>Obligation Involved in the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5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Golden Rule</a:t>
            </a:r>
            <a:endParaRPr lang="en-US" sz="5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087534"/>
            <a:ext cx="7886700" cy="3238449"/>
          </a:xfrm>
        </p:spPr>
        <p:txBody>
          <a:bodyPr>
            <a:normAutofit/>
          </a:bodyPr>
          <a:lstStyle/>
          <a:p>
            <a:r>
              <a:rPr lang="en-US" dirty="0" smtClean="0"/>
              <a:t>“golden rule” says do</a:t>
            </a:r>
          </a:p>
          <a:p>
            <a:r>
              <a:rPr lang="en-US" dirty="0" smtClean="0"/>
              <a:t>Responsibility is placed</a:t>
            </a:r>
            <a:br>
              <a:rPr lang="en-US" dirty="0" smtClean="0"/>
            </a:br>
            <a:r>
              <a:rPr lang="en-US" dirty="0" smtClean="0"/>
              <a:t>on my shoulders</a:t>
            </a:r>
          </a:p>
          <a:p>
            <a:r>
              <a:rPr lang="en-US" dirty="0" smtClean="0"/>
              <a:t>An obligation of love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cs typeface="Segoe UI Semibold" panose="020B0702040204020203" pitchFamily="34" charset="0"/>
              </a:rPr>
              <a:t>John 15:12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cs typeface="Segoe UI Semibold" panose="020B0702040204020203" pitchFamily="34" charset="0"/>
              </a:rPr>
              <a:t>John 13:34-35</a:t>
            </a:r>
            <a:endParaRPr lang="en-US" dirty="0">
              <a:solidFill>
                <a:srgbClr val="C00000"/>
              </a:solidFill>
              <a:cs typeface="Segoe UI Semibold" panose="020B0702040204020203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74073" y="1927654"/>
            <a:ext cx="8404167" cy="1087395"/>
          </a:xfrm>
          <a:prstGeom prst="roundRect">
            <a:avLst/>
          </a:prstGeom>
          <a:solidFill>
            <a:schemeClr val="tx1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Liberation Sans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2262" y="2034520"/>
            <a:ext cx="83459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>
                <a:solidFill>
                  <a:schemeClr val="bg1"/>
                </a:solidFill>
                <a:latin typeface="Liberation Sans" panose="020B0604020202020204" pitchFamily="34" charset="0"/>
                <a:cs typeface="Segoe UI Semibold" panose="020B0702040204020203" pitchFamily="34" charset="0"/>
              </a:rPr>
              <a:t>“Let all your dealings with men be conducted in the same spirit in which you would desire them to deal with you”</a:t>
            </a:r>
            <a:endParaRPr lang="en-US" sz="2500" dirty="0">
              <a:solidFill>
                <a:schemeClr val="bg1"/>
              </a:solidFill>
              <a:latin typeface="Liberation Sans" panose="020B0604020202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1026" name="Picture 2" descr="http://www.addictinginfo.org/wp-content/uploads/2012/01/golden-ru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785" y="3121915"/>
            <a:ext cx="2989975" cy="3150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36315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30"/>
            <a:ext cx="7886700" cy="1338980"/>
          </a:xfrm>
          <a:solidFill>
            <a:srgbClr val="FFC000"/>
          </a:solidFill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cs typeface="Segoe UI" panose="020B0502040204020203" pitchFamily="34" charset="0"/>
              </a:rPr>
              <a:t>Obligation Involved in the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Golden Rule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45422"/>
            <a:ext cx="8274281" cy="4397434"/>
          </a:xfrm>
        </p:spPr>
        <p:txBody>
          <a:bodyPr>
            <a:normAutofit/>
          </a:bodyPr>
          <a:lstStyle/>
          <a:p>
            <a:r>
              <a:rPr lang="en-US" dirty="0" smtClean="0">
                <a:cs typeface="Segoe UI" panose="020B0502040204020203" pitchFamily="34" charset="0"/>
              </a:rPr>
              <a:t>An obligation of kindness and forgiveness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cs typeface="Segoe UI Semibold" panose="020B0702040204020203" pitchFamily="34" charset="0"/>
              </a:rPr>
              <a:t>Ephesians 4:32</a:t>
            </a:r>
          </a:p>
          <a:p>
            <a:r>
              <a:rPr lang="en-US" dirty="0" smtClean="0">
                <a:cs typeface="Segoe UI" panose="020B0502040204020203" pitchFamily="34" charset="0"/>
              </a:rPr>
              <a:t>An obligation of compassion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cs typeface="Segoe UI Semibold" panose="020B0702040204020203" pitchFamily="34" charset="0"/>
              </a:rPr>
              <a:t>1 Peter 3:8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cs typeface="Segoe UI Semibold" panose="020B0702040204020203" pitchFamily="34" charset="0"/>
              </a:rPr>
              <a:t>Matthew 9:36</a:t>
            </a:r>
            <a:endParaRPr lang="en-US" dirty="0">
              <a:solidFill>
                <a:srgbClr val="C00000"/>
              </a:solidFill>
              <a:cs typeface="Segoe UI Semibold" panose="020B0702040204020203" pitchFamily="34" charset="0"/>
            </a:endParaRPr>
          </a:p>
        </p:txBody>
      </p:sp>
      <p:pic>
        <p:nvPicPr>
          <p:cNvPr id="2052" name="Picture 4" descr="https://austnatrevolution.files.wordpress.com/2015/06/golden-rule_8222951896_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102" y="3905418"/>
            <a:ext cx="5109393" cy="234611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19293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 w="571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5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Golden Rule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 smtClean="0"/>
              <a:t>Versus Rules of Society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04086"/>
            <a:ext cx="7886700" cy="453021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The “vandal” rule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The “pleasure” rule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The “iron” rule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The “it’s legal” rule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The “non-involvement” rule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The “brass” rule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The “silver” rule</a:t>
            </a:r>
          </a:p>
          <a:p>
            <a:pPr lvl="1">
              <a:lnSpc>
                <a:spcPct val="100000"/>
              </a:lnSpc>
            </a:pPr>
            <a:r>
              <a:rPr lang="en-US" dirty="0" smtClean="0">
                <a:solidFill>
                  <a:srgbClr val="C00000"/>
                </a:solidFill>
                <a:cs typeface="Segoe UI Semibold" panose="020B0702040204020203" pitchFamily="34" charset="0"/>
              </a:rPr>
              <a:t>“do not do unto others what you would not want them to do to you”</a:t>
            </a:r>
            <a:endParaRPr lang="en-US" dirty="0">
              <a:solidFill>
                <a:srgbClr val="C00000"/>
              </a:solidFill>
              <a:cs typeface="Segoe UI Semibold" panose="020B0702040204020203" pitchFamily="34" charset="0"/>
            </a:endParaRPr>
          </a:p>
        </p:txBody>
      </p:sp>
      <p:pic>
        <p:nvPicPr>
          <p:cNvPr id="3074" name="Picture 2" descr="http://1.bp.blogspot.com/-pnOSpMGpOzM/UV2p-NUaWtI/AAAAAAAABrs/ng2P8r_Va1E/s1600/il_fullxfull_24510932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0016" y="1804086"/>
            <a:ext cx="2678204" cy="346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90457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 w="571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5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Golden Rule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 smtClean="0"/>
              <a:t>Would Make a Difference!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70834"/>
            <a:ext cx="7886700" cy="4654903"/>
          </a:xfrm>
        </p:spPr>
        <p:txBody>
          <a:bodyPr>
            <a:normAutofit/>
          </a:bodyPr>
          <a:lstStyle/>
          <a:p>
            <a:r>
              <a:rPr lang="en-US" dirty="0" smtClean="0"/>
              <a:t>Divorce would be canceled</a:t>
            </a:r>
          </a:p>
          <a:p>
            <a:pPr lvl="1"/>
            <a:r>
              <a:rPr lang="en-US" dirty="0" smtClean="0">
                <a:cs typeface="Segoe UI Semibold" panose="020B0702040204020203" pitchFamily="34" charset="0"/>
              </a:rPr>
              <a:t>Men how to treat their wives: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cs typeface="Segoe UI Semibold" panose="020B0702040204020203" pitchFamily="34" charset="0"/>
              </a:rPr>
              <a:t>Ephesians 5:22-33	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cs typeface="Segoe UI Semibold" panose="020B0702040204020203" pitchFamily="34" charset="0"/>
              </a:rPr>
              <a:t>1 Peter 3:7</a:t>
            </a:r>
          </a:p>
          <a:p>
            <a:pPr lvl="1"/>
            <a:r>
              <a:rPr lang="en-US" dirty="0" smtClean="0">
                <a:cs typeface="Segoe UI Semibold" panose="020B0702040204020203" pitchFamily="34" charset="0"/>
              </a:rPr>
              <a:t>Women how to treat their husbands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cs typeface="Segoe UI Semibold" panose="020B0702040204020203" pitchFamily="34" charset="0"/>
              </a:rPr>
              <a:t>1 Peter 3:1-6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cs typeface="Segoe UI Semibold" panose="020B0702040204020203" pitchFamily="34" charset="0"/>
              </a:rPr>
              <a:t>Titus 2:4</a:t>
            </a:r>
          </a:p>
          <a:p>
            <a:r>
              <a:rPr lang="en-US" dirty="0" smtClean="0"/>
              <a:t>Child/Parental abuse would stop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cs typeface="Segoe UI Semibold" panose="020B0702040204020203" pitchFamily="34" charset="0"/>
              </a:rPr>
              <a:t>Ephesians 6:1-4</a:t>
            </a:r>
            <a:endParaRPr lang="en-US" dirty="0">
              <a:solidFill>
                <a:srgbClr val="C00000"/>
              </a:solidFill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0613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 w="571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5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Golden Rule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 smtClean="0"/>
              <a:t>Would Make a Difference!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04085"/>
            <a:ext cx="8367069" cy="4513588"/>
          </a:xfrm>
        </p:spPr>
        <p:txBody>
          <a:bodyPr>
            <a:normAutofit/>
          </a:bodyPr>
          <a:lstStyle/>
          <a:p>
            <a:r>
              <a:rPr lang="en-US" sz="3200" dirty="0" smtClean="0">
                <a:cs typeface="Segoe UI Semibold" panose="020B0702040204020203" pitchFamily="34" charset="0"/>
              </a:rPr>
              <a:t>No need for unions or legislation</a:t>
            </a:r>
          </a:p>
          <a:p>
            <a:r>
              <a:rPr lang="en-US" sz="3200" dirty="0" smtClean="0">
                <a:cs typeface="Segoe UI Semibold" panose="020B0702040204020203" pitchFamily="34" charset="0"/>
              </a:rPr>
              <a:t>Jails, etc. would be unnecessary</a:t>
            </a:r>
          </a:p>
          <a:p>
            <a:r>
              <a:rPr lang="en-US" sz="3200" dirty="0" smtClean="0">
                <a:cs typeface="Segoe UI Semibold" panose="020B0702040204020203" pitchFamily="34" charset="0"/>
              </a:rPr>
              <a:t>More unfaithful would be restored</a:t>
            </a:r>
          </a:p>
          <a:p>
            <a:r>
              <a:rPr lang="en-US" sz="3200" dirty="0" smtClean="0">
                <a:cs typeface="Segoe UI Semibold" panose="020B0702040204020203" pitchFamily="34" charset="0"/>
              </a:rPr>
              <a:t>Arguments, etc. no longer a problem</a:t>
            </a:r>
          </a:p>
          <a:p>
            <a:r>
              <a:rPr lang="en-US" sz="3200" dirty="0" smtClean="0">
                <a:cs typeface="Segoe UI Semibold" panose="020B0702040204020203" pitchFamily="34" charset="0"/>
              </a:rPr>
              <a:t>Friendships would remain loyal</a:t>
            </a:r>
          </a:p>
          <a:p>
            <a:r>
              <a:rPr lang="en-US" sz="3200" dirty="0" smtClean="0">
                <a:cs typeface="Segoe UI Semibold" panose="020B0702040204020203" pitchFamily="34" charset="0"/>
              </a:rPr>
              <a:t>Relationship with God would be strong</a:t>
            </a:r>
          </a:p>
          <a:p>
            <a:r>
              <a:rPr lang="en-US" sz="3200" dirty="0" smtClean="0">
                <a:cs typeface="Segoe UI Semibold" panose="020B0702040204020203" pitchFamily="34" charset="0"/>
              </a:rPr>
              <a:t>More people being taught the truth</a:t>
            </a:r>
          </a:p>
        </p:txBody>
      </p:sp>
    </p:spTree>
    <p:extLst>
      <p:ext uri="{BB962C8B-B14F-4D97-AF65-F5344CB8AC3E}">
        <p14:creationId xmlns:p14="http://schemas.microsoft.com/office/powerpoint/2010/main" val="19934313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 w="571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5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Golden Rule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 smtClean="0"/>
              <a:t>Broken in Many Ways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04087"/>
            <a:ext cx="8367069" cy="4572000"/>
          </a:xfrm>
        </p:spPr>
        <p:txBody>
          <a:bodyPr>
            <a:noAutofit/>
          </a:bodyPr>
          <a:lstStyle/>
          <a:p>
            <a:r>
              <a:rPr lang="en-US" sz="3200" dirty="0" smtClean="0">
                <a:cs typeface="Segoe UI Semibold" panose="020B0702040204020203" pitchFamily="34" charset="0"/>
              </a:rPr>
              <a:t>Parents neglect their children</a:t>
            </a:r>
          </a:p>
          <a:p>
            <a:r>
              <a:rPr lang="en-US" sz="3200" dirty="0" smtClean="0">
                <a:cs typeface="Segoe UI Semibold" panose="020B0702040204020203" pitchFamily="34" charset="0"/>
              </a:rPr>
              <a:t>Children neglect their parents</a:t>
            </a:r>
          </a:p>
          <a:p>
            <a:r>
              <a:rPr lang="en-US" sz="3200" dirty="0" smtClean="0">
                <a:cs typeface="Segoe UI Semibold" panose="020B0702040204020203" pitchFamily="34" charset="0"/>
              </a:rPr>
              <a:t>Husbands neglect their wives</a:t>
            </a:r>
          </a:p>
          <a:p>
            <a:r>
              <a:rPr lang="en-US" sz="3200" dirty="0" smtClean="0">
                <a:cs typeface="Segoe UI Semibold" panose="020B0702040204020203" pitchFamily="34" charset="0"/>
              </a:rPr>
              <a:t>Wives neglect their husbands</a:t>
            </a:r>
          </a:p>
          <a:p>
            <a:r>
              <a:rPr lang="en-US" sz="3200" dirty="0" smtClean="0"/>
              <a:t>We neglect to see the needs of others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cs typeface="Segoe UI Semibold" panose="020B0702040204020203" pitchFamily="34" charset="0"/>
              </a:rPr>
              <a:t>Matthew 25:31-46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cs typeface="Segoe UI Semibold" panose="020B0702040204020203" pitchFamily="34" charset="0"/>
              </a:rPr>
              <a:t>Galatians 6:1-2, 10</a:t>
            </a:r>
          </a:p>
          <a:p>
            <a:r>
              <a:rPr lang="en-US" sz="3200" dirty="0" smtClean="0"/>
              <a:t>Often neglect to teach the lost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cs typeface="Segoe UI Semibold" panose="020B0702040204020203" pitchFamily="34" charset="0"/>
              </a:rPr>
              <a:t>Romans 10:1, 13-15</a:t>
            </a:r>
            <a:endParaRPr lang="en-US" sz="3000" dirty="0">
              <a:solidFill>
                <a:srgbClr val="C00000"/>
              </a:solidFill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4102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 w="571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5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Golden Rule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 smtClean="0"/>
              <a:t>Broken in Many Ways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04087"/>
            <a:ext cx="8367069" cy="457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Liberation Sans" panose="020B06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 ignoring others because we think we are better than they are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Liberation Sans" panose="020B06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Luke 14:7-11</a:t>
            </a:r>
          </a:p>
          <a:p>
            <a:r>
              <a:rPr lang="en-US" dirty="0" smtClean="0">
                <a:latin typeface="Liberation Sans" panose="020B06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 sarcastic remarks</a:t>
            </a:r>
          </a:p>
          <a:p>
            <a:r>
              <a:rPr lang="en-US" dirty="0" smtClean="0">
                <a:latin typeface="Liberation Sans" panose="020B06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 the use of gossip and slander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Liberation Sans" panose="020B06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Galatians 5:15</a:t>
            </a:r>
          </a:p>
          <a:p>
            <a:pPr lvl="1"/>
            <a:r>
              <a:rPr lang="en-US" dirty="0" smtClean="0">
                <a:latin typeface="Liberation Sans" panose="020B06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Tongue must be guarded at all times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latin typeface="Liberation Sans" panose="020B06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James 3</a:t>
            </a:r>
            <a:endParaRPr lang="en-US" dirty="0">
              <a:solidFill>
                <a:srgbClr val="C00000"/>
              </a:solidFill>
              <a:latin typeface="Liberation Sans" panose="020B0604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435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 w="571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4400" b="1" dirty="0" smtClean="0"/>
              <a:t>Why Do We Break the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Golden Rule?</a:t>
            </a:r>
            <a:endParaRPr lang="en-US" sz="53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04087"/>
            <a:ext cx="8367069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Our own sins cause us to treat others</a:t>
            </a:r>
            <a:br>
              <a:rPr lang="en-US" dirty="0" smtClean="0"/>
            </a:br>
            <a:r>
              <a:rPr lang="en-US" dirty="0" smtClean="0"/>
              <a:t>as we do</a:t>
            </a:r>
          </a:p>
          <a:p>
            <a:r>
              <a:rPr lang="en-US" dirty="0" smtClean="0"/>
              <a:t>Jealousy and envy is often the cause</a:t>
            </a:r>
          </a:p>
          <a:p>
            <a:r>
              <a:rPr lang="en-US" dirty="0" smtClean="0"/>
              <a:t>Ignorance</a:t>
            </a:r>
          </a:p>
          <a:p>
            <a:r>
              <a:rPr lang="en-US" dirty="0" smtClean="0"/>
              <a:t>A lack of love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cs typeface="Segoe UI Semibold" panose="020B0702040204020203" pitchFamily="34" charset="0"/>
              </a:rPr>
              <a:t>John 13:34-35</a:t>
            </a: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5124" name="Picture 4" descr="http://3.bp.blogspot.com/-F6CZUmWt_OM/T7WoaC0QFoI/AAAAAAAABMc/KI00tr-aHQw/s1600/golden-ru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2167" y="3345269"/>
            <a:ext cx="5026687" cy="2918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98695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ichie Thetford - Liberation Sans Norm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ichie Thetford - Liberation Sans Normal" id="{152BEC7A-B6F5-49C7-8D12-D94A166AFD68}" vid="{AB292587-B345-4B2D-971B-C27DABF386F1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Richie Thetford - Liberation Sans Normal</Template>
  <TotalTime>155</TotalTime>
  <Words>313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Liberation Sans</vt:lpstr>
      <vt:lpstr>Segoe UI</vt:lpstr>
      <vt:lpstr>Segoe UI Semibold</vt:lpstr>
      <vt:lpstr>Tahoma</vt:lpstr>
      <vt:lpstr>Richie Thetford - Liberation Sans Normal</vt:lpstr>
      <vt:lpstr>Custom Design</vt:lpstr>
      <vt:lpstr>Living By the Golden Rule</vt:lpstr>
      <vt:lpstr>Obligation Involved in the Golden Rule</vt:lpstr>
      <vt:lpstr>Obligation Involved in the Golden Rule</vt:lpstr>
      <vt:lpstr>Golden Rule Versus Rules of Society</vt:lpstr>
      <vt:lpstr>Golden Rule Would Make a Difference!</vt:lpstr>
      <vt:lpstr>Golden Rule Would Make a Difference!</vt:lpstr>
      <vt:lpstr>Golden Rule Broken in Many Ways</vt:lpstr>
      <vt:lpstr>Golden Rule Broken in Many Ways</vt:lpstr>
      <vt:lpstr>Why Do We Break the Golden Rule?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Richie Thetford</dc:creator>
  <cp:lastModifiedBy>Richard Thetford</cp:lastModifiedBy>
  <cp:revision>28</cp:revision>
  <dcterms:created xsi:type="dcterms:W3CDTF">2015-09-18T22:43:17Z</dcterms:created>
  <dcterms:modified xsi:type="dcterms:W3CDTF">2015-12-12T17:41:03Z</dcterms:modified>
</cp:coreProperties>
</file>