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4" r:id="rId7"/>
    <p:sldId id="260" r:id="rId8"/>
    <p:sldId id="261" r:id="rId9"/>
    <p:sldId id="262" r:id="rId10"/>
    <p:sldId id="265" r:id="rId11"/>
    <p:sldId id="263" r:id="rId12"/>
    <p:sldId id="267" r:id="rId13"/>
    <p:sldId id="273" r:id="rId14"/>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0099"/>
    <a:srgbClr val="B3C5FF"/>
    <a:srgbClr val="8BA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778" y="43"/>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DAA1B7-3A23-4483-8A19-3C180955CAD2}"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BF8473-7FC5-487B-915F-D39A60134FD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A36221-DF61-4B70-BC9C-A1F4BF5E3342}"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7BABBB-F4C3-45E0-936E-049E72FC73AD}"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C89B97-A6B0-4C8F-A15D-F9C0B26FD8E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A996B3-BB56-477E-B14D-B200B0238DB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278702C-56F8-4C43-B7F2-7EB745508367}"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598AD68-F388-4F48-A935-BCB54314ED24}"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8556E2F-AB18-4B9F-8D8E-F8A46C5F077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E19EBB8-5C68-4E53-9B24-5867CC06B50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CA942F5-7A04-4638-938B-D47C9D4879C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Segoe UI" panose="020B0502040204020203" pitchFamily="34" charset="0"/>
                <a:cs typeface="Segoe UI" panose="020B0502040204020203" pitchFamily="34" charset="0"/>
              </a:defRPr>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Segoe UI" panose="020B0502040204020203" pitchFamily="34" charset="0"/>
                <a:cs typeface="Segoe UI" panose="020B0502040204020203" pitchFamily="34" charset="0"/>
              </a:defRPr>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Segoe UI" panose="020B0502040204020203" pitchFamily="34" charset="0"/>
                <a:cs typeface="Segoe UI" panose="020B0502040204020203" pitchFamily="34" charset="0"/>
              </a:defRPr>
            </a:lvl1pPr>
          </a:lstStyle>
          <a:p>
            <a:fld id="{74F4BC6A-037E-4403-A3DD-05CBA66990B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ctr" rtl="0" fontAlgn="base">
        <a:spcBef>
          <a:spcPct val="0"/>
        </a:spcBef>
        <a:spcAft>
          <a:spcPct val="0"/>
        </a:spcAft>
        <a:defRPr sz="4400">
          <a:solidFill>
            <a:schemeClr val="tx2"/>
          </a:solidFill>
          <a:latin typeface="Segoe UI" panose="020B0502040204020203" pitchFamily="34" charset="0"/>
          <a:ea typeface="+mj-ea"/>
          <a:cs typeface="Segoe UI" panose="020B0502040204020203" pitchFamily="34" charset="0"/>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Segoe UI" panose="020B0502040204020203" pitchFamily="34" charset="0"/>
          <a:ea typeface="+mn-ea"/>
          <a:cs typeface="Segoe UI" panose="020B0502040204020203" pitchFamily="34" charset="0"/>
        </a:defRPr>
      </a:lvl1pPr>
      <a:lvl2pPr marL="742950" indent="-285750" algn="l" rtl="0" fontAlgn="base">
        <a:spcBef>
          <a:spcPct val="20000"/>
        </a:spcBef>
        <a:spcAft>
          <a:spcPct val="0"/>
        </a:spcAft>
        <a:buChar char="–"/>
        <a:defRPr sz="2800">
          <a:solidFill>
            <a:schemeClr val="tx1"/>
          </a:solidFill>
          <a:latin typeface="Segoe UI" panose="020B0502040204020203" pitchFamily="34" charset="0"/>
          <a:cs typeface="Segoe UI" panose="020B0502040204020203" pitchFamily="34" charset="0"/>
        </a:defRPr>
      </a:lvl2pPr>
      <a:lvl3pPr marL="1143000" indent="-228600" algn="l" rtl="0" fontAlgn="base">
        <a:spcBef>
          <a:spcPct val="20000"/>
        </a:spcBef>
        <a:spcAft>
          <a:spcPct val="0"/>
        </a:spcAft>
        <a:buChar char="•"/>
        <a:defRPr sz="2400">
          <a:solidFill>
            <a:schemeClr val="tx1"/>
          </a:solidFill>
          <a:latin typeface="Segoe UI" panose="020B0502040204020203" pitchFamily="34" charset="0"/>
          <a:cs typeface="Segoe UI" panose="020B0502040204020203" pitchFamily="34" charset="0"/>
        </a:defRPr>
      </a:lvl3pPr>
      <a:lvl4pPr marL="1600200" indent="-228600" algn="l" rtl="0" fontAlgn="base">
        <a:spcBef>
          <a:spcPct val="20000"/>
        </a:spcBef>
        <a:spcAft>
          <a:spcPct val="0"/>
        </a:spcAft>
        <a:buChar char="–"/>
        <a:defRPr sz="2000">
          <a:solidFill>
            <a:schemeClr val="tx1"/>
          </a:solidFill>
          <a:latin typeface="Segoe UI" panose="020B0502040204020203" pitchFamily="34" charset="0"/>
          <a:cs typeface="Segoe UI" panose="020B0502040204020203" pitchFamily="34" charset="0"/>
        </a:defRPr>
      </a:lvl4pPr>
      <a:lvl5pPr marL="2057400" indent="-228600" algn="l" rtl="0" fontAlgn="base">
        <a:spcBef>
          <a:spcPct val="20000"/>
        </a:spcBef>
        <a:spcAft>
          <a:spcPct val="0"/>
        </a:spcAft>
        <a:buChar char="»"/>
        <a:defRPr sz="2000">
          <a:solidFill>
            <a:schemeClr val="tx1"/>
          </a:solidFill>
          <a:latin typeface="Segoe UI" panose="020B0502040204020203" pitchFamily="34" charset="0"/>
          <a:cs typeface="Segoe UI" panose="020B0502040204020203"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9" name="Picture 11"/>
          <p:cNvPicPr>
            <a:picLocks noChangeAspect="1" noChangeArrowheads="1"/>
          </p:cNvPicPr>
          <p:nvPr/>
        </p:nvPicPr>
        <p:blipFill>
          <a:blip r:embed="rId2" cstate="print"/>
          <a:srcRect/>
          <a:stretch>
            <a:fillRect/>
          </a:stretch>
        </p:blipFill>
        <p:spPr bwMode="auto">
          <a:xfrm>
            <a:off x="1981200" y="381000"/>
            <a:ext cx="8229600" cy="6096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050" name="Rectangle 2"/>
          <p:cNvSpPr>
            <a:spLocks noGrp="1" noChangeArrowheads="1"/>
          </p:cNvSpPr>
          <p:nvPr>
            <p:ph type="ctrTitle"/>
          </p:nvPr>
        </p:nvSpPr>
        <p:spPr>
          <a:xfrm>
            <a:off x="1981200" y="1219200"/>
            <a:ext cx="3886200" cy="933450"/>
          </a:xfrm>
          <a:effectLst/>
        </p:spPr>
        <p:txBody>
          <a:bodyPr/>
          <a:lstStyle/>
          <a:p>
            <a:r>
              <a:rPr lang="en-US" sz="5400" b="1" dirty="0">
                <a:solidFill>
                  <a:schemeClr val="bg1"/>
                </a:solidFill>
                <a:effectLst>
                  <a:outerShdw blurRad="38100" dist="38100" dir="2700000" algn="tl">
                    <a:srgbClr val="000000">
                      <a:alpha val="43137"/>
                    </a:srgbClr>
                  </a:outerShdw>
                </a:effectLst>
                <a:latin typeface="Segoe UI" panose="020B0502040204020203" pitchFamily="34" charset="0"/>
              </a:rPr>
              <a:t>Letting Go</a:t>
            </a:r>
          </a:p>
        </p:txBody>
      </p:sp>
      <p:sp>
        <p:nvSpPr>
          <p:cNvPr id="7" name="Rectangle 2"/>
          <p:cNvSpPr txBox="1">
            <a:spLocks noChangeArrowheads="1"/>
          </p:cNvSpPr>
          <p:nvPr/>
        </p:nvSpPr>
        <p:spPr bwMode="auto">
          <a:xfrm>
            <a:off x="3505200" y="2038350"/>
            <a:ext cx="3886200" cy="857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defRPr/>
            </a:pPr>
            <a:r>
              <a:rPr lang="en-US" sz="4000" b="1" kern="0" dirty="0">
                <a:solidFill>
                  <a:schemeClr val="bg1"/>
                </a:solidFill>
                <a:effectLst>
                  <a:outerShdw blurRad="38100" dist="38100" dir="2700000" algn="tl">
                    <a:srgbClr val="000000">
                      <a:alpha val="43137"/>
                    </a:srgbClr>
                  </a:outerShdw>
                </a:effectLst>
                <a:latin typeface="Segoe UI" panose="020B0502040204020203" pitchFamily="34" charset="0"/>
                <a:ea typeface="+mj-ea"/>
                <a:cs typeface="Segoe UI" panose="020B0502040204020203" pitchFamily="34" charset="0"/>
              </a:rPr>
              <a:t>and</a:t>
            </a:r>
          </a:p>
        </p:txBody>
      </p:sp>
      <p:sp>
        <p:nvSpPr>
          <p:cNvPr id="8" name="Rectangle 2"/>
          <p:cNvSpPr txBox="1">
            <a:spLocks noChangeArrowheads="1"/>
          </p:cNvSpPr>
          <p:nvPr/>
        </p:nvSpPr>
        <p:spPr bwMode="auto">
          <a:xfrm>
            <a:off x="6324600" y="3790950"/>
            <a:ext cx="3886200" cy="857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defRPr/>
            </a:pPr>
            <a:r>
              <a:rPr lang="en-US" sz="5400" b="1" kern="0" dirty="0">
                <a:solidFill>
                  <a:schemeClr val="bg1"/>
                </a:solidFill>
                <a:effectLst>
                  <a:outerShdw blurRad="38100" dist="38100" dir="2700000" algn="tl">
                    <a:srgbClr val="000000">
                      <a:alpha val="43137"/>
                    </a:srgbClr>
                  </a:outerShdw>
                </a:effectLst>
                <a:latin typeface="Segoe UI" panose="020B0502040204020203" pitchFamily="34" charset="0"/>
                <a:ea typeface="+mj-ea"/>
                <a:cs typeface="Segoe UI" panose="020B0502040204020203" pitchFamily="34" charset="0"/>
              </a:rPr>
              <a:t>Moving On</a:t>
            </a:r>
          </a:p>
        </p:txBody>
      </p:sp>
      <p:sp>
        <p:nvSpPr>
          <p:cNvPr id="6" name="TextBox 5">
            <a:extLst>
              <a:ext uri="{FF2B5EF4-FFF2-40B4-BE49-F238E27FC236}">
                <a16:creationId xmlns:a16="http://schemas.microsoft.com/office/drawing/2014/main" id="{8953918F-01F5-4791-BF23-F33B4B9842BE}"/>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72" name="Text Box 8"/>
          <p:cNvSpPr txBox="1">
            <a:spLocks noChangeArrowheads="1"/>
          </p:cNvSpPr>
          <p:nvPr/>
        </p:nvSpPr>
        <p:spPr bwMode="auto">
          <a:xfrm>
            <a:off x="0" y="381001"/>
            <a:ext cx="12192000" cy="2616101"/>
          </a:xfrm>
          <a:prstGeom prst="rect">
            <a:avLst/>
          </a:prstGeom>
          <a:noFill/>
          <a:ln w="9525">
            <a:noFill/>
            <a:miter lim="800000"/>
            <a:headEnd/>
            <a:tailEnd/>
          </a:ln>
          <a:effectLst/>
        </p:spPr>
        <p:txBody>
          <a:bodyPr wrap="square">
            <a:spAutoFit/>
          </a:bodyPr>
          <a:lstStyle/>
          <a:p>
            <a:pPr algn="ctr"/>
            <a:r>
              <a:rPr lang="en-US" sz="3200" dirty="0">
                <a:solidFill>
                  <a:schemeClr val="bg1"/>
                </a:solidFill>
                <a:latin typeface="Segoe UI" panose="020B0502040204020203" pitchFamily="34" charset="0"/>
                <a:cs typeface="Segoe UI" panose="020B0502040204020203" pitchFamily="34" charset="0"/>
              </a:rPr>
              <a:t>“Therefore let us, as many as are mature, have this mind; and if in anything you think otherwise, God will reveal even this to you. Nevertheless, to the degree that we have already attained, let us walk by the same rule, let us be of the same mind.”</a:t>
            </a:r>
          </a:p>
          <a:p>
            <a:pPr algn="ctr"/>
            <a:r>
              <a:rPr lang="en-US" sz="3600" b="1" dirty="0">
                <a:solidFill>
                  <a:schemeClr val="bg1"/>
                </a:solidFill>
                <a:latin typeface="Segoe UI" panose="020B0502040204020203" pitchFamily="34" charset="0"/>
                <a:cs typeface="Segoe UI" panose="020B0502040204020203" pitchFamily="34" charset="0"/>
              </a:rPr>
              <a:t>Philippians 3:15-16</a:t>
            </a:r>
          </a:p>
        </p:txBody>
      </p:sp>
      <p:pic>
        <p:nvPicPr>
          <p:cNvPr id="11" name="Picture 10" descr="bible.jpg"/>
          <p:cNvPicPr>
            <a:picLocks noChangeAspect="1"/>
          </p:cNvPicPr>
          <p:nvPr/>
        </p:nvPicPr>
        <p:blipFill>
          <a:blip r:embed="rId2" cstate="print"/>
          <a:stretch>
            <a:fillRect/>
          </a:stretch>
        </p:blipFill>
        <p:spPr>
          <a:xfrm>
            <a:off x="3048000" y="3048000"/>
            <a:ext cx="6096000" cy="3599021"/>
          </a:xfrm>
          <a:prstGeom prst="rect">
            <a:avLst/>
          </a:prstGeom>
        </p:spPr>
      </p:pic>
      <p:sp>
        <p:nvSpPr>
          <p:cNvPr id="4" name="TextBox 3">
            <a:extLst>
              <a:ext uri="{FF2B5EF4-FFF2-40B4-BE49-F238E27FC236}">
                <a16:creationId xmlns:a16="http://schemas.microsoft.com/office/drawing/2014/main" id="{C937BB59-4B04-42D3-BEA8-4A40D74158DE}"/>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1828800"/>
            <a:ext cx="12192000" cy="2286000"/>
          </a:xfrm>
          <a:prstGeom prst="rect">
            <a:avLst/>
          </a:prstGeom>
          <a:solidFill>
            <a:srgbClr val="B3C5FF"/>
          </a:solidFill>
          <a:ln w="9525">
            <a:solidFill>
              <a:schemeClr val="tx1"/>
            </a:solid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9219" name="Rectangle 3"/>
          <p:cNvSpPr>
            <a:spLocks noGrp="1" noChangeArrowheads="1"/>
          </p:cNvSpPr>
          <p:nvPr>
            <p:ph type="title"/>
          </p:nvPr>
        </p:nvSpPr>
        <p:spPr>
          <a:xfrm>
            <a:off x="228600" y="21848"/>
            <a:ext cx="11734800" cy="892552"/>
          </a:xfrm>
          <a:effectLst/>
        </p:spPr>
        <p:txBody>
          <a:bodyPr/>
          <a:lstStyle/>
          <a:p>
            <a:r>
              <a:rPr lang="en-US" sz="4800" b="1" dirty="0">
                <a:solidFill>
                  <a:schemeClr val="bg1"/>
                </a:solidFill>
              </a:rPr>
              <a:t>Encouragement to the Mature</a:t>
            </a:r>
          </a:p>
        </p:txBody>
      </p:sp>
      <p:sp>
        <p:nvSpPr>
          <p:cNvPr id="9220" name="Rectangle 4"/>
          <p:cNvSpPr>
            <a:spLocks noGrp="1" noChangeArrowheads="1"/>
          </p:cNvSpPr>
          <p:nvPr>
            <p:ph type="body" idx="1"/>
          </p:nvPr>
        </p:nvSpPr>
        <p:spPr>
          <a:xfrm>
            <a:off x="228600" y="2895600"/>
            <a:ext cx="11734800" cy="1143000"/>
          </a:xfrm>
        </p:spPr>
        <p:txBody>
          <a:bodyPr/>
          <a:lstStyle/>
          <a:p>
            <a:r>
              <a:rPr lang="en-US" b="1" dirty="0"/>
              <a:t>Paul encourages all who are mature</a:t>
            </a:r>
          </a:p>
          <a:p>
            <a:pPr lvl="1"/>
            <a:r>
              <a:rPr lang="en-US" dirty="0"/>
              <a:t>To have the mind or spirit indicated in Vs 7-14</a:t>
            </a:r>
          </a:p>
        </p:txBody>
      </p:sp>
      <p:sp>
        <p:nvSpPr>
          <p:cNvPr id="9226" name="Rectangle 10"/>
          <p:cNvSpPr>
            <a:spLocks noChangeArrowheads="1"/>
          </p:cNvSpPr>
          <p:nvPr/>
        </p:nvSpPr>
        <p:spPr bwMode="auto">
          <a:xfrm>
            <a:off x="0" y="1828800"/>
            <a:ext cx="12192000" cy="990600"/>
          </a:xfrm>
          <a:prstGeom prst="rect">
            <a:avLst/>
          </a:prstGeom>
          <a:solidFill>
            <a:srgbClr val="990033"/>
          </a:solidFill>
          <a:ln w="9525">
            <a:no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9227" name="Text Box 11"/>
          <p:cNvSpPr txBox="1">
            <a:spLocks noChangeArrowheads="1"/>
          </p:cNvSpPr>
          <p:nvPr/>
        </p:nvSpPr>
        <p:spPr bwMode="auto">
          <a:xfrm>
            <a:off x="1905000" y="1858964"/>
            <a:ext cx="8458200" cy="954107"/>
          </a:xfrm>
          <a:prstGeom prst="rect">
            <a:avLst/>
          </a:prstGeom>
          <a:noFill/>
          <a:ln w="9525">
            <a:noFill/>
            <a:miter lim="800000"/>
            <a:headEnd/>
            <a:tailEnd/>
          </a:ln>
          <a:effectLst/>
        </p:spPr>
        <p:txBody>
          <a:bodyPr>
            <a:spAutoFit/>
          </a:bodyPr>
          <a:lstStyle/>
          <a:p>
            <a:pPr algn="ctr"/>
            <a:r>
              <a:rPr lang="en-US" sz="2800" b="1" dirty="0">
                <a:solidFill>
                  <a:schemeClr val="bg1"/>
                </a:solidFill>
                <a:latin typeface="Segoe UI" panose="020B0502040204020203" pitchFamily="34" charset="0"/>
                <a:cs typeface="Segoe UI" panose="020B0502040204020203" pitchFamily="34" charset="0"/>
              </a:rPr>
              <a:t>“…to the degree that we have already attained…” </a:t>
            </a:r>
            <a:r>
              <a:rPr lang="en-US" sz="2800" dirty="0">
                <a:solidFill>
                  <a:schemeClr val="bg1"/>
                </a:solidFill>
                <a:latin typeface="Segoe UI" panose="020B0502040204020203" pitchFamily="34" charset="0"/>
                <a:cs typeface="Segoe UI" panose="020B0502040204020203" pitchFamily="34" charset="0"/>
              </a:rPr>
              <a:t>(Philippians 3:16)</a:t>
            </a:r>
          </a:p>
        </p:txBody>
      </p:sp>
      <p:sp>
        <p:nvSpPr>
          <p:cNvPr id="7" name="TextBox 6">
            <a:extLst>
              <a:ext uri="{FF2B5EF4-FFF2-40B4-BE49-F238E27FC236}">
                <a16:creationId xmlns:a16="http://schemas.microsoft.com/office/drawing/2014/main" id="{A6D4928B-833E-4B70-97F0-EB0A55D89DA9}"/>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p:cTn id="7" dur="500" fill="hold"/>
                                        <p:tgtEl>
                                          <p:spTgt spid="9219"/>
                                        </p:tgtEl>
                                        <p:attrNameLst>
                                          <p:attrName>ppt_w</p:attrName>
                                        </p:attrNameLst>
                                      </p:cBhvr>
                                      <p:tavLst>
                                        <p:tav tm="0">
                                          <p:val>
                                            <p:fltVal val="0"/>
                                          </p:val>
                                        </p:tav>
                                        <p:tav tm="100000">
                                          <p:val>
                                            <p:strVal val="#ppt_w"/>
                                          </p:val>
                                        </p:tav>
                                      </p:tavLst>
                                    </p:anim>
                                    <p:anim calcmode="lin" valueType="num">
                                      <p:cBhvr>
                                        <p:cTn id="8" dur="500" fill="hold"/>
                                        <p:tgtEl>
                                          <p:spTgt spid="921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9226"/>
                                        </p:tgtEl>
                                        <p:attrNameLst>
                                          <p:attrName>style.visibility</p:attrName>
                                        </p:attrNameLst>
                                      </p:cBhvr>
                                      <p:to>
                                        <p:strVal val="visible"/>
                                      </p:to>
                                    </p:set>
                                    <p:anim calcmode="lin" valueType="num">
                                      <p:cBhvr>
                                        <p:cTn id="12" dur="500" fill="hold"/>
                                        <p:tgtEl>
                                          <p:spTgt spid="9226"/>
                                        </p:tgtEl>
                                        <p:attrNameLst>
                                          <p:attrName>ppt_w</p:attrName>
                                        </p:attrNameLst>
                                      </p:cBhvr>
                                      <p:tavLst>
                                        <p:tav tm="0">
                                          <p:val>
                                            <p:fltVal val="0"/>
                                          </p:val>
                                        </p:tav>
                                        <p:tav tm="100000">
                                          <p:val>
                                            <p:strVal val="#ppt_w"/>
                                          </p:val>
                                        </p:tav>
                                      </p:tavLst>
                                    </p:anim>
                                    <p:anim calcmode="lin" valueType="num">
                                      <p:cBhvr>
                                        <p:cTn id="13" dur="500" fill="hold"/>
                                        <p:tgtEl>
                                          <p:spTgt spid="9226"/>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9227"/>
                                        </p:tgtEl>
                                        <p:attrNameLst>
                                          <p:attrName>style.visibility</p:attrName>
                                        </p:attrNameLst>
                                      </p:cBhvr>
                                      <p:to>
                                        <p:strVal val="visible"/>
                                      </p:to>
                                    </p:set>
                                    <p:anim calcmode="lin" valueType="num">
                                      <p:cBhvr>
                                        <p:cTn id="17" dur="500" fill="hold"/>
                                        <p:tgtEl>
                                          <p:spTgt spid="9227"/>
                                        </p:tgtEl>
                                        <p:attrNameLst>
                                          <p:attrName>ppt_w</p:attrName>
                                        </p:attrNameLst>
                                      </p:cBhvr>
                                      <p:tavLst>
                                        <p:tav tm="0">
                                          <p:val>
                                            <p:fltVal val="0"/>
                                          </p:val>
                                        </p:tav>
                                        <p:tav tm="100000">
                                          <p:val>
                                            <p:strVal val="#ppt_w"/>
                                          </p:val>
                                        </p:tav>
                                      </p:tavLst>
                                    </p:anim>
                                    <p:anim calcmode="lin" valueType="num">
                                      <p:cBhvr>
                                        <p:cTn id="18" dur="500" fill="hold"/>
                                        <p:tgtEl>
                                          <p:spTgt spid="9227"/>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9218"/>
                                        </p:tgtEl>
                                        <p:attrNameLst>
                                          <p:attrName>style.visibility</p:attrName>
                                        </p:attrNameLst>
                                      </p:cBhvr>
                                      <p:to>
                                        <p:strVal val="visible"/>
                                      </p:to>
                                    </p:set>
                                    <p:anim calcmode="lin" valueType="num">
                                      <p:cBhvr>
                                        <p:cTn id="23" dur="500" fill="hold"/>
                                        <p:tgtEl>
                                          <p:spTgt spid="9218"/>
                                        </p:tgtEl>
                                        <p:attrNameLst>
                                          <p:attrName>ppt_w</p:attrName>
                                        </p:attrNameLst>
                                      </p:cBhvr>
                                      <p:tavLst>
                                        <p:tav tm="0">
                                          <p:val>
                                            <p:fltVal val="0"/>
                                          </p:val>
                                        </p:tav>
                                        <p:tav tm="100000">
                                          <p:val>
                                            <p:strVal val="#ppt_w"/>
                                          </p:val>
                                        </p:tav>
                                      </p:tavLst>
                                    </p:anim>
                                    <p:anim calcmode="lin" valueType="num">
                                      <p:cBhvr>
                                        <p:cTn id="24" dur="500" fill="hold"/>
                                        <p:tgtEl>
                                          <p:spTgt spid="9218"/>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nodeType="afterEffect">
                                  <p:stCondLst>
                                    <p:cond delay="0"/>
                                  </p:stCondLst>
                                  <p:childTnLst>
                                    <p:set>
                                      <p:cBhvr>
                                        <p:cTn id="27" dur="1" fill="hold">
                                          <p:stCondLst>
                                            <p:cond delay="0"/>
                                          </p:stCondLst>
                                        </p:cTn>
                                        <p:tgtEl>
                                          <p:spTgt spid="9220">
                                            <p:txEl>
                                              <p:pRg st="0" end="0"/>
                                            </p:txEl>
                                          </p:spTgt>
                                        </p:tgtEl>
                                        <p:attrNameLst>
                                          <p:attrName>style.visibility</p:attrName>
                                        </p:attrNameLst>
                                      </p:cBhvr>
                                      <p:to>
                                        <p:strVal val="visible"/>
                                      </p:to>
                                    </p:set>
                                    <p:anim calcmode="lin" valueType="num">
                                      <p:cBhvr>
                                        <p:cTn id="28" dur="500" fill="hold"/>
                                        <p:tgtEl>
                                          <p:spTgt spid="9220">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9220">
                                            <p:txEl>
                                              <p:pRg st="0" end="0"/>
                                            </p:txEl>
                                          </p:spTgt>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9" presetClass="entr" presetSubtype="0" fill="hold" nodeType="afterEffect">
                                  <p:stCondLst>
                                    <p:cond delay="0"/>
                                  </p:stCondLst>
                                  <p:childTnLst>
                                    <p:set>
                                      <p:cBhvr>
                                        <p:cTn id="32" dur="1" fill="hold">
                                          <p:stCondLst>
                                            <p:cond delay="0"/>
                                          </p:stCondLst>
                                        </p:cTn>
                                        <p:tgtEl>
                                          <p:spTgt spid="9220">
                                            <p:txEl>
                                              <p:pRg st="1" end="1"/>
                                            </p:txEl>
                                          </p:spTgt>
                                        </p:tgtEl>
                                        <p:attrNameLst>
                                          <p:attrName>style.visibility</p:attrName>
                                        </p:attrNameLst>
                                      </p:cBhvr>
                                      <p:to>
                                        <p:strVal val="visible"/>
                                      </p:to>
                                    </p:set>
                                    <p:animEffect transition="in" filter="dissolve">
                                      <p:cBhvr>
                                        <p:cTn id="33" dur="500"/>
                                        <p:tgtEl>
                                          <p:spTgt spid="92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P spid="9219" grpId="0"/>
      <p:bldP spid="9226" grpId="0" animBg="1"/>
      <p:bldP spid="9227"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6" name="Picture 2" descr="http://userfiles.steadyhealth.com/220505/Image/past2.jpg"/>
          <p:cNvPicPr>
            <a:picLocks noChangeAspect="1" noChangeArrowheads="1"/>
          </p:cNvPicPr>
          <p:nvPr/>
        </p:nvPicPr>
        <p:blipFill>
          <a:blip r:embed="rId2" cstate="print"/>
          <a:srcRect/>
          <a:stretch>
            <a:fillRect/>
          </a:stretch>
        </p:blipFill>
        <p:spPr bwMode="auto">
          <a:xfrm>
            <a:off x="2089220" y="685800"/>
            <a:ext cx="8013560" cy="4648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2" name="TextBox 11"/>
          <p:cNvSpPr txBox="1"/>
          <p:nvPr/>
        </p:nvSpPr>
        <p:spPr>
          <a:xfrm>
            <a:off x="2286000" y="2277071"/>
            <a:ext cx="2590800" cy="1015663"/>
          </a:xfrm>
          <a:prstGeom prst="rect">
            <a:avLst/>
          </a:prstGeom>
          <a:noFill/>
        </p:spPr>
        <p:txBody>
          <a:bodyPr wrap="square" rtlCol="0">
            <a:spAutoFit/>
          </a:bodyPr>
          <a:lstStyle/>
          <a:p>
            <a:r>
              <a:rPr lang="en-US" sz="6000" b="1" dirty="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Let Go</a:t>
            </a:r>
          </a:p>
        </p:txBody>
      </p:sp>
      <p:sp>
        <p:nvSpPr>
          <p:cNvPr id="4" name="TextBox 3">
            <a:extLst>
              <a:ext uri="{FF2B5EF4-FFF2-40B4-BE49-F238E27FC236}">
                <a16:creationId xmlns:a16="http://schemas.microsoft.com/office/drawing/2014/main" id="{18D9F404-9E71-41F2-8F71-7A5C9AD9209B}"/>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7892" name="Picture 4" descr="http://www.chriscastaldo.com/wp-content/uploads/2012/09/Reach20forward1.jpg"/>
          <p:cNvPicPr>
            <a:picLocks noChangeAspect="1" noChangeArrowheads="1"/>
          </p:cNvPicPr>
          <p:nvPr/>
        </p:nvPicPr>
        <p:blipFill>
          <a:blip r:embed="rId2" cstate="print"/>
          <a:srcRect/>
          <a:stretch>
            <a:fillRect/>
          </a:stretch>
        </p:blipFill>
        <p:spPr bwMode="auto">
          <a:xfrm>
            <a:off x="2164937" y="609600"/>
            <a:ext cx="7862129" cy="5257800"/>
          </a:xfrm>
          <a:prstGeom prst="rect">
            <a:avLst/>
          </a:prstGeom>
          <a:noFill/>
        </p:spPr>
      </p:pic>
      <p:sp>
        <p:nvSpPr>
          <p:cNvPr id="12" name="TextBox 11"/>
          <p:cNvSpPr txBox="1"/>
          <p:nvPr/>
        </p:nvSpPr>
        <p:spPr>
          <a:xfrm>
            <a:off x="2133600" y="423208"/>
            <a:ext cx="5410200" cy="1938992"/>
          </a:xfrm>
          <a:prstGeom prst="rect">
            <a:avLst/>
          </a:prstGeom>
          <a:noFill/>
        </p:spPr>
        <p:txBody>
          <a:bodyPr wrap="square" rtlCol="0">
            <a:spAutoFit/>
          </a:bodyPr>
          <a:lstStyle/>
          <a:p>
            <a:r>
              <a:rPr lang="en-US" sz="6000" dirty="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Reach</a:t>
            </a:r>
          </a:p>
          <a:p>
            <a:r>
              <a:rPr lang="en-US" sz="6000" b="1" dirty="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Forward!</a:t>
            </a:r>
          </a:p>
        </p:txBody>
      </p:sp>
      <p:sp>
        <p:nvSpPr>
          <p:cNvPr id="4" name="TextBox 3">
            <a:extLst>
              <a:ext uri="{FF2B5EF4-FFF2-40B4-BE49-F238E27FC236}">
                <a16:creationId xmlns:a16="http://schemas.microsoft.com/office/drawing/2014/main" id="{5531651A-4AA9-4324-8505-D23727B0543E}"/>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60" name="Picture 12"/>
          <p:cNvPicPr>
            <a:picLocks noChangeAspect="1" noChangeArrowheads="1"/>
          </p:cNvPicPr>
          <p:nvPr/>
        </p:nvPicPr>
        <p:blipFill>
          <a:blip r:embed="rId2" cstate="print"/>
          <a:srcRect/>
          <a:stretch>
            <a:fillRect/>
          </a:stretch>
        </p:blipFill>
        <p:spPr bwMode="auto">
          <a:xfrm>
            <a:off x="1981200" y="381000"/>
            <a:ext cx="8305800" cy="6096000"/>
          </a:xfrm>
          <a:prstGeom prst="rect">
            <a:avLst/>
          </a:prstGeom>
          <a:ln>
            <a:noFill/>
          </a:ln>
          <a:effectLst>
            <a:softEdge rad="112500"/>
          </a:effectLst>
        </p:spPr>
      </p:pic>
      <p:sp>
        <p:nvSpPr>
          <p:cNvPr id="2051" name="Rectangle 3"/>
          <p:cNvSpPr>
            <a:spLocks noGrp="1" noChangeArrowheads="1"/>
          </p:cNvSpPr>
          <p:nvPr>
            <p:ph type="subTitle" idx="1"/>
          </p:nvPr>
        </p:nvSpPr>
        <p:spPr>
          <a:xfrm>
            <a:off x="2133600" y="4800600"/>
            <a:ext cx="8001000" cy="762000"/>
          </a:xfrm>
          <a:effectLst/>
        </p:spPr>
        <p:txBody>
          <a:bodyPr/>
          <a:lstStyle/>
          <a:p>
            <a:pPr>
              <a:lnSpc>
                <a:spcPct val="90000"/>
              </a:lnSpc>
            </a:pPr>
            <a:r>
              <a:rPr lang="en-US" sz="4400" b="1" dirty="0">
                <a:ln w="19050">
                  <a:solidFill>
                    <a:schemeClr val="tx1"/>
                  </a:solidFill>
                </a:ln>
                <a:solidFill>
                  <a:schemeClr val="bg1"/>
                </a:solidFill>
                <a:effectLst>
                  <a:outerShdw blurRad="38100" dist="38100" dir="2700000" algn="tl">
                    <a:srgbClr val="000000">
                      <a:alpha val="43137"/>
                    </a:srgbClr>
                  </a:outerShdw>
                </a:effectLst>
                <a:latin typeface="Segoe UI Black" panose="020B0A02040204020203" pitchFamily="34" charset="0"/>
                <a:ea typeface="Segoe UI Black" panose="020B0A02040204020203" pitchFamily="34" charset="0"/>
              </a:rPr>
              <a:t>Philippians 3:4-16</a:t>
            </a:r>
          </a:p>
        </p:txBody>
      </p:sp>
      <p:sp>
        <p:nvSpPr>
          <p:cNvPr id="2" name="TextBox 1">
            <a:extLst>
              <a:ext uri="{FF2B5EF4-FFF2-40B4-BE49-F238E27FC236}">
                <a16:creationId xmlns:a16="http://schemas.microsoft.com/office/drawing/2014/main" id="{639F5F78-5C3B-40CF-8E7F-E3A07936C836}"/>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0" name="Text Box 8"/>
          <p:cNvSpPr txBox="1">
            <a:spLocks noChangeArrowheads="1"/>
          </p:cNvSpPr>
          <p:nvPr/>
        </p:nvSpPr>
        <p:spPr bwMode="auto">
          <a:xfrm>
            <a:off x="304800" y="381000"/>
            <a:ext cx="11582400" cy="5570756"/>
          </a:xfrm>
          <a:prstGeom prst="rect">
            <a:avLst/>
          </a:prstGeom>
          <a:noFill/>
          <a:ln w="9525">
            <a:noFill/>
            <a:miter lim="800000"/>
            <a:headEnd/>
            <a:tailEnd/>
          </a:ln>
          <a:effectLst/>
        </p:spPr>
        <p:txBody>
          <a:bodyPr wrap="square" anchor="ctr">
            <a:spAutoFit/>
          </a:bodyPr>
          <a:lstStyle/>
          <a:p>
            <a:pPr algn="ctr"/>
            <a:r>
              <a:rPr lang="en-US" sz="3200" dirty="0">
                <a:solidFill>
                  <a:schemeClr val="bg1"/>
                </a:solidFill>
                <a:latin typeface="Segoe UI" panose="020B0502040204020203" pitchFamily="34" charset="0"/>
                <a:cs typeface="Segoe UI" panose="020B0502040204020203" pitchFamily="34" charset="0"/>
              </a:rPr>
              <a:t>“But what things were gain to me, these I have counted loss for Christ. Yet indeed I also count all things loss for the excellence of the knowledge of Christ Jesus my Lord, for whom I have suffered the loss of all things, and count them as rubbish, that I may gain Christ and be found in Him, not having my own righteousness, which is from the law, but that which is through faith in Christ, the righteousness which is from God by faith; that I may know Him and the power of His resurrection, and the fellowship of His sufferings, being conformed to His death, if, by any means, I may attain to the resurrection from the dead.”</a:t>
            </a:r>
          </a:p>
          <a:p>
            <a:pPr algn="ctr"/>
            <a:r>
              <a:rPr lang="en-US" sz="3600" b="1" dirty="0">
                <a:solidFill>
                  <a:schemeClr val="bg1"/>
                </a:solidFill>
                <a:latin typeface="Segoe UI" panose="020B0502040204020203" pitchFamily="34" charset="0"/>
                <a:cs typeface="Segoe UI" panose="020B0502040204020203" pitchFamily="34" charset="0"/>
              </a:rPr>
              <a:t>Philippians 3:7-11</a:t>
            </a:r>
          </a:p>
        </p:txBody>
      </p:sp>
      <p:sp>
        <p:nvSpPr>
          <p:cNvPr id="3" name="TextBox 2">
            <a:extLst>
              <a:ext uri="{FF2B5EF4-FFF2-40B4-BE49-F238E27FC236}">
                <a16:creationId xmlns:a16="http://schemas.microsoft.com/office/drawing/2014/main" id="{0A305108-44DD-443E-BCA5-428AABE7C16E}"/>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7" name="Rectangle 11"/>
          <p:cNvSpPr>
            <a:spLocks noChangeArrowheads="1"/>
          </p:cNvSpPr>
          <p:nvPr/>
        </p:nvSpPr>
        <p:spPr bwMode="auto">
          <a:xfrm>
            <a:off x="0" y="1905000"/>
            <a:ext cx="12192000" cy="4267200"/>
          </a:xfrm>
          <a:prstGeom prst="rect">
            <a:avLst/>
          </a:prstGeom>
          <a:solidFill>
            <a:srgbClr val="B3C5FF"/>
          </a:solidFill>
          <a:ln w="9525">
            <a:solidFill>
              <a:schemeClr val="tx1"/>
            </a:solid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4109" name="Rectangle 13"/>
          <p:cNvSpPr>
            <a:spLocks noChangeArrowheads="1"/>
          </p:cNvSpPr>
          <p:nvPr/>
        </p:nvSpPr>
        <p:spPr bwMode="auto">
          <a:xfrm>
            <a:off x="0" y="3657600"/>
            <a:ext cx="12192000" cy="1371600"/>
          </a:xfrm>
          <a:prstGeom prst="rect">
            <a:avLst/>
          </a:prstGeom>
          <a:solidFill>
            <a:srgbClr val="990033"/>
          </a:solidFill>
          <a:ln w="9525">
            <a:no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4098" name="Rectangle 2"/>
          <p:cNvSpPr>
            <a:spLocks noGrp="1" noChangeArrowheads="1"/>
          </p:cNvSpPr>
          <p:nvPr>
            <p:ph type="title"/>
          </p:nvPr>
        </p:nvSpPr>
        <p:spPr>
          <a:xfrm>
            <a:off x="1981200" y="122238"/>
            <a:ext cx="8229600" cy="792162"/>
          </a:xfrm>
          <a:effectLst/>
        </p:spPr>
        <p:txBody>
          <a:bodyPr/>
          <a:lstStyle/>
          <a:p>
            <a:r>
              <a:rPr lang="en-US" sz="4800" b="1" dirty="0">
                <a:solidFill>
                  <a:schemeClr val="bg1"/>
                </a:solidFill>
              </a:rPr>
              <a:t>His Loss and Gain</a:t>
            </a:r>
          </a:p>
        </p:txBody>
      </p:sp>
      <p:sp>
        <p:nvSpPr>
          <p:cNvPr id="4099" name="Rectangle 3"/>
          <p:cNvSpPr>
            <a:spLocks noGrp="1" noChangeArrowheads="1"/>
          </p:cNvSpPr>
          <p:nvPr>
            <p:ph type="body" idx="1"/>
          </p:nvPr>
        </p:nvSpPr>
        <p:spPr>
          <a:xfrm>
            <a:off x="152400" y="1981200"/>
            <a:ext cx="10134600" cy="1676400"/>
          </a:xfrm>
        </p:spPr>
        <p:txBody>
          <a:bodyPr/>
          <a:lstStyle/>
          <a:p>
            <a:r>
              <a:rPr lang="en-US" b="1" dirty="0"/>
              <a:t>“were gain” and “counted loss”</a:t>
            </a:r>
          </a:p>
          <a:p>
            <a:pPr lvl="1"/>
            <a:r>
              <a:rPr lang="en-US" dirty="0"/>
              <a:t>Weighing one thing over or against another</a:t>
            </a:r>
          </a:p>
          <a:p>
            <a:pPr lvl="1"/>
            <a:r>
              <a:rPr lang="en-US" dirty="0"/>
              <a:t>Paul let other things go for the sake of Christ</a:t>
            </a:r>
          </a:p>
        </p:txBody>
      </p:sp>
      <p:sp>
        <p:nvSpPr>
          <p:cNvPr id="4104" name="Text Box 8"/>
          <p:cNvSpPr txBox="1">
            <a:spLocks noChangeArrowheads="1"/>
          </p:cNvSpPr>
          <p:nvPr/>
        </p:nvSpPr>
        <p:spPr bwMode="auto">
          <a:xfrm>
            <a:off x="2057400" y="1143001"/>
            <a:ext cx="8001000" cy="366713"/>
          </a:xfrm>
          <a:prstGeom prst="rect">
            <a:avLst/>
          </a:prstGeom>
          <a:noFill/>
          <a:ln w="9525">
            <a:noFill/>
            <a:miter lim="800000"/>
            <a:headEnd/>
            <a:tailEnd/>
          </a:ln>
          <a:effectLst/>
        </p:spPr>
        <p:txBody>
          <a:bodyPr>
            <a:spAutoFit/>
          </a:bodyPr>
          <a:lstStyle/>
          <a:p>
            <a:pPr>
              <a:spcBef>
                <a:spcPct val="50000"/>
              </a:spcBef>
            </a:pPr>
            <a:endParaRPr lang="en-US" dirty="0">
              <a:latin typeface="Segoe UI" panose="020B0502040204020203" pitchFamily="34" charset="0"/>
              <a:cs typeface="Segoe UI" panose="020B0502040204020203" pitchFamily="34" charset="0"/>
            </a:endParaRPr>
          </a:p>
        </p:txBody>
      </p:sp>
      <p:sp>
        <p:nvSpPr>
          <p:cNvPr id="4105" name="Rectangle 9"/>
          <p:cNvSpPr>
            <a:spLocks noChangeArrowheads="1"/>
          </p:cNvSpPr>
          <p:nvPr/>
        </p:nvSpPr>
        <p:spPr bwMode="auto">
          <a:xfrm>
            <a:off x="0" y="1066800"/>
            <a:ext cx="12192000" cy="914400"/>
          </a:xfrm>
          <a:prstGeom prst="rect">
            <a:avLst/>
          </a:prstGeom>
          <a:solidFill>
            <a:srgbClr val="990033"/>
          </a:solidFill>
          <a:ln w="9525">
            <a:no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4106" name="Text Box 10"/>
          <p:cNvSpPr txBox="1">
            <a:spLocks noChangeArrowheads="1"/>
          </p:cNvSpPr>
          <p:nvPr/>
        </p:nvSpPr>
        <p:spPr bwMode="auto">
          <a:xfrm>
            <a:off x="0" y="1027093"/>
            <a:ext cx="12192000" cy="954107"/>
          </a:xfrm>
          <a:prstGeom prst="rect">
            <a:avLst/>
          </a:prstGeom>
          <a:noFill/>
          <a:ln w="9525">
            <a:noFill/>
            <a:miter lim="800000"/>
            <a:headEnd/>
            <a:tailEnd/>
          </a:ln>
          <a:effectLst/>
        </p:spPr>
        <p:txBody>
          <a:bodyPr wrap="square">
            <a:spAutoFit/>
          </a:bodyPr>
          <a:lstStyle/>
          <a:p>
            <a:pPr algn="ctr"/>
            <a:r>
              <a:rPr lang="en-US" sz="2800" b="1" dirty="0">
                <a:solidFill>
                  <a:schemeClr val="bg1"/>
                </a:solidFill>
                <a:latin typeface="Segoe UI" panose="020B0502040204020203" pitchFamily="34" charset="0"/>
                <a:cs typeface="Segoe UI" panose="020B0502040204020203" pitchFamily="34" charset="0"/>
              </a:rPr>
              <a:t>“But what things were gain to me, these I have counted loss for Christ” </a:t>
            </a:r>
            <a:r>
              <a:rPr lang="en-US" sz="2800" dirty="0">
                <a:solidFill>
                  <a:schemeClr val="bg1"/>
                </a:solidFill>
                <a:latin typeface="Segoe UI" panose="020B0502040204020203" pitchFamily="34" charset="0"/>
                <a:cs typeface="Segoe UI" panose="020B0502040204020203" pitchFamily="34" charset="0"/>
              </a:rPr>
              <a:t>(Philippians 3:7)</a:t>
            </a:r>
          </a:p>
        </p:txBody>
      </p:sp>
      <p:sp>
        <p:nvSpPr>
          <p:cNvPr id="4108" name="Text Box 12"/>
          <p:cNvSpPr txBox="1">
            <a:spLocks noChangeArrowheads="1"/>
          </p:cNvSpPr>
          <p:nvPr/>
        </p:nvSpPr>
        <p:spPr bwMode="auto">
          <a:xfrm>
            <a:off x="0" y="3657601"/>
            <a:ext cx="12192000" cy="1384995"/>
          </a:xfrm>
          <a:prstGeom prst="rect">
            <a:avLst/>
          </a:prstGeom>
          <a:noFill/>
          <a:ln w="9525">
            <a:noFill/>
            <a:miter lim="800000"/>
            <a:headEnd/>
            <a:tailEnd/>
          </a:ln>
          <a:effectLst/>
        </p:spPr>
        <p:txBody>
          <a:bodyPr wrap="square">
            <a:spAutoFit/>
          </a:bodyPr>
          <a:lstStyle/>
          <a:p>
            <a:pPr algn="ctr"/>
            <a:r>
              <a:rPr lang="en-US" sz="2800" b="1" dirty="0">
                <a:solidFill>
                  <a:schemeClr val="bg1"/>
                </a:solidFill>
                <a:latin typeface="Segoe UI" panose="020B0502040204020203" pitchFamily="34" charset="0"/>
                <a:cs typeface="Segoe UI" panose="020B0502040204020203" pitchFamily="34" charset="0"/>
              </a:rPr>
              <a:t>“Yet indeed I also count all things loss for the excellence of the knowledge of Christ Jesus my Lord”</a:t>
            </a:r>
            <a:br>
              <a:rPr lang="en-US" sz="2800" b="1" dirty="0">
                <a:solidFill>
                  <a:schemeClr val="bg1"/>
                </a:solidFill>
                <a:latin typeface="Segoe UI" panose="020B0502040204020203" pitchFamily="34" charset="0"/>
                <a:cs typeface="Segoe UI" panose="020B0502040204020203" pitchFamily="34" charset="0"/>
              </a:rPr>
            </a:br>
            <a:r>
              <a:rPr lang="en-US" sz="2800" dirty="0">
                <a:solidFill>
                  <a:schemeClr val="bg1"/>
                </a:solidFill>
                <a:latin typeface="Segoe UI" panose="020B0502040204020203" pitchFamily="34" charset="0"/>
                <a:cs typeface="Segoe UI" panose="020B0502040204020203" pitchFamily="34" charset="0"/>
              </a:rPr>
              <a:t>(Philippians 3:8)</a:t>
            </a:r>
          </a:p>
        </p:txBody>
      </p:sp>
      <p:sp>
        <p:nvSpPr>
          <p:cNvPr id="15" name="Rectangle 14"/>
          <p:cNvSpPr>
            <a:spLocks noChangeArrowheads="1"/>
          </p:cNvSpPr>
          <p:nvPr/>
        </p:nvSpPr>
        <p:spPr bwMode="auto">
          <a:xfrm>
            <a:off x="152400" y="5029200"/>
            <a:ext cx="10134600" cy="1143000"/>
          </a:xfrm>
          <a:prstGeom prst="rect">
            <a:avLst/>
          </a:prstGeom>
          <a:noFill/>
          <a:ln w="9525">
            <a:noFill/>
            <a:miter lim="800000"/>
            <a:headEnd/>
            <a:tailEnd/>
          </a:ln>
          <a:effectLst/>
        </p:spPr>
        <p:txBody>
          <a:bodyPr/>
          <a:lstStyle/>
          <a:p>
            <a:pPr marL="342900" indent="-342900">
              <a:spcBef>
                <a:spcPct val="20000"/>
              </a:spcBef>
              <a:buFontTx/>
              <a:buChar char="•"/>
            </a:pPr>
            <a:r>
              <a:rPr lang="en-US" sz="3200" b="1" dirty="0">
                <a:latin typeface="Segoe UI" panose="020B0502040204020203" pitchFamily="34" charset="0"/>
                <a:cs typeface="Segoe UI" panose="020B0502040204020203" pitchFamily="34" charset="0"/>
              </a:rPr>
              <a:t>Paul moves from the past to the present</a:t>
            </a:r>
          </a:p>
          <a:p>
            <a:pPr marL="742950" lvl="1" indent="-285750">
              <a:spcBef>
                <a:spcPct val="20000"/>
              </a:spcBef>
              <a:buFontTx/>
              <a:buChar char="–"/>
            </a:pPr>
            <a:r>
              <a:rPr lang="en-US" sz="2800" dirty="0">
                <a:latin typeface="Segoe UI" panose="020B0502040204020203" pitchFamily="34" charset="0"/>
                <a:cs typeface="Segoe UI" panose="020B0502040204020203" pitchFamily="34" charset="0"/>
              </a:rPr>
              <a:t>“knowledge” was to </a:t>
            </a:r>
            <a:r>
              <a:rPr lang="en-US" sz="2800" b="1" dirty="0">
                <a:latin typeface="Segoe UI" panose="020B0502040204020203" pitchFamily="34" charset="0"/>
                <a:cs typeface="Segoe UI" panose="020B0502040204020203" pitchFamily="34" charset="0"/>
              </a:rPr>
              <a:t>KNOW</a:t>
            </a:r>
            <a:r>
              <a:rPr lang="en-US" sz="2800" dirty="0">
                <a:latin typeface="Segoe UI" panose="020B0502040204020203" pitchFamily="34" charset="0"/>
                <a:cs typeface="Segoe UI" panose="020B0502040204020203" pitchFamily="34" charset="0"/>
              </a:rPr>
              <a:t> Christ</a:t>
            </a:r>
            <a:endParaRPr lang="en-US" sz="2400"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66ED43B1-7D3F-4CAC-BF5B-2DF0889A5A5C}"/>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4105"/>
                                        </p:tgtEl>
                                        <p:attrNameLst>
                                          <p:attrName>style.visibility</p:attrName>
                                        </p:attrNameLst>
                                      </p:cBhvr>
                                      <p:to>
                                        <p:strVal val="visible"/>
                                      </p:to>
                                    </p:set>
                                    <p:anim calcmode="lin" valueType="num">
                                      <p:cBhvr>
                                        <p:cTn id="12" dur="500" fill="hold"/>
                                        <p:tgtEl>
                                          <p:spTgt spid="4105"/>
                                        </p:tgtEl>
                                        <p:attrNameLst>
                                          <p:attrName>ppt_w</p:attrName>
                                        </p:attrNameLst>
                                      </p:cBhvr>
                                      <p:tavLst>
                                        <p:tav tm="0">
                                          <p:val>
                                            <p:fltVal val="0"/>
                                          </p:val>
                                        </p:tav>
                                        <p:tav tm="100000">
                                          <p:val>
                                            <p:strVal val="#ppt_w"/>
                                          </p:val>
                                        </p:tav>
                                      </p:tavLst>
                                    </p:anim>
                                    <p:anim calcmode="lin" valueType="num">
                                      <p:cBhvr>
                                        <p:cTn id="13" dur="500" fill="hold"/>
                                        <p:tgtEl>
                                          <p:spTgt spid="410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4106">
                                            <p:txEl>
                                              <p:pRg st="0" end="0"/>
                                            </p:txEl>
                                          </p:spTgt>
                                        </p:tgtEl>
                                        <p:attrNameLst>
                                          <p:attrName>style.visibility</p:attrName>
                                        </p:attrNameLst>
                                      </p:cBhvr>
                                      <p:to>
                                        <p:strVal val="visible"/>
                                      </p:to>
                                    </p:set>
                                    <p:anim calcmode="lin" valueType="num">
                                      <p:cBhvr>
                                        <p:cTn id="17" dur="500" fill="hold"/>
                                        <p:tgtEl>
                                          <p:spTgt spid="4106">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410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4107"/>
                                        </p:tgtEl>
                                        <p:attrNameLst>
                                          <p:attrName>style.visibility</p:attrName>
                                        </p:attrNameLst>
                                      </p:cBhvr>
                                      <p:to>
                                        <p:strVal val="visible"/>
                                      </p:to>
                                    </p:set>
                                    <p:anim calcmode="lin" valueType="num">
                                      <p:cBhvr>
                                        <p:cTn id="23" dur="500" fill="hold"/>
                                        <p:tgtEl>
                                          <p:spTgt spid="4107"/>
                                        </p:tgtEl>
                                        <p:attrNameLst>
                                          <p:attrName>ppt_w</p:attrName>
                                        </p:attrNameLst>
                                      </p:cBhvr>
                                      <p:tavLst>
                                        <p:tav tm="0">
                                          <p:val>
                                            <p:fltVal val="0"/>
                                          </p:val>
                                        </p:tav>
                                        <p:tav tm="100000">
                                          <p:val>
                                            <p:strVal val="#ppt_w"/>
                                          </p:val>
                                        </p:tav>
                                      </p:tavLst>
                                    </p:anim>
                                    <p:anim calcmode="lin" valueType="num">
                                      <p:cBhvr>
                                        <p:cTn id="24" dur="500" fill="hold"/>
                                        <p:tgtEl>
                                          <p:spTgt spid="4107"/>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nodeType="afterEffect">
                                  <p:stCondLst>
                                    <p:cond delay="0"/>
                                  </p:stCondLst>
                                  <p:childTnLst>
                                    <p:set>
                                      <p:cBhvr>
                                        <p:cTn id="27" dur="1" fill="hold">
                                          <p:stCondLst>
                                            <p:cond delay="0"/>
                                          </p:stCondLst>
                                        </p:cTn>
                                        <p:tgtEl>
                                          <p:spTgt spid="4099">
                                            <p:txEl>
                                              <p:pRg st="0" end="0"/>
                                            </p:txEl>
                                          </p:spTgt>
                                        </p:tgtEl>
                                        <p:attrNameLst>
                                          <p:attrName>style.visibility</p:attrName>
                                        </p:attrNameLst>
                                      </p:cBhvr>
                                      <p:to>
                                        <p:strVal val="visible"/>
                                      </p:to>
                                    </p:set>
                                    <p:anim calcmode="lin" valueType="num">
                                      <p:cBhvr>
                                        <p:cTn id="28" dur="5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4099">
                                            <p:txEl>
                                              <p:pRg st="0" end="0"/>
                                            </p:txEl>
                                          </p:spTgt>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9" presetClass="entr" presetSubtype="0" fill="hold" nodeType="afterEffect">
                                  <p:stCondLst>
                                    <p:cond delay="0"/>
                                  </p:stCondLst>
                                  <p:childTnLst>
                                    <p:set>
                                      <p:cBhvr>
                                        <p:cTn id="32" dur="1" fill="hold">
                                          <p:stCondLst>
                                            <p:cond delay="0"/>
                                          </p:stCondLst>
                                        </p:cTn>
                                        <p:tgtEl>
                                          <p:spTgt spid="4099">
                                            <p:txEl>
                                              <p:pRg st="1" end="1"/>
                                            </p:txEl>
                                          </p:spTgt>
                                        </p:tgtEl>
                                        <p:attrNameLst>
                                          <p:attrName>style.visibility</p:attrName>
                                        </p:attrNameLst>
                                      </p:cBhvr>
                                      <p:to>
                                        <p:strVal val="visible"/>
                                      </p:to>
                                    </p:set>
                                    <p:animEffect transition="in" filter="dissolve">
                                      <p:cBhvr>
                                        <p:cTn id="33" dur="500"/>
                                        <p:tgtEl>
                                          <p:spTgt spid="4099">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4099">
                                            <p:txEl>
                                              <p:pRg st="2" end="2"/>
                                            </p:txEl>
                                          </p:spTgt>
                                        </p:tgtEl>
                                        <p:attrNameLst>
                                          <p:attrName>style.visibility</p:attrName>
                                        </p:attrNameLst>
                                      </p:cBhvr>
                                      <p:to>
                                        <p:strVal val="visible"/>
                                      </p:to>
                                    </p:set>
                                    <p:animEffect transition="in" filter="dissolve">
                                      <p:cBhvr>
                                        <p:cTn id="38" dur="500"/>
                                        <p:tgtEl>
                                          <p:spTgt spid="4099">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4109"/>
                                        </p:tgtEl>
                                        <p:attrNameLst>
                                          <p:attrName>style.visibility</p:attrName>
                                        </p:attrNameLst>
                                      </p:cBhvr>
                                      <p:to>
                                        <p:strVal val="visible"/>
                                      </p:to>
                                    </p:set>
                                    <p:anim calcmode="lin" valueType="num">
                                      <p:cBhvr>
                                        <p:cTn id="43" dur="500" fill="hold"/>
                                        <p:tgtEl>
                                          <p:spTgt spid="4109"/>
                                        </p:tgtEl>
                                        <p:attrNameLst>
                                          <p:attrName>ppt_w</p:attrName>
                                        </p:attrNameLst>
                                      </p:cBhvr>
                                      <p:tavLst>
                                        <p:tav tm="0">
                                          <p:val>
                                            <p:fltVal val="0"/>
                                          </p:val>
                                        </p:tav>
                                        <p:tav tm="100000">
                                          <p:val>
                                            <p:strVal val="#ppt_w"/>
                                          </p:val>
                                        </p:tav>
                                      </p:tavLst>
                                    </p:anim>
                                    <p:anim calcmode="lin" valueType="num">
                                      <p:cBhvr>
                                        <p:cTn id="44" dur="500" fill="hold"/>
                                        <p:tgtEl>
                                          <p:spTgt spid="4109"/>
                                        </p:tgtEl>
                                        <p:attrNameLst>
                                          <p:attrName>ppt_h</p:attrName>
                                        </p:attrNameLst>
                                      </p:cBhvr>
                                      <p:tavLst>
                                        <p:tav tm="0">
                                          <p:val>
                                            <p:fltVal val="0"/>
                                          </p:val>
                                        </p:tav>
                                        <p:tav tm="100000">
                                          <p:val>
                                            <p:strVal val="#ppt_h"/>
                                          </p:val>
                                        </p:tav>
                                      </p:tavLst>
                                    </p:anim>
                                  </p:childTnLst>
                                </p:cTn>
                              </p:par>
                            </p:childTnLst>
                          </p:cTn>
                        </p:par>
                        <p:par>
                          <p:cTn id="45" fill="hold">
                            <p:stCondLst>
                              <p:cond delay="500"/>
                            </p:stCondLst>
                            <p:childTnLst>
                              <p:par>
                                <p:cTn id="46" presetID="23" presetClass="entr" presetSubtype="16" fill="hold" grpId="0" nodeType="afterEffect">
                                  <p:stCondLst>
                                    <p:cond delay="0"/>
                                  </p:stCondLst>
                                  <p:childTnLst>
                                    <p:set>
                                      <p:cBhvr>
                                        <p:cTn id="47" dur="1" fill="hold">
                                          <p:stCondLst>
                                            <p:cond delay="0"/>
                                          </p:stCondLst>
                                        </p:cTn>
                                        <p:tgtEl>
                                          <p:spTgt spid="4108"/>
                                        </p:tgtEl>
                                        <p:attrNameLst>
                                          <p:attrName>style.visibility</p:attrName>
                                        </p:attrNameLst>
                                      </p:cBhvr>
                                      <p:to>
                                        <p:strVal val="visible"/>
                                      </p:to>
                                    </p:set>
                                    <p:anim calcmode="lin" valueType="num">
                                      <p:cBhvr>
                                        <p:cTn id="48" dur="500" fill="hold"/>
                                        <p:tgtEl>
                                          <p:spTgt spid="4108"/>
                                        </p:tgtEl>
                                        <p:attrNameLst>
                                          <p:attrName>ppt_w</p:attrName>
                                        </p:attrNameLst>
                                      </p:cBhvr>
                                      <p:tavLst>
                                        <p:tav tm="0">
                                          <p:val>
                                            <p:fltVal val="0"/>
                                          </p:val>
                                        </p:tav>
                                        <p:tav tm="100000">
                                          <p:val>
                                            <p:strVal val="#ppt_w"/>
                                          </p:val>
                                        </p:tav>
                                      </p:tavLst>
                                    </p:anim>
                                    <p:anim calcmode="lin" valueType="num">
                                      <p:cBhvr>
                                        <p:cTn id="49" dur="500" fill="hold"/>
                                        <p:tgtEl>
                                          <p:spTgt spid="4108"/>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nodeType="clickEffect">
                                  <p:stCondLst>
                                    <p:cond delay="0"/>
                                  </p:stCondLst>
                                  <p:childTnLst>
                                    <p:set>
                                      <p:cBhvr>
                                        <p:cTn id="53" dur="1" fill="hold">
                                          <p:stCondLst>
                                            <p:cond delay="0"/>
                                          </p:stCondLst>
                                        </p:cTn>
                                        <p:tgtEl>
                                          <p:spTgt spid="15">
                                            <p:txEl>
                                              <p:pRg st="0" end="0"/>
                                            </p:txEl>
                                          </p:spTgt>
                                        </p:tgtEl>
                                        <p:attrNameLst>
                                          <p:attrName>style.visibility</p:attrName>
                                        </p:attrNameLst>
                                      </p:cBhvr>
                                      <p:to>
                                        <p:strVal val="visible"/>
                                      </p:to>
                                    </p:set>
                                    <p:anim calcmode="lin" valueType="num">
                                      <p:cBhvr>
                                        <p:cTn id="5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55" dur="500" fill="hold"/>
                                        <p:tgtEl>
                                          <p:spTgt spid="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15">
                                            <p:txEl>
                                              <p:pRg st="1" end="1"/>
                                            </p:txEl>
                                          </p:spTgt>
                                        </p:tgtEl>
                                        <p:attrNameLst>
                                          <p:attrName>style.visibility</p:attrName>
                                        </p:attrNameLst>
                                      </p:cBhvr>
                                      <p:to>
                                        <p:strVal val="visible"/>
                                      </p:to>
                                    </p:set>
                                    <p:animEffect transition="in" filter="dissolve">
                                      <p:cBhvr>
                                        <p:cTn id="60"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7" grpId="0" animBg="1"/>
      <p:bldP spid="4109" grpId="0" animBg="1"/>
      <p:bldP spid="4098" grpId="0"/>
      <p:bldP spid="4105" grpId="0" animBg="1"/>
      <p:bldP spid="4108"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1905000"/>
            <a:ext cx="12192000" cy="4645223"/>
          </a:xfrm>
          <a:prstGeom prst="rect">
            <a:avLst/>
          </a:prstGeom>
          <a:solidFill>
            <a:srgbClr val="B3C5FF"/>
          </a:solidFill>
          <a:ln w="9525">
            <a:solidFill>
              <a:schemeClr val="tx1"/>
            </a:solid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5124" name="Rectangle 4"/>
          <p:cNvSpPr>
            <a:spLocks noGrp="1" noChangeArrowheads="1"/>
          </p:cNvSpPr>
          <p:nvPr>
            <p:ph type="title"/>
          </p:nvPr>
        </p:nvSpPr>
        <p:spPr>
          <a:xfrm>
            <a:off x="1981200" y="122238"/>
            <a:ext cx="8229600" cy="792162"/>
          </a:xfrm>
          <a:effectLst/>
        </p:spPr>
        <p:txBody>
          <a:bodyPr/>
          <a:lstStyle/>
          <a:p>
            <a:r>
              <a:rPr lang="en-US" sz="4800" b="1" dirty="0">
                <a:solidFill>
                  <a:schemeClr val="bg1"/>
                </a:solidFill>
              </a:rPr>
              <a:t>His Loss and Gain</a:t>
            </a:r>
          </a:p>
        </p:txBody>
      </p:sp>
      <p:sp>
        <p:nvSpPr>
          <p:cNvPr id="5125" name="Rectangle 5"/>
          <p:cNvSpPr>
            <a:spLocks noGrp="1" noChangeArrowheads="1"/>
          </p:cNvSpPr>
          <p:nvPr>
            <p:ph type="body" idx="1"/>
          </p:nvPr>
        </p:nvSpPr>
        <p:spPr>
          <a:xfrm>
            <a:off x="152400" y="2057400"/>
            <a:ext cx="11887200" cy="4419600"/>
          </a:xfrm>
        </p:spPr>
        <p:txBody>
          <a:bodyPr/>
          <a:lstStyle/>
          <a:p>
            <a:pPr>
              <a:lnSpc>
                <a:spcPct val="90000"/>
              </a:lnSpc>
            </a:pPr>
            <a:r>
              <a:rPr lang="en-US" sz="3000" b="1" dirty="0"/>
              <a:t>To “know” – to be fully incorporated in Him</a:t>
            </a:r>
          </a:p>
          <a:p>
            <a:pPr lvl="1">
              <a:lnSpc>
                <a:spcPct val="90000"/>
              </a:lnSpc>
            </a:pPr>
            <a:r>
              <a:rPr lang="en-US" dirty="0"/>
              <a:t>To think as He would think, to love as He would love, to serve as He would serve</a:t>
            </a:r>
          </a:p>
          <a:p>
            <a:pPr lvl="1">
              <a:lnSpc>
                <a:spcPct val="90000"/>
              </a:lnSpc>
            </a:pPr>
            <a:r>
              <a:rPr lang="en-US" dirty="0"/>
              <a:t>It means </a:t>
            </a:r>
            <a:r>
              <a:rPr lang="en-US" dirty="0">
                <a:solidFill>
                  <a:srgbClr val="990033"/>
                </a:solidFill>
              </a:rPr>
              <a:t>“I have been crucified with Christ; it is no longer I who live, but Christ lives in me”</a:t>
            </a:r>
            <a:r>
              <a:rPr lang="en-US" dirty="0"/>
              <a:t> (Galatians 2:20)</a:t>
            </a:r>
          </a:p>
          <a:p>
            <a:pPr>
              <a:lnSpc>
                <a:spcPct val="90000"/>
              </a:lnSpc>
            </a:pPr>
            <a:r>
              <a:rPr lang="en-US" sz="3000" b="1" dirty="0"/>
              <a:t>Also to know the power of His resurrection</a:t>
            </a:r>
          </a:p>
          <a:p>
            <a:pPr lvl="1">
              <a:lnSpc>
                <a:spcPct val="90000"/>
              </a:lnSpc>
            </a:pPr>
            <a:r>
              <a:rPr lang="en-US" dirty="0"/>
              <a:t>That is exemplified in the life of the Christian</a:t>
            </a:r>
          </a:p>
          <a:p>
            <a:pPr lvl="1">
              <a:lnSpc>
                <a:spcPct val="90000"/>
              </a:lnSpc>
            </a:pPr>
            <a:r>
              <a:rPr lang="en-US" dirty="0"/>
              <a:t>End of an old life – </a:t>
            </a:r>
            <a:r>
              <a:rPr lang="en-US" dirty="0">
                <a:solidFill>
                  <a:srgbClr val="990033"/>
                </a:solidFill>
                <a:latin typeface="Segoe UI Semibold" panose="020B0702040204020203" pitchFamily="34" charset="0"/>
                <a:cs typeface="Segoe UI Semibold" panose="020B0702040204020203" pitchFamily="34" charset="0"/>
              </a:rPr>
              <a:t>beginning of a new</a:t>
            </a:r>
          </a:p>
          <a:p>
            <a:pPr lvl="2">
              <a:lnSpc>
                <a:spcPct val="90000"/>
              </a:lnSpc>
            </a:pPr>
            <a:r>
              <a:rPr lang="en-US" sz="2600" b="1" dirty="0">
                <a:solidFill>
                  <a:srgbClr val="990033"/>
                </a:solidFill>
              </a:rPr>
              <a:t>Romans 6:3-7</a:t>
            </a:r>
          </a:p>
        </p:txBody>
      </p:sp>
      <p:sp>
        <p:nvSpPr>
          <p:cNvPr id="5130" name="Text Box 10"/>
          <p:cNvSpPr txBox="1">
            <a:spLocks noChangeArrowheads="1"/>
          </p:cNvSpPr>
          <p:nvPr/>
        </p:nvSpPr>
        <p:spPr bwMode="auto">
          <a:xfrm>
            <a:off x="2057400" y="1143001"/>
            <a:ext cx="8001000" cy="366713"/>
          </a:xfrm>
          <a:prstGeom prst="rect">
            <a:avLst/>
          </a:prstGeom>
          <a:noFill/>
          <a:ln w="9525">
            <a:noFill/>
            <a:miter lim="800000"/>
            <a:headEnd/>
            <a:tailEnd/>
          </a:ln>
          <a:effectLst/>
        </p:spPr>
        <p:txBody>
          <a:bodyPr>
            <a:spAutoFit/>
          </a:bodyPr>
          <a:lstStyle/>
          <a:p>
            <a:pPr>
              <a:spcBef>
                <a:spcPct val="50000"/>
              </a:spcBef>
            </a:pPr>
            <a:endParaRPr lang="en-US" dirty="0">
              <a:latin typeface="Segoe UI" panose="020B0502040204020203" pitchFamily="34" charset="0"/>
              <a:cs typeface="Segoe UI" panose="020B0502040204020203" pitchFamily="34" charset="0"/>
            </a:endParaRPr>
          </a:p>
        </p:txBody>
      </p:sp>
      <p:sp>
        <p:nvSpPr>
          <p:cNvPr id="5131" name="Rectangle 11"/>
          <p:cNvSpPr>
            <a:spLocks noChangeArrowheads="1"/>
          </p:cNvSpPr>
          <p:nvPr/>
        </p:nvSpPr>
        <p:spPr bwMode="auto">
          <a:xfrm>
            <a:off x="0" y="1066800"/>
            <a:ext cx="12192000" cy="914400"/>
          </a:xfrm>
          <a:prstGeom prst="rect">
            <a:avLst/>
          </a:prstGeom>
          <a:solidFill>
            <a:srgbClr val="990033"/>
          </a:solidFill>
          <a:ln w="9525">
            <a:no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5132" name="Text Box 12"/>
          <p:cNvSpPr txBox="1">
            <a:spLocks noChangeArrowheads="1"/>
          </p:cNvSpPr>
          <p:nvPr/>
        </p:nvSpPr>
        <p:spPr bwMode="auto">
          <a:xfrm>
            <a:off x="0" y="1035050"/>
            <a:ext cx="12192000" cy="946150"/>
          </a:xfrm>
          <a:prstGeom prst="rect">
            <a:avLst/>
          </a:prstGeom>
          <a:noFill/>
          <a:ln w="9525">
            <a:noFill/>
            <a:miter lim="800000"/>
            <a:headEnd/>
            <a:tailEnd/>
          </a:ln>
          <a:effectLst/>
        </p:spPr>
        <p:txBody>
          <a:bodyPr wrap="square">
            <a:spAutoFit/>
          </a:bodyPr>
          <a:lstStyle/>
          <a:p>
            <a:pPr algn="ctr"/>
            <a:r>
              <a:rPr lang="en-US" sz="2800" b="1" dirty="0">
                <a:solidFill>
                  <a:schemeClr val="bg1"/>
                </a:solidFill>
                <a:latin typeface="Segoe UI" panose="020B0502040204020203" pitchFamily="34" charset="0"/>
                <a:cs typeface="Segoe UI" panose="020B0502040204020203" pitchFamily="34" charset="0"/>
              </a:rPr>
              <a:t>“that I may know Him and the power of His resurrection”</a:t>
            </a:r>
            <a:br>
              <a:rPr lang="en-US" sz="2800" b="1" dirty="0">
                <a:solidFill>
                  <a:schemeClr val="bg1"/>
                </a:solidFill>
                <a:latin typeface="Segoe UI" panose="020B0502040204020203" pitchFamily="34" charset="0"/>
                <a:cs typeface="Segoe UI" panose="020B0502040204020203" pitchFamily="34" charset="0"/>
              </a:rPr>
            </a:br>
            <a:r>
              <a:rPr lang="en-US" sz="2800" dirty="0">
                <a:solidFill>
                  <a:schemeClr val="bg1"/>
                </a:solidFill>
                <a:latin typeface="Segoe UI" panose="020B0502040204020203" pitchFamily="34" charset="0"/>
                <a:cs typeface="Segoe UI" panose="020B0502040204020203" pitchFamily="34" charset="0"/>
              </a:rPr>
              <a:t>(Philippians 3:10)</a:t>
            </a:r>
          </a:p>
        </p:txBody>
      </p:sp>
      <p:sp>
        <p:nvSpPr>
          <p:cNvPr id="8" name="TextBox 7">
            <a:extLst>
              <a:ext uri="{FF2B5EF4-FFF2-40B4-BE49-F238E27FC236}">
                <a16:creationId xmlns:a16="http://schemas.microsoft.com/office/drawing/2014/main" id="{2E79DA09-C5E2-4FF4-AB73-17C60F598D92}"/>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p:cTn id="7" dur="500" fill="hold"/>
                                        <p:tgtEl>
                                          <p:spTgt spid="5124"/>
                                        </p:tgtEl>
                                        <p:attrNameLst>
                                          <p:attrName>ppt_w</p:attrName>
                                        </p:attrNameLst>
                                      </p:cBhvr>
                                      <p:tavLst>
                                        <p:tav tm="0">
                                          <p:val>
                                            <p:fltVal val="0"/>
                                          </p:val>
                                        </p:tav>
                                        <p:tav tm="100000">
                                          <p:val>
                                            <p:strVal val="#ppt_w"/>
                                          </p:val>
                                        </p:tav>
                                      </p:tavLst>
                                    </p:anim>
                                    <p:anim calcmode="lin" valueType="num">
                                      <p:cBhvr>
                                        <p:cTn id="8" dur="500" fill="hold"/>
                                        <p:tgtEl>
                                          <p:spTgt spid="512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131"/>
                                        </p:tgtEl>
                                        <p:attrNameLst>
                                          <p:attrName>style.visibility</p:attrName>
                                        </p:attrNameLst>
                                      </p:cBhvr>
                                      <p:to>
                                        <p:strVal val="visible"/>
                                      </p:to>
                                    </p:set>
                                    <p:anim calcmode="lin" valueType="num">
                                      <p:cBhvr>
                                        <p:cTn id="12" dur="500" fill="hold"/>
                                        <p:tgtEl>
                                          <p:spTgt spid="5131"/>
                                        </p:tgtEl>
                                        <p:attrNameLst>
                                          <p:attrName>ppt_w</p:attrName>
                                        </p:attrNameLst>
                                      </p:cBhvr>
                                      <p:tavLst>
                                        <p:tav tm="0">
                                          <p:val>
                                            <p:fltVal val="0"/>
                                          </p:val>
                                        </p:tav>
                                        <p:tav tm="100000">
                                          <p:val>
                                            <p:strVal val="#ppt_w"/>
                                          </p:val>
                                        </p:tav>
                                      </p:tavLst>
                                    </p:anim>
                                    <p:anim calcmode="lin" valueType="num">
                                      <p:cBhvr>
                                        <p:cTn id="13" dur="500" fill="hold"/>
                                        <p:tgtEl>
                                          <p:spTgt spid="513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5132"/>
                                        </p:tgtEl>
                                        <p:attrNameLst>
                                          <p:attrName>style.visibility</p:attrName>
                                        </p:attrNameLst>
                                      </p:cBhvr>
                                      <p:to>
                                        <p:strVal val="visible"/>
                                      </p:to>
                                    </p:set>
                                    <p:anim calcmode="lin" valueType="num">
                                      <p:cBhvr>
                                        <p:cTn id="17" dur="500" fill="hold"/>
                                        <p:tgtEl>
                                          <p:spTgt spid="5132"/>
                                        </p:tgtEl>
                                        <p:attrNameLst>
                                          <p:attrName>ppt_w</p:attrName>
                                        </p:attrNameLst>
                                      </p:cBhvr>
                                      <p:tavLst>
                                        <p:tav tm="0">
                                          <p:val>
                                            <p:fltVal val="0"/>
                                          </p:val>
                                        </p:tav>
                                        <p:tav tm="100000">
                                          <p:val>
                                            <p:strVal val="#ppt_w"/>
                                          </p:val>
                                        </p:tav>
                                      </p:tavLst>
                                    </p:anim>
                                    <p:anim calcmode="lin" valueType="num">
                                      <p:cBhvr>
                                        <p:cTn id="18" dur="500" fill="hold"/>
                                        <p:tgtEl>
                                          <p:spTgt spid="5132"/>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5122"/>
                                        </p:tgtEl>
                                        <p:attrNameLst>
                                          <p:attrName>style.visibility</p:attrName>
                                        </p:attrNameLst>
                                      </p:cBhvr>
                                      <p:to>
                                        <p:strVal val="visible"/>
                                      </p:to>
                                    </p:set>
                                    <p:anim calcmode="lin" valueType="num">
                                      <p:cBhvr>
                                        <p:cTn id="23" dur="500" fill="hold"/>
                                        <p:tgtEl>
                                          <p:spTgt spid="5122"/>
                                        </p:tgtEl>
                                        <p:attrNameLst>
                                          <p:attrName>ppt_w</p:attrName>
                                        </p:attrNameLst>
                                      </p:cBhvr>
                                      <p:tavLst>
                                        <p:tav tm="0">
                                          <p:val>
                                            <p:fltVal val="0"/>
                                          </p:val>
                                        </p:tav>
                                        <p:tav tm="100000">
                                          <p:val>
                                            <p:strVal val="#ppt_w"/>
                                          </p:val>
                                        </p:tav>
                                      </p:tavLst>
                                    </p:anim>
                                    <p:anim calcmode="lin" valueType="num">
                                      <p:cBhvr>
                                        <p:cTn id="24" dur="500" fill="hold"/>
                                        <p:tgtEl>
                                          <p:spTgt spid="5122"/>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nodeType="afterEffect">
                                  <p:stCondLst>
                                    <p:cond delay="0"/>
                                  </p:stCondLst>
                                  <p:childTnLst>
                                    <p:set>
                                      <p:cBhvr>
                                        <p:cTn id="27" dur="1" fill="hold">
                                          <p:stCondLst>
                                            <p:cond delay="0"/>
                                          </p:stCondLst>
                                        </p:cTn>
                                        <p:tgtEl>
                                          <p:spTgt spid="5125">
                                            <p:txEl>
                                              <p:pRg st="0" end="0"/>
                                            </p:txEl>
                                          </p:spTgt>
                                        </p:tgtEl>
                                        <p:attrNameLst>
                                          <p:attrName>style.visibility</p:attrName>
                                        </p:attrNameLst>
                                      </p:cBhvr>
                                      <p:to>
                                        <p:strVal val="visible"/>
                                      </p:to>
                                    </p:set>
                                    <p:anim calcmode="lin" valueType="num">
                                      <p:cBhvr>
                                        <p:cTn id="28" dur="500" fill="hold"/>
                                        <p:tgtEl>
                                          <p:spTgt spid="5125">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512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5125">
                                            <p:txEl>
                                              <p:pRg st="1" end="1"/>
                                            </p:txEl>
                                          </p:spTgt>
                                        </p:tgtEl>
                                        <p:attrNameLst>
                                          <p:attrName>style.visibility</p:attrName>
                                        </p:attrNameLst>
                                      </p:cBhvr>
                                      <p:to>
                                        <p:strVal val="visible"/>
                                      </p:to>
                                    </p:set>
                                    <p:animEffect transition="in" filter="dissolve">
                                      <p:cBhvr>
                                        <p:cTn id="34" dur="500"/>
                                        <p:tgtEl>
                                          <p:spTgt spid="5125">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5125">
                                            <p:txEl>
                                              <p:pRg st="2" end="2"/>
                                            </p:txEl>
                                          </p:spTgt>
                                        </p:tgtEl>
                                        <p:attrNameLst>
                                          <p:attrName>style.visibility</p:attrName>
                                        </p:attrNameLst>
                                      </p:cBhvr>
                                      <p:to>
                                        <p:strVal val="visible"/>
                                      </p:to>
                                    </p:set>
                                    <p:animEffect transition="in" filter="dissolve">
                                      <p:cBhvr>
                                        <p:cTn id="39" dur="500"/>
                                        <p:tgtEl>
                                          <p:spTgt spid="5125">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3" presetClass="entr" presetSubtype="16" fill="hold" nodeType="clickEffect">
                                  <p:stCondLst>
                                    <p:cond delay="0"/>
                                  </p:stCondLst>
                                  <p:childTnLst>
                                    <p:set>
                                      <p:cBhvr>
                                        <p:cTn id="43" dur="1" fill="hold">
                                          <p:stCondLst>
                                            <p:cond delay="0"/>
                                          </p:stCondLst>
                                        </p:cTn>
                                        <p:tgtEl>
                                          <p:spTgt spid="5125">
                                            <p:txEl>
                                              <p:pRg st="3" end="3"/>
                                            </p:txEl>
                                          </p:spTgt>
                                        </p:tgtEl>
                                        <p:attrNameLst>
                                          <p:attrName>style.visibility</p:attrName>
                                        </p:attrNameLst>
                                      </p:cBhvr>
                                      <p:to>
                                        <p:strVal val="visible"/>
                                      </p:to>
                                    </p:set>
                                    <p:anim calcmode="lin" valueType="num">
                                      <p:cBhvr>
                                        <p:cTn id="44" dur="500" fill="hold"/>
                                        <p:tgtEl>
                                          <p:spTgt spid="5125">
                                            <p:txEl>
                                              <p:pRg st="3" end="3"/>
                                            </p:txEl>
                                          </p:spTgt>
                                        </p:tgtEl>
                                        <p:attrNameLst>
                                          <p:attrName>ppt_w</p:attrName>
                                        </p:attrNameLst>
                                      </p:cBhvr>
                                      <p:tavLst>
                                        <p:tav tm="0">
                                          <p:val>
                                            <p:fltVal val="0"/>
                                          </p:val>
                                        </p:tav>
                                        <p:tav tm="100000">
                                          <p:val>
                                            <p:strVal val="#ppt_w"/>
                                          </p:val>
                                        </p:tav>
                                      </p:tavLst>
                                    </p:anim>
                                    <p:anim calcmode="lin" valueType="num">
                                      <p:cBhvr>
                                        <p:cTn id="45" dur="500" fill="hold"/>
                                        <p:tgtEl>
                                          <p:spTgt spid="512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5125">
                                            <p:txEl>
                                              <p:pRg st="4" end="4"/>
                                            </p:txEl>
                                          </p:spTgt>
                                        </p:tgtEl>
                                        <p:attrNameLst>
                                          <p:attrName>style.visibility</p:attrName>
                                        </p:attrNameLst>
                                      </p:cBhvr>
                                      <p:to>
                                        <p:strVal val="visible"/>
                                      </p:to>
                                    </p:set>
                                    <p:animEffect transition="in" filter="dissolve">
                                      <p:cBhvr>
                                        <p:cTn id="50" dur="500"/>
                                        <p:tgtEl>
                                          <p:spTgt spid="5125">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5125">
                                            <p:txEl>
                                              <p:pRg st="5" end="5"/>
                                            </p:txEl>
                                          </p:spTgt>
                                        </p:tgtEl>
                                        <p:attrNameLst>
                                          <p:attrName>style.visibility</p:attrName>
                                        </p:attrNameLst>
                                      </p:cBhvr>
                                      <p:to>
                                        <p:strVal val="visible"/>
                                      </p:to>
                                    </p:set>
                                    <p:animEffect transition="in" filter="dissolve">
                                      <p:cBhvr>
                                        <p:cTn id="55" dur="500"/>
                                        <p:tgtEl>
                                          <p:spTgt spid="5125">
                                            <p:txEl>
                                              <p:pRg st="5" end="5"/>
                                            </p:txEl>
                                          </p:spTgt>
                                        </p:tgtEl>
                                      </p:cBhvr>
                                    </p:animEffect>
                                  </p:childTnLst>
                                </p:cTn>
                              </p:par>
                              <p:par>
                                <p:cTn id="56" presetID="9" presetClass="entr" presetSubtype="0" fill="hold" nodeType="withEffect">
                                  <p:stCondLst>
                                    <p:cond delay="0"/>
                                  </p:stCondLst>
                                  <p:childTnLst>
                                    <p:set>
                                      <p:cBhvr>
                                        <p:cTn id="57" dur="1" fill="hold">
                                          <p:stCondLst>
                                            <p:cond delay="0"/>
                                          </p:stCondLst>
                                        </p:cTn>
                                        <p:tgtEl>
                                          <p:spTgt spid="5125">
                                            <p:txEl>
                                              <p:pRg st="6" end="6"/>
                                            </p:txEl>
                                          </p:spTgt>
                                        </p:tgtEl>
                                        <p:attrNameLst>
                                          <p:attrName>style.visibility</p:attrName>
                                        </p:attrNameLst>
                                      </p:cBhvr>
                                      <p:to>
                                        <p:strVal val="visible"/>
                                      </p:to>
                                    </p:set>
                                    <p:animEffect transition="in" filter="dissolve">
                                      <p:cBhvr>
                                        <p:cTn id="58" dur="500"/>
                                        <p:tgtEl>
                                          <p:spTgt spid="51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124" grpId="0"/>
      <p:bldP spid="5131" grpId="0" animBg="1"/>
      <p:bldP spid="513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8" name="Text Box 8"/>
          <p:cNvSpPr txBox="1">
            <a:spLocks noChangeArrowheads="1"/>
          </p:cNvSpPr>
          <p:nvPr/>
        </p:nvSpPr>
        <p:spPr bwMode="auto">
          <a:xfrm>
            <a:off x="228600" y="1143001"/>
            <a:ext cx="11734800" cy="4093428"/>
          </a:xfrm>
          <a:prstGeom prst="rect">
            <a:avLst/>
          </a:prstGeom>
          <a:noFill/>
          <a:ln w="9525">
            <a:noFill/>
            <a:miter lim="800000"/>
            <a:headEnd/>
            <a:tailEnd/>
          </a:ln>
          <a:effectLst/>
        </p:spPr>
        <p:txBody>
          <a:bodyPr wrap="square" anchor="ctr">
            <a:spAutoFit/>
          </a:bodyPr>
          <a:lstStyle/>
          <a:p>
            <a:pPr algn="ctr"/>
            <a:r>
              <a:rPr lang="en-US" sz="3200" dirty="0">
                <a:solidFill>
                  <a:schemeClr val="bg1"/>
                </a:solidFill>
                <a:latin typeface="Segoe UI" panose="020B0502040204020203" pitchFamily="34" charset="0"/>
                <a:cs typeface="Segoe UI" panose="020B0502040204020203" pitchFamily="34" charset="0"/>
              </a:rPr>
              <a:t>“Not that I have already attained, or am already perfected;</a:t>
            </a:r>
            <a:br>
              <a:rPr lang="en-US" sz="3200" dirty="0">
                <a:solidFill>
                  <a:schemeClr val="bg1"/>
                </a:solidFill>
                <a:latin typeface="Segoe UI" panose="020B0502040204020203" pitchFamily="34" charset="0"/>
                <a:cs typeface="Segoe UI" panose="020B0502040204020203" pitchFamily="34" charset="0"/>
              </a:rPr>
            </a:br>
            <a:r>
              <a:rPr lang="en-US" sz="3200" dirty="0">
                <a:solidFill>
                  <a:schemeClr val="bg1"/>
                </a:solidFill>
                <a:latin typeface="Segoe UI" panose="020B0502040204020203" pitchFamily="34" charset="0"/>
                <a:cs typeface="Segoe UI" panose="020B0502040204020203" pitchFamily="34" charset="0"/>
              </a:rPr>
              <a:t>but I press on, that I may lay hold of that for which Christ Jesus has also laid hold of me.  Brethren, I do not count myself to</a:t>
            </a:r>
            <a:br>
              <a:rPr lang="en-US" sz="3200" dirty="0">
                <a:solidFill>
                  <a:schemeClr val="bg1"/>
                </a:solidFill>
                <a:latin typeface="Segoe UI" panose="020B0502040204020203" pitchFamily="34" charset="0"/>
                <a:cs typeface="Segoe UI" panose="020B0502040204020203" pitchFamily="34" charset="0"/>
              </a:rPr>
            </a:br>
            <a:r>
              <a:rPr lang="en-US" sz="3200" dirty="0">
                <a:solidFill>
                  <a:schemeClr val="bg1"/>
                </a:solidFill>
                <a:latin typeface="Segoe UI" panose="020B0502040204020203" pitchFamily="34" charset="0"/>
                <a:cs typeface="Segoe UI" panose="020B0502040204020203" pitchFamily="34" charset="0"/>
              </a:rPr>
              <a:t>have apprehended; but one thing I do, forgetting those things which are behind and reaching forward to those things which are ahead, I press toward the goal for the prize of the</a:t>
            </a:r>
            <a:br>
              <a:rPr lang="en-US" sz="3200" dirty="0">
                <a:solidFill>
                  <a:schemeClr val="bg1"/>
                </a:solidFill>
                <a:latin typeface="Segoe UI" panose="020B0502040204020203" pitchFamily="34" charset="0"/>
                <a:cs typeface="Segoe UI" panose="020B0502040204020203" pitchFamily="34" charset="0"/>
              </a:rPr>
            </a:br>
            <a:r>
              <a:rPr lang="en-US" sz="3200" dirty="0">
                <a:solidFill>
                  <a:schemeClr val="bg1"/>
                </a:solidFill>
                <a:latin typeface="Segoe UI" panose="020B0502040204020203" pitchFamily="34" charset="0"/>
                <a:cs typeface="Segoe UI" panose="020B0502040204020203" pitchFamily="34" charset="0"/>
              </a:rPr>
              <a:t>upward call of God in Christ Jesus.”</a:t>
            </a:r>
          </a:p>
          <a:p>
            <a:pPr algn="ctr"/>
            <a:r>
              <a:rPr lang="en-US" sz="3600" b="1" dirty="0">
                <a:solidFill>
                  <a:schemeClr val="bg1"/>
                </a:solidFill>
                <a:latin typeface="Segoe UI" panose="020B0502040204020203" pitchFamily="34" charset="0"/>
                <a:cs typeface="Segoe UI" panose="020B0502040204020203" pitchFamily="34" charset="0"/>
              </a:rPr>
              <a:t>Philippians 3:12-14</a:t>
            </a:r>
          </a:p>
        </p:txBody>
      </p:sp>
      <p:sp>
        <p:nvSpPr>
          <p:cNvPr id="3" name="TextBox 2">
            <a:extLst>
              <a:ext uri="{FF2B5EF4-FFF2-40B4-BE49-F238E27FC236}">
                <a16:creationId xmlns:a16="http://schemas.microsoft.com/office/drawing/2014/main" id="{4E2937E6-23CE-4F3B-B4A5-B9969D2BF45F}"/>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1905000"/>
            <a:ext cx="12192000" cy="3886200"/>
          </a:xfrm>
          <a:prstGeom prst="rect">
            <a:avLst/>
          </a:prstGeom>
          <a:solidFill>
            <a:srgbClr val="B3C5FF"/>
          </a:solidFill>
          <a:ln w="9525">
            <a:solidFill>
              <a:schemeClr val="tx1"/>
            </a:solid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6147" name="Rectangle 3"/>
          <p:cNvSpPr>
            <a:spLocks noGrp="1" noChangeArrowheads="1"/>
          </p:cNvSpPr>
          <p:nvPr>
            <p:ph type="title"/>
          </p:nvPr>
        </p:nvSpPr>
        <p:spPr>
          <a:xfrm>
            <a:off x="1981200" y="76201"/>
            <a:ext cx="8229600" cy="792163"/>
          </a:xfrm>
          <a:effectLst/>
        </p:spPr>
        <p:txBody>
          <a:bodyPr/>
          <a:lstStyle/>
          <a:p>
            <a:r>
              <a:rPr lang="en-US" sz="4800" b="1" dirty="0">
                <a:solidFill>
                  <a:schemeClr val="bg1"/>
                </a:solidFill>
              </a:rPr>
              <a:t>Pressing Toward the Mark</a:t>
            </a:r>
          </a:p>
        </p:txBody>
      </p:sp>
      <p:sp>
        <p:nvSpPr>
          <p:cNvPr id="6148" name="Rectangle 4"/>
          <p:cNvSpPr>
            <a:spLocks noGrp="1" noChangeArrowheads="1"/>
          </p:cNvSpPr>
          <p:nvPr>
            <p:ph type="body" idx="1"/>
          </p:nvPr>
        </p:nvSpPr>
        <p:spPr>
          <a:xfrm>
            <a:off x="152400" y="2057400"/>
            <a:ext cx="11887200" cy="3733800"/>
          </a:xfrm>
        </p:spPr>
        <p:txBody>
          <a:bodyPr/>
          <a:lstStyle/>
          <a:p>
            <a:r>
              <a:rPr lang="en-US" b="1" dirty="0"/>
              <a:t>Always room for progress</a:t>
            </a:r>
            <a:endParaRPr lang="en-US" dirty="0"/>
          </a:p>
          <a:p>
            <a:pPr lvl="1"/>
            <a:r>
              <a:rPr lang="en-US" dirty="0"/>
              <a:t>The prize is available at the end of the race</a:t>
            </a:r>
          </a:p>
          <a:p>
            <a:pPr lvl="1"/>
            <a:r>
              <a:rPr lang="en-US" dirty="0"/>
              <a:t>“Or am already perfected” – Paul never claimed to have been perfect</a:t>
            </a:r>
          </a:p>
          <a:p>
            <a:r>
              <a:rPr lang="en-US" b="1" dirty="0"/>
              <a:t>“I press on” – Paul knew he had to continue to press forward</a:t>
            </a:r>
          </a:p>
          <a:p>
            <a:pPr lvl="1"/>
            <a:r>
              <a:rPr lang="en-US" dirty="0"/>
              <a:t>In order to obtain the prize!</a:t>
            </a:r>
          </a:p>
          <a:p>
            <a:pPr lvl="1"/>
            <a:endParaRPr lang="en-US" dirty="0">
              <a:latin typeface="Seagull Md BT" pitchFamily="18" charset="0"/>
            </a:endParaRPr>
          </a:p>
        </p:txBody>
      </p:sp>
      <p:sp>
        <p:nvSpPr>
          <p:cNvPr id="6153" name="Text Box 9"/>
          <p:cNvSpPr txBox="1">
            <a:spLocks noChangeArrowheads="1"/>
          </p:cNvSpPr>
          <p:nvPr/>
        </p:nvSpPr>
        <p:spPr bwMode="auto">
          <a:xfrm>
            <a:off x="2057400" y="1143001"/>
            <a:ext cx="8001000" cy="366713"/>
          </a:xfrm>
          <a:prstGeom prst="rect">
            <a:avLst/>
          </a:prstGeom>
          <a:noFill/>
          <a:ln w="9525">
            <a:noFill/>
            <a:miter lim="800000"/>
            <a:headEnd/>
            <a:tailEnd/>
          </a:ln>
          <a:effectLst/>
        </p:spPr>
        <p:txBody>
          <a:bodyPr>
            <a:spAutoFit/>
          </a:bodyPr>
          <a:lstStyle/>
          <a:p>
            <a:pPr>
              <a:spcBef>
                <a:spcPct val="50000"/>
              </a:spcBef>
            </a:pPr>
            <a:endParaRPr lang="en-US" dirty="0">
              <a:latin typeface="Segoe UI" panose="020B0502040204020203" pitchFamily="34" charset="0"/>
              <a:cs typeface="Segoe UI" panose="020B0502040204020203" pitchFamily="34" charset="0"/>
            </a:endParaRPr>
          </a:p>
        </p:txBody>
      </p:sp>
      <p:sp>
        <p:nvSpPr>
          <p:cNvPr id="6154" name="Rectangle 10"/>
          <p:cNvSpPr>
            <a:spLocks noChangeArrowheads="1"/>
          </p:cNvSpPr>
          <p:nvPr/>
        </p:nvSpPr>
        <p:spPr bwMode="auto">
          <a:xfrm>
            <a:off x="0" y="1066800"/>
            <a:ext cx="12192000" cy="914400"/>
          </a:xfrm>
          <a:prstGeom prst="rect">
            <a:avLst/>
          </a:prstGeom>
          <a:solidFill>
            <a:srgbClr val="990033"/>
          </a:solidFill>
          <a:ln w="9525">
            <a:no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6155" name="Text Box 11"/>
          <p:cNvSpPr txBox="1">
            <a:spLocks noChangeArrowheads="1"/>
          </p:cNvSpPr>
          <p:nvPr/>
        </p:nvSpPr>
        <p:spPr bwMode="auto">
          <a:xfrm>
            <a:off x="0" y="1035050"/>
            <a:ext cx="12192000" cy="946150"/>
          </a:xfrm>
          <a:prstGeom prst="rect">
            <a:avLst/>
          </a:prstGeom>
          <a:noFill/>
          <a:ln w="9525">
            <a:noFill/>
            <a:miter lim="800000"/>
            <a:headEnd/>
            <a:tailEnd/>
          </a:ln>
          <a:effectLst/>
        </p:spPr>
        <p:txBody>
          <a:bodyPr wrap="square">
            <a:spAutoFit/>
          </a:bodyPr>
          <a:lstStyle/>
          <a:p>
            <a:pPr algn="ctr"/>
            <a:r>
              <a:rPr lang="en-US" sz="2800" b="1" dirty="0">
                <a:solidFill>
                  <a:schemeClr val="bg1"/>
                </a:solidFill>
                <a:latin typeface="Segoe UI" panose="020B0502040204020203" pitchFamily="34" charset="0"/>
                <a:cs typeface="Segoe UI" panose="020B0502040204020203" pitchFamily="34" charset="0"/>
              </a:rPr>
              <a:t>“Not that I have already attained, or am already perfected;</a:t>
            </a:r>
            <a:br>
              <a:rPr lang="en-US" sz="2800" b="1" dirty="0">
                <a:solidFill>
                  <a:schemeClr val="bg1"/>
                </a:solidFill>
                <a:latin typeface="Segoe UI" panose="020B0502040204020203" pitchFamily="34" charset="0"/>
                <a:cs typeface="Segoe UI" panose="020B0502040204020203" pitchFamily="34" charset="0"/>
              </a:rPr>
            </a:br>
            <a:r>
              <a:rPr lang="en-US" sz="2800" b="1" dirty="0">
                <a:solidFill>
                  <a:schemeClr val="bg1"/>
                </a:solidFill>
                <a:latin typeface="Segoe UI" panose="020B0502040204020203" pitchFamily="34" charset="0"/>
                <a:cs typeface="Segoe UI" panose="020B0502040204020203" pitchFamily="34" charset="0"/>
              </a:rPr>
              <a:t>but I press on…” </a:t>
            </a:r>
            <a:r>
              <a:rPr lang="en-US" sz="2800" dirty="0">
                <a:solidFill>
                  <a:schemeClr val="bg1"/>
                </a:solidFill>
                <a:latin typeface="Segoe UI" panose="020B0502040204020203" pitchFamily="34" charset="0"/>
                <a:cs typeface="Segoe UI" panose="020B0502040204020203" pitchFamily="34" charset="0"/>
              </a:rPr>
              <a:t>(Philippians 3:12)</a:t>
            </a:r>
          </a:p>
        </p:txBody>
      </p:sp>
      <p:sp>
        <p:nvSpPr>
          <p:cNvPr id="8" name="TextBox 7">
            <a:extLst>
              <a:ext uri="{FF2B5EF4-FFF2-40B4-BE49-F238E27FC236}">
                <a16:creationId xmlns:a16="http://schemas.microsoft.com/office/drawing/2014/main" id="{BB934243-1697-4228-8E81-C221105D256B}"/>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ppt_w</p:attrName>
                                        </p:attrNameLst>
                                      </p:cBhvr>
                                      <p:tavLst>
                                        <p:tav tm="0">
                                          <p:val>
                                            <p:fltVal val="0"/>
                                          </p:val>
                                        </p:tav>
                                        <p:tav tm="100000">
                                          <p:val>
                                            <p:strVal val="#ppt_w"/>
                                          </p:val>
                                        </p:tav>
                                      </p:tavLst>
                                    </p:anim>
                                    <p:anim calcmode="lin" valueType="num">
                                      <p:cBhvr>
                                        <p:cTn id="8" dur="500" fill="hold"/>
                                        <p:tgtEl>
                                          <p:spTgt spid="614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154"/>
                                        </p:tgtEl>
                                        <p:attrNameLst>
                                          <p:attrName>style.visibility</p:attrName>
                                        </p:attrNameLst>
                                      </p:cBhvr>
                                      <p:to>
                                        <p:strVal val="visible"/>
                                      </p:to>
                                    </p:set>
                                    <p:anim calcmode="lin" valueType="num">
                                      <p:cBhvr>
                                        <p:cTn id="12" dur="500" fill="hold"/>
                                        <p:tgtEl>
                                          <p:spTgt spid="6154"/>
                                        </p:tgtEl>
                                        <p:attrNameLst>
                                          <p:attrName>ppt_w</p:attrName>
                                        </p:attrNameLst>
                                      </p:cBhvr>
                                      <p:tavLst>
                                        <p:tav tm="0">
                                          <p:val>
                                            <p:fltVal val="0"/>
                                          </p:val>
                                        </p:tav>
                                        <p:tav tm="100000">
                                          <p:val>
                                            <p:strVal val="#ppt_w"/>
                                          </p:val>
                                        </p:tav>
                                      </p:tavLst>
                                    </p:anim>
                                    <p:anim calcmode="lin" valueType="num">
                                      <p:cBhvr>
                                        <p:cTn id="13" dur="500" fill="hold"/>
                                        <p:tgtEl>
                                          <p:spTgt spid="6154"/>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6155"/>
                                        </p:tgtEl>
                                        <p:attrNameLst>
                                          <p:attrName>style.visibility</p:attrName>
                                        </p:attrNameLst>
                                      </p:cBhvr>
                                      <p:to>
                                        <p:strVal val="visible"/>
                                      </p:to>
                                    </p:set>
                                    <p:anim calcmode="lin" valueType="num">
                                      <p:cBhvr>
                                        <p:cTn id="17" dur="500" fill="hold"/>
                                        <p:tgtEl>
                                          <p:spTgt spid="6155"/>
                                        </p:tgtEl>
                                        <p:attrNameLst>
                                          <p:attrName>ppt_w</p:attrName>
                                        </p:attrNameLst>
                                      </p:cBhvr>
                                      <p:tavLst>
                                        <p:tav tm="0">
                                          <p:val>
                                            <p:fltVal val="0"/>
                                          </p:val>
                                        </p:tav>
                                        <p:tav tm="100000">
                                          <p:val>
                                            <p:strVal val="#ppt_w"/>
                                          </p:val>
                                        </p:tav>
                                      </p:tavLst>
                                    </p:anim>
                                    <p:anim calcmode="lin" valueType="num">
                                      <p:cBhvr>
                                        <p:cTn id="18" dur="500" fill="hold"/>
                                        <p:tgtEl>
                                          <p:spTgt spid="6155"/>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6146"/>
                                        </p:tgtEl>
                                        <p:attrNameLst>
                                          <p:attrName>style.visibility</p:attrName>
                                        </p:attrNameLst>
                                      </p:cBhvr>
                                      <p:to>
                                        <p:strVal val="visible"/>
                                      </p:to>
                                    </p:set>
                                    <p:anim calcmode="lin" valueType="num">
                                      <p:cBhvr>
                                        <p:cTn id="23" dur="500" fill="hold"/>
                                        <p:tgtEl>
                                          <p:spTgt spid="6146"/>
                                        </p:tgtEl>
                                        <p:attrNameLst>
                                          <p:attrName>ppt_w</p:attrName>
                                        </p:attrNameLst>
                                      </p:cBhvr>
                                      <p:tavLst>
                                        <p:tav tm="0">
                                          <p:val>
                                            <p:fltVal val="0"/>
                                          </p:val>
                                        </p:tav>
                                        <p:tav tm="100000">
                                          <p:val>
                                            <p:strVal val="#ppt_w"/>
                                          </p:val>
                                        </p:tav>
                                      </p:tavLst>
                                    </p:anim>
                                    <p:anim calcmode="lin" valueType="num">
                                      <p:cBhvr>
                                        <p:cTn id="24" dur="500" fill="hold"/>
                                        <p:tgtEl>
                                          <p:spTgt spid="6146"/>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nodeType="afterEffect">
                                  <p:stCondLst>
                                    <p:cond delay="0"/>
                                  </p:stCondLst>
                                  <p:childTnLst>
                                    <p:set>
                                      <p:cBhvr>
                                        <p:cTn id="27" dur="1" fill="hold">
                                          <p:stCondLst>
                                            <p:cond delay="0"/>
                                          </p:stCondLst>
                                        </p:cTn>
                                        <p:tgtEl>
                                          <p:spTgt spid="6148">
                                            <p:txEl>
                                              <p:pRg st="0" end="0"/>
                                            </p:txEl>
                                          </p:spTgt>
                                        </p:tgtEl>
                                        <p:attrNameLst>
                                          <p:attrName>style.visibility</p:attrName>
                                        </p:attrNameLst>
                                      </p:cBhvr>
                                      <p:to>
                                        <p:strVal val="visible"/>
                                      </p:to>
                                    </p:set>
                                    <p:anim calcmode="lin" valueType="num">
                                      <p:cBhvr>
                                        <p:cTn id="28" dur="50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614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6148">
                                            <p:txEl>
                                              <p:pRg st="1" end="1"/>
                                            </p:txEl>
                                          </p:spTgt>
                                        </p:tgtEl>
                                        <p:attrNameLst>
                                          <p:attrName>style.visibility</p:attrName>
                                        </p:attrNameLst>
                                      </p:cBhvr>
                                      <p:to>
                                        <p:strVal val="visible"/>
                                      </p:to>
                                    </p:set>
                                    <p:animEffect transition="in" filter="dissolve">
                                      <p:cBhvr>
                                        <p:cTn id="34" dur="500"/>
                                        <p:tgtEl>
                                          <p:spTgt spid="6148">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6148">
                                            <p:txEl>
                                              <p:pRg st="2" end="2"/>
                                            </p:txEl>
                                          </p:spTgt>
                                        </p:tgtEl>
                                        <p:attrNameLst>
                                          <p:attrName>style.visibility</p:attrName>
                                        </p:attrNameLst>
                                      </p:cBhvr>
                                      <p:to>
                                        <p:strVal val="visible"/>
                                      </p:to>
                                    </p:set>
                                    <p:animEffect transition="in" filter="dissolve">
                                      <p:cBhvr>
                                        <p:cTn id="39" dur="500"/>
                                        <p:tgtEl>
                                          <p:spTgt spid="6148">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3" presetClass="entr" presetSubtype="16" fill="hold" nodeType="clickEffect">
                                  <p:stCondLst>
                                    <p:cond delay="0"/>
                                  </p:stCondLst>
                                  <p:childTnLst>
                                    <p:set>
                                      <p:cBhvr>
                                        <p:cTn id="43" dur="1" fill="hold">
                                          <p:stCondLst>
                                            <p:cond delay="0"/>
                                          </p:stCondLst>
                                        </p:cTn>
                                        <p:tgtEl>
                                          <p:spTgt spid="6148">
                                            <p:txEl>
                                              <p:pRg st="3" end="3"/>
                                            </p:txEl>
                                          </p:spTgt>
                                        </p:tgtEl>
                                        <p:attrNameLst>
                                          <p:attrName>style.visibility</p:attrName>
                                        </p:attrNameLst>
                                      </p:cBhvr>
                                      <p:to>
                                        <p:strVal val="visible"/>
                                      </p:to>
                                    </p:set>
                                    <p:anim calcmode="lin" valueType="num">
                                      <p:cBhvr>
                                        <p:cTn id="44" dur="500" fill="hold"/>
                                        <p:tgtEl>
                                          <p:spTgt spid="6148">
                                            <p:txEl>
                                              <p:pRg st="3" end="3"/>
                                            </p:txEl>
                                          </p:spTgt>
                                        </p:tgtEl>
                                        <p:attrNameLst>
                                          <p:attrName>ppt_w</p:attrName>
                                        </p:attrNameLst>
                                      </p:cBhvr>
                                      <p:tavLst>
                                        <p:tav tm="0">
                                          <p:val>
                                            <p:fltVal val="0"/>
                                          </p:val>
                                        </p:tav>
                                        <p:tav tm="100000">
                                          <p:val>
                                            <p:strVal val="#ppt_w"/>
                                          </p:val>
                                        </p:tav>
                                      </p:tavLst>
                                    </p:anim>
                                    <p:anim calcmode="lin" valueType="num">
                                      <p:cBhvr>
                                        <p:cTn id="45" dur="500" fill="hold"/>
                                        <p:tgtEl>
                                          <p:spTgt spid="6148">
                                            <p:txEl>
                                              <p:pRg st="3" end="3"/>
                                            </p:txEl>
                                          </p:spTgt>
                                        </p:tgtEl>
                                        <p:attrNameLst>
                                          <p:attrName>ppt_h</p:attrName>
                                        </p:attrNameLst>
                                      </p:cBhvr>
                                      <p:tavLst>
                                        <p:tav tm="0">
                                          <p:val>
                                            <p:fltVal val="0"/>
                                          </p:val>
                                        </p:tav>
                                        <p:tav tm="100000">
                                          <p:val>
                                            <p:strVal val="#ppt_h"/>
                                          </p:val>
                                        </p:tav>
                                      </p:tavLst>
                                    </p:anim>
                                  </p:childTnLst>
                                </p:cTn>
                              </p:par>
                            </p:childTnLst>
                          </p:cTn>
                        </p:par>
                        <p:par>
                          <p:cTn id="46" fill="hold">
                            <p:stCondLst>
                              <p:cond delay="500"/>
                            </p:stCondLst>
                            <p:childTnLst>
                              <p:par>
                                <p:cTn id="47" presetID="9" presetClass="entr" presetSubtype="0" fill="hold" nodeType="afterEffect">
                                  <p:stCondLst>
                                    <p:cond delay="0"/>
                                  </p:stCondLst>
                                  <p:childTnLst>
                                    <p:set>
                                      <p:cBhvr>
                                        <p:cTn id="48" dur="1" fill="hold">
                                          <p:stCondLst>
                                            <p:cond delay="0"/>
                                          </p:stCondLst>
                                        </p:cTn>
                                        <p:tgtEl>
                                          <p:spTgt spid="6148">
                                            <p:txEl>
                                              <p:pRg st="4" end="4"/>
                                            </p:txEl>
                                          </p:spTgt>
                                        </p:tgtEl>
                                        <p:attrNameLst>
                                          <p:attrName>style.visibility</p:attrName>
                                        </p:attrNameLst>
                                      </p:cBhvr>
                                      <p:to>
                                        <p:strVal val="visible"/>
                                      </p:to>
                                    </p:set>
                                    <p:animEffect transition="in" filter="dissolve">
                                      <p:cBhvr>
                                        <p:cTn id="49" dur="500"/>
                                        <p:tgtEl>
                                          <p:spTgt spid="614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P spid="6147" grpId="0"/>
      <p:bldP spid="6154" grpId="0" animBg="1"/>
      <p:bldP spid="6155"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2420044"/>
            <a:ext cx="12192000" cy="3142555"/>
          </a:xfrm>
          <a:prstGeom prst="rect">
            <a:avLst/>
          </a:prstGeom>
          <a:solidFill>
            <a:srgbClr val="B3C5FF"/>
          </a:solidFill>
          <a:ln w="9525">
            <a:solidFill>
              <a:schemeClr val="tx1"/>
            </a:solid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7171" name="Rectangle 3"/>
          <p:cNvSpPr>
            <a:spLocks noGrp="1" noChangeArrowheads="1"/>
          </p:cNvSpPr>
          <p:nvPr>
            <p:ph type="title"/>
          </p:nvPr>
        </p:nvSpPr>
        <p:spPr>
          <a:xfrm>
            <a:off x="1981200" y="76201"/>
            <a:ext cx="8229600" cy="792163"/>
          </a:xfrm>
          <a:effectLst/>
        </p:spPr>
        <p:txBody>
          <a:bodyPr/>
          <a:lstStyle/>
          <a:p>
            <a:r>
              <a:rPr lang="en-US" sz="4800" b="1" dirty="0">
                <a:solidFill>
                  <a:schemeClr val="bg1"/>
                </a:solidFill>
              </a:rPr>
              <a:t>Pressing Toward the Mark</a:t>
            </a:r>
          </a:p>
        </p:txBody>
      </p:sp>
      <p:sp>
        <p:nvSpPr>
          <p:cNvPr id="7172" name="Rectangle 4"/>
          <p:cNvSpPr>
            <a:spLocks noGrp="1" noChangeArrowheads="1"/>
          </p:cNvSpPr>
          <p:nvPr>
            <p:ph type="body" idx="1"/>
          </p:nvPr>
        </p:nvSpPr>
        <p:spPr>
          <a:xfrm>
            <a:off x="152400" y="2590800"/>
            <a:ext cx="11887200" cy="2895600"/>
          </a:xfrm>
        </p:spPr>
        <p:txBody>
          <a:bodyPr/>
          <a:lstStyle/>
          <a:p>
            <a:r>
              <a:rPr lang="en-US" b="1" dirty="0"/>
              <a:t>Constant effort required to obtain the prize</a:t>
            </a:r>
          </a:p>
          <a:p>
            <a:pPr lvl="1"/>
            <a:r>
              <a:rPr lang="en-US" dirty="0"/>
              <a:t>Forgot about those things which he once thought of as gain (v7)</a:t>
            </a:r>
          </a:p>
          <a:p>
            <a:pPr lvl="1"/>
            <a:r>
              <a:rPr lang="en-US" dirty="0"/>
              <a:t>Eager to receive that which was before him</a:t>
            </a:r>
          </a:p>
        </p:txBody>
      </p:sp>
      <p:sp>
        <p:nvSpPr>
          <p:cNvPr id="7177" name="Text Box 9"/>
          <p:cNvSpPr txBox="1">
            <a:spLocks noChangeArrowheads="1"/>
          </p:cNvSpPr>
          <p:nvPr/>
        </p:nvSpPr>
        <p:spPr bwMode="auto">
          <a:xfrm>
            <a:off x="2057400" y="1143001"/>
            <a:ext cx="8001000" cy="366713"/>
          </a:xfrm>
          <a:prstGeom prst="rect">
            <a:avLst/>
          </a:prstGeom>
          <a:noFill/>
          <a:ln w="9525">
            <a:noFill/>
            <a:miter lim="800000"/>
            <a:headEnd/>
            <a:tailEnd/>
          </a:ln>
          <a:effectLst/>
        </p:spPr>
        <p:txBody>
          <a:bodyPr>
            <a:spAutoFit/>
          </a:bodyPr>
          <a:lstStyle/>
          <a:p>
            <a:pPr>
              <a:spcBef>
                <a:spcPct val="50000"/>
              </a:spcBef>
            </a:pPr>
            <a:endParaRPr lang="en-US" dirty="0">
              <a:latin typeface="Segoe UI" panose="020B0502040204020203" pitchFamily="34" charset="0"/>
              <a:cs typeface="Segoe UI" panose="020B0502040204020203" pitchFamily="34" charset="0"/>
            </a:endParaRPr>
          </a:p>
        </p:txBody>
      </p:sp>
      <p:sp>
        <p:nvSpPr>
          <p:cNvPr id="7178" name="Rectangle 10"/>
          <p:cNvSpPr>
            <a:spLocks noChangeArrowheads="1"/>
          </p:cNvSpPr>
          <p:nvPr/>
        </p:nvSpPr>
        <p:spPr bwMode="auto">
          <a:xfrm>
            <a:off x="0" y="1066800"/>
            <a:ext cx="12192000" cy="1384995"/>
          </a:xfrm>
          <a:prstGeom prst="rect">
            <a:avLst/>
          </a:prstGeom>
          <a:solidFill>
            <a:srgbClr val="990033"/>
          </a:solidFill>
          <a:ln w="9525">
            <a:no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7179" name="Text Box 11"/>
          <p:cNvSpPr txBox="1">
            <a:spLocks noChangeArrowheads="1"/>
          </p:cNvSpPr>
          <p:nvPr/>
        </p:nvSpPr>
        <p:spPr bwMode="auto">
          <a:xfrm>
            <a:off x="0" y="1035050"/>
            <a:ext cx="12192000" cy="1384995"/>
          </a:xfrm>
          <a:prstGeom prst="rect">
            <a:avLst/>
          </a:prstGeom>
          <a:noFill/>
          <a:ln w="9525">
            <a:noFill/>
            <a:miter lim="800000"/>
            <a:headEnd/>
            <a:tailEnd/>
          </a:ln>
          <a:effectLst/>
        </p:spPr>
        <p:txBody>
          <a:bodyPr wrap="square">
            <a:spAutoFit/>
          </a:bodyPr>
          <a:lstStyle/>
          <a:p>
            <a:pPr algn="ctr"/>
            <a:r>
              <a:rPr lang="en-US" sz="2800" b="1" dirty="0">
                <a:solidFill>
                  <a:schemeClr val="bg1"/>
                </a:solidFill>
                <a:latin typeface="Segoe UI" panose="020B0502040204020203" pitchFamily="34" charset="0"/>
                <a:cs typeface="Segoe UI" panose="020B0502040204020203" pitchFamily="34" charset="0"/>
              </a:rPr>
              <a:t>“Brethren, I do not count myself to have apprehended; but one thing</a:t>
            </a:r>
            <a:br>
              <a:rPr lang="en-US" sz="2800" b="1" dirty="0">
                <a:solidFill>
                  <a:schemeClr val="bg1"/>
                </a:solidFill>
                <a:latin typeface="Segoe UI" panose="020B0502040204020203" pitchFamily="34" charset="0"/>
                <a:cs typeface="Segoe UI" panose="020B0502040204020203" pitchFamily="34" charset="0"/>
              </a:rPr>
            </a:br>
            <a:r>
              <a:rPr lang="en-US" sz="2800" b="1" dirty="0">
                <a:solidFill>
                  <a:schemeClr val="bg1"/>
                </a:solidFill>
                <a:latin typeface="Segoe UI" panose="020B0502040204020203" pitchFamily="34" charset="0"/>
                <a:cs typeface="Segoe UI" panose="020B0502040204020203" pitchFamily="34" charset="0"/>
              </a:rPr>
              <a:t>I do, forgetting those things which are behind and reaching forward</a:t>
            </a:r>
            <a:br>
              <a:rPr lang="en-US" sz="2800" b="1" dirty="0">
                <a:solidFill>
                  <a:schemeClr val="bg1"/>
                </a:solidFill>
                <a:latin typeface="Segoe UI" panose="020B0502040204020203" pitchFamily="34" charset="0"/>
                <a:cs typeface="Segoe UI" panose="020B0502040204020203" pitchFamily="34" charset="0"/>
              </a:rPr>
            </a:br>
            <a:r>
              <a:rPr lang="en-US" sz="2800" b="1" dirty="0">
                <a:solidFill>
                  <a:schemeClr val="bg1"/>
                </a:solidFill>
                <a:latin typeface="Segoe UI" panose="020B0502040204020203" pitchFamily="34" charset="0"/>
                <a:cs typeface="Segoe UI" panose="020B0502040204020203" pitchFamily="34" charset="0"/>
              </a:rPr>
              <a:t>to those things which are ahead” </a:t>
            </a:r>
            <a:r>
              <a:rPr lang="en-US" sz="2800" dirty="0">
                <a:solidFill>
                  <a:schemeClr val="bg1"/>
                </a:solidFill>
                <a:latin typeface="Segoe UI" panose="020B0502040204020203" pitchFamily="34" charset="0"/>
                <a:cs typeface="Segoe UI" panose="020B0502040204020203" pitchFamily="34" charset="0"/>
              </a:rPr>
              <a:t>(Philippians 3:13)</a:t>
            </a:r>
          </a:p>
        </p:txBody>
      </p:sp>
      <p:sp>
        <p:nvSpPr>
          <p:cNvPr id="8" name="TextBox 7">
            <a:extLst>
              <a:ext uri="{FF2B5EF4-FFF2-40B4-BE49-F238E27FC236}">
                <a16:creationId xmlns:a16="http://schemas.microsoft.com/office/drawing/2014/main" id="{533DD34D-A3EF-45AB-A34D-B7F25E28BA29}"/>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p:cTn id="7" dur="500" fill="hold"/>
                                        <p:tgtEl>
                                          <p:spTgt spid="7171"/>
                                        </p:tgtEl>
                                        <p:attrNameLst>
                                          <p:attrName>ppt_w</p:attrName>
                                        </p:attrNameLst>
                                      </p:cBhvr>
                                      <p:tavLst>
                                        <p:tav tm="0">
                                          <p:val>
                                            <p:fltVal val="0"/>
                                          </p:val>
                                        </p:tav>
                                        <p:tav tm="100000">
                                          <p:val>
                                            <p:strVal val="#ppt_w"/>
                                          </p:val>
                                        </p:tav>
                                      </p:tavLst>
                                    </p:anim>
                                    <p:anim calcmode="lin" valueType="num">
                                      <p:cBhvr>
                                        <p:cTn id="8" dur="500" fill="hold"/>
                                        <p:tgtEl>
                                          <p:spTgt spid="717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7178"/>
                                        </p:tgtEl>
                                        <p:attrNameLst>
                                          <p:attrName>style.visibility</p:attrName>
                                        </p:attrNameLst>
                                      </p:cBhvr>
                                      <p:to>
                                        <p:strVal val="visible"/>
                                      </p:to>
                                    </p:set>
                                    <p:anim calcmode="lin" valueType="num">
                                      <p:cBhvr>
                                        <p:cTn id="12" dur="500" fill="hold"/>
                                        <p:tgtEl>
                                          <p:spTgt spid="7178"/>
                                        </p:tgtEl>
                                        <p:attrNameLst>
                                          <p:attrName>ppt_w</p:attrName>
                                        </p:attrNameLst>
                                      </p:cBhvr>
                                      <p:tavLst>
                                        <p:tav tm="0">
                                          <p:val>
                                            <p:fltVal val="0"/>
                                          </p:val>
                                        </p:tav>
                                        <p:tav tm="100000">
                                          <p:val>
                                            <p:strVal val="#ppt_w"/>
                                          </p:val>
                                        </p:tav>
                                      </p:tavLst>
                                    </p:anim>
                                    <p:anim calcmode="lin" valueType="num">
                                      <p:cBhvr>
                                        <p:cTn id="13" dur="500" fill="hold"/>
                                        <p:tgtEl>
                                          <p:spTgt spid="7178"/>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7179"/>
                                        </p:tgtEl>
                                        <p:attrNameLst>
                                          <p:attrName>style.visibility</p:attrName>
                                        </p:attrNameLst>
                                      </p:cBhvr>
                                      <p:to>
                                        <p:strVal val="visible"/>
                                      </p:to>
                                    </p:set>
                                    <p:anim calcmode="lin" valueType="num">
                                      <p:cBhvr>
                                        <p:cTn id="17" dur="500" fill="hold"/>
                                        <p:tgtEl>
                                          <p:spTgt spid="7179"/>
                                        </p:tgtEl>
                                        <p:attrNameLst>
                                          <p:attrName>ppt_w</p:attrName>
                                        </p:attrNameLst>
                                      </p:cBhvr>
                                      <p:tavLst>
                                        <p:tav tm="0">
                                          <p:val>
                                            <p:fltVal val="0"/>
                                          </p:val>
                                        </p:tav>
                                        <p:tav tm="100000">
                                          <p:val>
                                            <p:strVal val="#ppt_w"/>
                                          </p:val>
                                        </p:tav>
                                      </p:tavLst>
                                    </p:anim>
                                    <p:anim calcmode="lin" valueType="num">
                                      <p:cBhvr>
                                        <p:cTn id="18" dur="500" fill="hold"/>
                                        <p:tgtEl>
                                          <p:spTgt spid="7179"/>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170"/>
                                        </p:tgtEl>
                                        <p:attrNameLst>
                                          <p:attrName>style.visibility</p:attrName>
                                        </p:attrNameLst>
                                      </p:cBhvr>
                                      <p:to>
                                        <p:strVal val="visible"/>
                                      </p:to>
                                    </p:set>
                                    <p:anim calcmode="lin" valueType="num">
                                      <p:cBhvr>
                                        <p:cTn id="23" dur="500" fill="hold"/>
                                        <p:tgtEl>
                                          <p:spTgt spid="7170"/>
                                        </p:tgtEl>
                                        <p:attrNameLst>
                                          <p:attrName>ppt_w</p:attrName>
                                        </p:attrNameLst>
                                      </p:cBhvr>
                                      <p:tavLst>
                                        <p:tav tm="0">
                                          <p:val>
                                            <p:fltVal val="0"/>
                                          </p:val>
                                        </p:tav>
                                        <p:tav tm="100000">
                                          <p:val>
                                            <p:strVal val="#ppt_w"/>
                                          </p:val>
                                        </p:tav>
                                      </p:tavLst>
                                    </p:anim>
                                    <p:anim calcmode="lin" valueType="num">
                                      <p:cBhvr>
                                        <p:cTn id="24" dur="500" fill="hold"/>
                                        <p:tgtEl>
                                          <p:spTgt spid="7170"/>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nodeType="afterEffect">
                                  <p:stCondLst>
                                    <p:cond delay="0"/>
                                  </p:stCondLst>
                                  <p:childTnLst>
                                    <p:set>
                                      <p:cBhvr>
                                        <p:cTn id="27" dur="1" fill="hold">
                                          <p:stCondLst>
                                            <p:cond delay="0"/>
                                          </p:stCondLst>
                                        </p:cTn>
                                        <p:tgtEl>
                                          <p:spTgt spid="7172">
                                            <p:txEl>
                                              <p:pRg st="0" end="0"/>
                                            </p:txEl>
                                          </p:spTgt>
                                        </p:tgtEl>
                                        <p:attrNameLst>
                                          <p:attrName>style.visibility</p:attrName>
                                        </p:attrNameLst>
                                      </p:cBhvr>
                                      <p:to>
                                        <p:strVal val="visible"/>
                                      </p:to>
                                    </p:set>
                                    <p:anim calcmode="lin" valueType="num">
                                      <p:cBhvr>
                                        <p:cTn id="28" dur="500" fill="hold"/>
                                        <p:tgtEl>
                                          <p:spTgt spid="7172">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717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7172">
                                            <p:txEl>
                                              <p:pRg st="1" end="1"/>
                                            </p:txEl>
                                          </p:spTgt>
                                        </p:tgtEl>
                                        <p:attrNameLst>
                                          <p:attrName>style.visibility</p:attrName>
                                        </p:attrNameLst>
                                      </p:cBhvr>
                                      <p:to>
                                        <p:strVal val="visible"/>
                                      </p:to>
                                    </p:set>
                                    <p:animEffect transition="in" filter="dissolve">
                                      <p:cBhvr>
                                        <p:cTn id="34" dur="500"/>
                                        <p:tgtEl>
                                          <p:spTgt spid="7172">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7172">
                                            <p:txEl>
                                              <p:pRg st="2" end="2"/>
                                            </p:txEl>
                                          </p:spTgt>
                                        </p:tgtEl>
                                        <p:attrNameLst>
                                          <p:attrName>style.visibility</p:attrName>
                                        </p:attrNameLst>
                                      </p:cBhvr>
                                      <p:to>
                                        <p:strVal val="visible"/>
                                      </p:to>
                                    </p:set>
                                    <p:animEffect transition="in" filter="dissolve">
                                      <p:cBhvr>
                                        <p:cTn id="39" dur="500"/>
                                        <p:tgtEl>
                                          <p:spTgt spid="717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p:bldP spid="7178" grpId="0" animBg="1"/>
      <p:bldP spid="717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2057400"/>
            <a:ext cx="12192000" cy="1600200"/>
          </a:xfrm>
          <a:prstGeom prst="rect">
            <a:avLst/>
          </a:prstGeom>
          <a:solidFill>
            <a:srgbClr val="B3C5FF"/>
          </a:solidFill>
          <a:ln w="9525">
            <a:solidFill>
              <a:schemeClr val="tx1"/>
            </a:solid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8195" name="Rectangle 3"/>
          <p:cNvSpPr>
            <a:spLocks noGrp="1" noChangeArrowheads="1"/>
          </p:cNvSpPr>
          <p:nvPr>
            <p:ph type="title"/>
          </p:nvPr>
        </p:nvSpPr>
        <p:spPr>
          <a:xfrm>
            <a:off x="1981200" y="76201"/>
            <a:ext cx="8229600" cy="792163"/>
          </a:xfrm>
          <a:effectLst/>
        </p:spPr>
        <p:txBody>
          <a:bodyPr/>
          <a:lstStyle/>
          <a:p>
            <a:r>
              <a:rPr lang="en-US" sz="4800" b="1" dirty="0">
                <a:solidFill>
                  <a:schemeClr val="bg1"/>
                </a:solidFill>
              </a:rPr>
              <a:t>Pressing Toward the Mark</a:t>
            </a:r>
          </a:p>
        </p:txBody>
      </p:sp>
      <p:sp>
        <p:nvSpPr>
          <p:cNvPr id="8196" name="Rectangle 4"/>
          <p:cNvSpPr>
            <a:spLocks noGrp="1" noChangeArrowheads="1"/>
          </p:cNvSpPr>
          <p:nvPr>
            <p:ph type="body" idx="1"/>
          </p:nvPr>
        </p:nvSpPr>
        <p:spPr>
          <a:xfrm>
            <a:off x="152400" y="2057400"/>
            <a:ext cx="11887200" cy="1676400"/>
          </a:xfrm>
        </p:spPr>
        <p:txBody>
          <a:bodyPr/>
          <a:lstStyle/>
          <a:p>
            <a:r>
              <a:rPr lang="en-US" b="1" dirty="0"/>
              <a:t>His eyes are fixed on the goal of heaven</a:t>
            </a:r>
          </a:p>
          <a:p>
            <a:pPr lvl="1"/>
            <a:r>
              <a:rPr lang="en-US" dirty="0"/>
              <a:t>He presses through every difficulty to reach it</a:t>
            </a:r>
          </a:p>
          <a:p>
            <a:pPr lvl="1"/>
            <a:r>
              <a:rPr lang="en-US" dirty="0"/>
              <a:t>At the conclusion of his life he said:</a:t>
            </a:r>
          </a:p>
        </p:txBody>
      </p:sp>
      <p:sp>
        <p:nvSpPr>
          <p:cNvPr id="8201" name="Text Box 9"/>
          <p:cNvSpPr txBox="1">
            <a:spLocks noChangeArrowheads="1"/>
          </p:cNvSpPr>
          <p:nvPr/>
        </p:nvSpPr>
        <p:spPr bwMode="auto">
          <a:xfrm>
            <a:off x="2057400" y="1143001"/>
            <a:ext cx="8001000" cy="366713"/>
          </a:xfrm>
          <a:prstGeom prst="rect">
            <a:avLst/>
          </a:prstGeom>
          <a:noFill/>
          <a:ln w="9525">
            <a:noFill/>
            <a:miter lim="800000"/>
            <a:headEnd/>
            <a:tailEnd/>
          </a:ln>
          <a:effectLst/>
        </p:spPr>
        <p:txBody>
          <a:bodyPr>
            <a:spAutoFit/>
          </a:bodyPr>
          <a:lstStyle/>
          <a:p>
            <a:pPr>
              <a:spcBef>
                <a:spcPct val="50000"/>
              </a:spcBef>
            </a:pPr>
            <a:endParaRPr lang="en-US" dirty="0">
              <a:latin typeface="Segoe UI" panose="020B0502040204020203" pitchFamily="34" charset="0"/>
              <a:cs typeface="Segoe UI" panose="020B0502040204020203" pitchFamily="34" charset="0"/>
            </a:endParaRPr>
          </a:p>
        </p:txBody>
      </p:sp>
      <p:sp>
        <p:nvSpPr>
          <p:cNvPr id="8202" name="Rectangle 10"/>
          <p:cNvSpPr>
            <a:spLocks noChangeArrowheads="1"/>
          </p:cNvSpPr>
          <p:nvPr/>
        </p:nvSpPr>
        <p:spPr bwMode="auto">
          <a:xfrm>
            <a:off x="0" y="1066800"/>
            <a:ext cx="12192000" cy="990600"/>
          </a:xfrm>
          <a:prstGeom prst="rect">
            <a:avLst/>
          </a:prstGeom>
          <a:solidFill>
            <a:srgbClr val="990033"/>
          </a:solidFill>
          <a:ln w="9525">
            <a:noFill/>
            <a:miter lim="800000"/>
            <a:headEnd/>
            <a:tailEnd/>
          </a:ln>
          <a:effectLst/>
        </p:spPr>
        <p:txBody>
          <a:bodyPr wrap="none" anchor="ctr"/>
          <a:lstStyle/>
          <a:p>
            <a:endParaRPr lang="en-US" dirty="0">
              <a:latin typeface="Segoe UI" panose="020B0502040204020203" pitchFamily="34" charset="0"/>
              <a:cs typeface="Segoe UI" panose="020B0502040204020203" pitchFamily="34" charset="0"/>
            </a:endParaRPr>
          </a:p>
        </p:txBody>
      </p:sp>
      <p:sp>
        <p:nvSpPr>
          <p:cNvPr id="8203" name="Text Box 11"/>
          <p:cNvSpPr txBox="1">
            <a:spLocks noChangeArrowheads="1"/>
          </p:cNvSpPr>
          <p:nvPr/>
        </p:nvSpPr>
        <p:spPr bwMode="auto">
          <a:xfrm>
            <a:off x="0" y="1035051"/>
            <a:ext cx="12192000" cy="954107"/>
          </a:xfrm>
          <a:prstGeom prst="rect">
            <a:avLst/>
          </a:prstGeom>
          <a:noFill/>
          <a:ln w="9525">
            <a:noFill/>
            <a:miter lim="800000"/>
            <a:headEnd/>
            <a:tailEnd/>
          </a:ln>
          <a:effectLst/>
        </p:spPr>
        <p:txBody>
          <a:bodyPr wrap="square">
            <a:spAutoFit/>
          </a:bodyPr>
          <a:lstStyle/>
          <a:p>
            <a:pPr algn="ctr"/>
            <a:r>
              <a:rPr lang="en-US" sz="2800" b="1" dirty="0">
                <a:solidFill>
                  <a:schemeClr val="bg1"/>
                </a:solidFill>
                <a:latin typeface="Segoe UI" panose="020B0502040204020203" pitchFamily="34" charset="0"/>
                <a:cs typeface="Segoe UI" panose="020B0502040204020203" pitchFamily="34" charset="0"/>
              </a:rPr>
              <a:t>“I press toward the goal for the prize of the upward call of</a:t>
            </a:r>
            <a:br>
              <a:rPr lang="en-US" sz="2800" b="1" dirty="0">
                <a:solidFill>
                  <a:schemeClr val="bg1"/>
                </a:solidFill>
                <a:latin typeface="Segoe UI" panose="020B0502040204020203" pitchFamily="34" charset="0"/>
                <a:cs typeface="Segoe UI" panose="020B0502040204020203" pitchFamily="34" charset="0"/>
              </a:rPr>
            </a:br>
            <a:r>
              <a:rPr lang="en-US" sz="2800" b="1" dirty="0">
                <a:solidFill>
                  <a:schemeClr val="bg1"/>
                </a:solidFill>
                <a:latin typeface="Segoe UI" panose="020B0502040204020203" pitchFamily="34" charset="0"/>
                <a:cs typeface="Segoe UI" panose="020B0502040204020203" pitchFamily="34" charset="0"/>
              </a:rPr>
              <a:t>God in Christ Jesus” </a:t>
            </a:r>
            <a:r>
              <a:rPr lang="en-US" sz="2800" dirty="0">
                <a:solidFill>
                  <a:schemeClr val="bg1"/>
                </a:solidFill>
                <a:latin typeface="Segoe UI" panose="020B0502040204020203" pitchFamily="34" charset="0"/>
                <a:cs typeface="Segoe UI" panose="020B0502040204020203" pitchFamily="34" charset="0"/>
              </a:rPr>
              <a:t>(Philippians 3:14)</a:t>
            </a:r>
          </a:p>
        </p:txBody>
      </p:sp>
      <p:sp>
        <p:nvSpPr>
          <p:cNvPr id="8204" name="Text Box 12"/>
          <p:cNvSpPr txBox="1">
            <a:spLocks noChangeArrowheads="1"/>
          </p:cNvSpPr>
          <p:nvPr/>
        </p:nvSpPr>
        <p:spPr bwMode="auto">
          <a:xfrm>
            <a:off x="0" y="3657600"/>
            <a:ext cx="12192000" cy="2616101"/>
          </a:xfrm>
          <a:prstGeom prst="rect">
            <a:avLst/>
          </a:prstGeom>
          <a:noFill/>
          <a:ln w="9525">
            <a:noFill/>
            <a:miter lim="800000"/>
            <a:headEnd/>
            <a:tailEnd/>
          </a:ln>
          <a:effectLst/>
        </p:spPr>
        <p:txBody>
          <a:bodyPr wrap="square">
            <a:spAutoFit/>
          </a:bodyPr>
          <a:lstStyle/>
          <a:p>
            <a:pPr algn="ctr"/>
            <a:r>
              <a:rPr lang="en-US" sz="3200" dirty="0">
                <a:solidFill>
                  <a:schemeClr val="bg1"/>
                </a:solidFill>
                <a:latin typeface="Segoe UI" panose="020B0502040204020203" pitchFamily="34" charset="0"/>
                <a:cs typeface="Segoe UI" panose="020B0502040204020203" pitchFamily="34" charset="0"/>
              </a:rPr>
              <a:t>“I have fought the good fight, I have finished the race, I have kept the faith. Finally, there is laid up for me the crown of righteousness, which the Lord, the righteous Judge, will give to me on that Day, And not to me only but also to all who have loved His appearing.”</a:t>
            </a:r>
            <a:br>
              <a:rPr lang="en-US" sz="2800" dirty="0">
                <a:solidFill>
                  <a:schemeClr val="bg1"/>
                </a:solidFill>
                <a:latin typeface="Segoe UI" panose="020B0502040204020203" pitchFamily="34" charset="0"/>
                <a:cs typeface="Segoe UI" panose="020B0502040204020203" pitchFamily="34" charset="0"/>
              </a:rPr>
            </a:br>
            <a:r>
              <a:rPr lang="en-US" sz="3600" b="1" dirty="0">
                <a:solidFill>
                  <a:schemeClr val="bg1"/>
                </a:solidFill>
                <a:latin typeface="Segoe UI" panose="020B0502040204020203" pitchFamily="34" charset="0"/>
                <a:cs typeface="Segoe UI" panose="020B0502040204020203" pitchFamily="34" charset="0"/>
              </a:rPr>
              <a:t>2 Timothy 4:7-8</a:t>
            </a:r>
          </a:p>
        </p:txBody>
      </p:sp>
      <p:sp>
        <p:nvSpPr>
          <p:cNvPr id="9" name="TextBox 8">
            <a:extLst>
              <a:ext uri="{FF2B5EF4-FFF2-40B4-BE49-F238E27FC236}">
                <a16:creationId xmlns:a16="http://schemas.microsoft.com/office/drawing/2014/main" id="{BE290990-2C60-48A7-BF0D-8025B5DB56FA}"/>
              </a:ext>
            </a:extLst>
          </p:cNvPr>
          <p:cNvSpPr txBox="1"/>
          <p:nvPr/>
        </p:nvSpPr>
        <p:spPr>
          <a:xfrm>
            <a:off x="0" y="6550223"/>
            <a:ext cx="12192000" cy="307777"/>
          </a:xfrm>
          <a:prstGeom prst="rect">
            <a:avLst/>
          </a:prstGeom>
          <a:noFill/>
        </p:spPr>
        <p:txBody>
          <a:bodyPr wrap="square" rtlCol="0">
            <a:spAutoFit/>
          </a:bodyPr>
          <a:lstStyle/>
          <a:p>
            <a:r>
              <a:rPr lang="en-US" sz="1400" dirty="0">
                <a:solidFill>
                  <a:schemeClr val="bg1"/>
                </a:solidFill>
                <a:latin typeface="Segoe UI" panose="020B0502040204020203" pitchFamily="34" charset="0"/>
                <a:cs typeface="Segoe UI" panose="020B0502040204020203" pitchFamily="34" charset="0"/>
              </a:rPr>
              <a:t>Richard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500" fill="hold"/>
                                        <p:tgtEl>
                                          <p:spTgt spid="8195"/>
                                        </p:tgtEl>
                                        <p:attrNameLst>
                                          <p:attrName>ppt_w</p:attrName>
                                        </p:attrNameLst>
                                      </p:cBhvr>
                                      <p:tavLst>
                                        <p:tav tm="0">
                                          <p:val>
                                            <p:fltVal val="0"/>
                                          </p:val>
                                        </p:tav>
                                        <p:tav tm="100000">
                                          <p:val>
                                            <p:strVal val="#ppt_w"/>
                                          </p:val>
                                        </p:tav>
                                      </p:tavLst>
                                    </p:anim>
                                    <p:anim calcmode="lin" valueType="num">
                                      <p:cBhvr>
                                        <p:cTn id="8" dur="500" fill="hold"/>
                                        <p:tgtEl>
                                          <p:spTgt spid="819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8202"/>
                                        </p:tgtEl>
                                        <p:attrNameLst>
                                          <p:attrName>style.visibility</p:attrName>
                                        </p:attrNameLst>
                                      </p:cBhvr>
                                      <p:to>
                                        <p:strVal val="visible"/>
                                      </p:to>
                                    </p:set>
                                    <p:anim calcmode="lin" valueType="num">
                                      <p:cBhvr>
                                        <p:cTn id="12" dur="500" fill="hold"/>
                                        <p:tgtEl>
                                          <p:spTgt spid="8202"/>
                                        </p:tgtEl>
                                        <p:attrNameLst>
                                          <p:attrName>ppt_w</p:attrName>
                                        </p:attrNameLst>
                                      </p:cBhvr>
                                      <p:tavLst>
                                        <p:tav tm="0">
                                          <p:val>
                                            <p:fltVal val="0"/>
                                          </p:val>
                                        </p:tav>
                                        <p:tav tm="100000">
                                          <p:val>
                                            <p:strVal val="#ppt_w"/>
                                          </p:val>
                                        </p:tav>
                                      </p:tavLst>
                                    </p:anim>
                                    <p:anim calcmode="lin" valueType="num">
                                      <p:cBhvr>
                                        <p:cTn id="13" dur="500" fill="hold"/>
                                        <p:tgtEl>
                                          <p:spTgt spid="8202"/>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8203"/>
                                        </p:tgtEl>
                                        <p:attrNameLst>
                                          <p:attrName>style.visibility</p:attrName>
                                        </p:attrNameLst>
                                      </p:cBhvr>
                                      <p:to>
                                        <p:strVal val="visible"/>
                                      </p:to>
                                    </p:set>
                                    <p:anim calcmode="lin" valueType="num">
                                      <p:cBhvr>
                                        <p:cTn id="17" dur="500" fill="hold"/>
                                        <p:tgtEl>
                                          <p:spTgt spid="8203"/>
                                        </p:tgtEl>
                                        <p:attrNameLst>
                                          <p:attrName>ppt_w</p:attrName>
                                        </p:attrNameLst>
                                      </p:cBhvr>
                                      <p:tavLst>
                                        <p:tav tm="0">
                                          <p:val>
                                            <p:fltVal val="0"/>
                                          </p:val>
                                        </p:tav>
                                        <p:tav tm="100000">
                                          <p:val>
                                            <p:strVal val="#ppt_w"/>
                                          </p:val>
                                        </p:tav>
                                      </p:tavLst>
                                    </p:anim>
                                    <p:anim calcmode="lin" valueType="num">
                                      <p:cBhvr>
                                        <p:cTn id="18" dur="500" fill="hold"/>
                                        <p:tgtEl>
                                          <p:spTgt spid="8203"/>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8194"/>
                                        </p:tgtEl>
                                        <p:attrNameLst>
                                          <p:attrName>style.visibility</p:attrName>
                                        </p:attrNameLst>
                                      </p:cBhvr>
                                      <p:to>
                                        <p:strVal val="visible"/>
                                      </p:to>
                                    </p:set>
                                    <p:anim calcmode="lin" valueType="num">
                                      <p:cBhvr>
                                        <p:cTn id="23" dur="500" fill="hold"/>
                                        <p:tgtEl>
                                          <p:spTgt spid="8194"/>
                                        </p:tgtEl>
                                        <p:attrNameLst>
                                          <p:attrName>ppt_w</p:attrName>
                                        </p:attrNameLst>
                                      </p:cBhvr>
                                      <p:tavLst>
                                        <p:tav tm="0">
                                          <p:val>
                                            <p:fltVal val="0"/>
                                          </p:val>
                                        </p:tav>
                                        <p:tav tm="100000">
                                          <p:val>
                                            <p:strVal val="#ppt_w"/>
                                          </p:val>
                                        </p:tav>
                                      </p:tavLst>
                                    </p:anim>
                                    <p:anim calcmode="lin" valueType="num">
                                      <p:cBhvr>
                                        <p:cTn id="24" dur="500" fill="hold"/>
                                        <p:tgtEl>
                                          <p:spTgt spid="8194"/>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23" presetClass="entr" presetSubtype="16" fill="hold" nodeType="afterEffect">
                                  <p:stCondLst>
                                    <p:cond delay="0"/>
                                  </p:stCondLst>
                                  <p:childTnLst>
                                    <p:set>
                                      <p:cBhvr>
                                        <p:cTn id="27" dur="1" fill="hold">
                                          <p:stCondLst>
                                            <p:cond delay="0"/>
                                          </p:stCondLst>
                                        </p:cTn>
                                        <p:tgtEl>
                                          <p:spTgt spid="8196">
                                            <p:txEl>
                                              <p:pRg st="0" end="0"/>
                                            </p:txEl>
                                          </p:spTgt>
                                        </p:tgtEl>
                                        <p:attrNameLst>
                                          <p:attrName>style.visibility</p:attrName>
                                        </p:attrNameLst>
                                      </p:cBhvr>
                                      <p:to>
                                        <p:strVal val="visible"/>
                                      </p:to>
                                    </p:set>
                                    <p:anim calcmode="lin" valueType="num">
                                      <p:cBhvr>
                                        <p:cTn id="28" dur="500" fill="hold"/>
                                        <p:tgtEl>
                                          <p:spTgt spid="8196">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8196">
                                            <p:txEl>
                                              <p:pRg st="0" end="0"/>
                                            </p:txEl>
                                          </p:spTgt>
                                        </p:tgtEl>
                                        <p:attrNameLst>
                                          <p:attrName>ppt_h</p:attrName>
                                        </p:attrNameLst>
                                      </p:cBhvr>
                                      <p:tavLst>
                                        <p:tav tm="0">
                                          <p:val>
                                            <p:fltVal val="0"/>
                                          </p:val>
                                        </p:tav>
                                        <p:tav tm="100000">
                                          <p:val>
                                            <p:strVal val="#ppt_h"/>
                                          </p:val>
                                        </p:tav>
                                      </p:tavLst>
                                    </p:anim>
                                  </p:childTnLst>
                                </p:cTn>
                              </p:par>
                            </p:childTnLst>
                          </p:cTn>
                        </p:par>
                        <p:par>
                          <p:cTn id="30" fill="hold">
                            <p:stCondLst>
                              <p:cond delay="1000"/>
                            </p:stCondLst>
                            <p:childTnLst>
                              <p:par>
                                <p:cTn id="31" presetID="9" presetClass="entr" presetSubtype="0" fill="hold" nodeType="afterEffect">
                                  <p:stCondLst>
                                    <p:cond delay="0"/>
                                  </p:stCondLst>
                                  <p:childTnLst>
                                    <p:set>
                                      <p:cBhvr>
                                        <p:cTn id="32" dur="1" fill="hold">
                                          <p:stCondLst>
                                            <p:cond delay="0"/>
                                          </p:stCondLst>
                                        </p:cTn>
                                        <p:tgtEl>
                                          <p:spTgt spid="8196">
                                            <p:txEl>
                                              <p:pRg st="1" end="1"/>
                                            </p:txEl>
                                          </p:spTgt>
                                        </p:tgtEl>
                                        <p:attrNameLst>
                                          <p:attrName>style.visibility</p:attrName>
                                        </p:attrNameLst>
                                      </p:cBhvr>
                                      <p:to>
                                        <p:strVal val="visible"/>
                                      </p:to>
                                    </p:set>
                                    <p:animEffect transition="in" filter="dissolve">
                                      <p:cBhvr>
                                        <p:cTn id="33" dur="500"/>
                                        <p:tgtEl>
                                          <p:spTgt spid="8196">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8196">
                                            <p:txEl>
                                              <p:pRg st="2" end="2"/>
                                            </p:txEl>
                                          </p:spTgt>
                                        </p:tgtEl>
                                        <p:attrNameLst>
                                          <p:attrName>style.visibility</p:attrName>
                                        </p:attrNameLst>
                                      </p:cBhvr>
                                      <p:to>
                                        <p:strVal val="visible"/>
                                      </p:to>
                                    </p:set>
                                    <p:animEffect transition="in" filter="dissolve">
                                      <p:cBhvr>
                                        <p:cTn id="38" dur="500"/>
                                        <p:tgtEl>
                                          <p:spTgt spid="8196">
                                            <p:txEl>
                                              <p:pRg st="2" end="2"/>
                                            </p:txEl>
                                          </p:spTgt>
                                        </p:tgtEl>
                                      </p:cBhvr>
                                    </p:animEffect>
                                  </p:childTnLst>
                                </p:cTn>
                              </p:par>
                            </p:childTnLst>
                          </p:cTn>
                        </p:par>
                        <p:par>
                          <p:cTn id="39" fill="hold">
                            <p:stCondLst>
                              <p:cond delay="500"/>
                            </p:stCondLst>
                            <p:childTnLst>
                              <p:par>
                                <p:cTn id="40" presetID="23" presetClass="entr" presetSubtype="16" fill="hold" grpId="0" nodeType="afterEffect">
                                  <p:stCondLst>
                                    <p:cond delay="0"/>
                                  </p:stCondLst>
                                  <p:childTnLst>
                                    <p:set>
                                      <p:cBhvr>
                                        <p:cTn id="41" dur="1" fill="hold">
                                          <p:stCondLst>
                                            <p:cond delay="0"/>
                                          </p:stCondLst>
                                        </p:cTn>
                                        <p:tgtEl>
                                          <p:spTgt spid="8204"/>
                                        </p:tgtEl>
                                        <p:attrNameLst>
                                          <p:attrName>style.visibility</p:attrName>
                                        </p:attrNameLst>
                                      </p:cBhvr>
                                      <p:to>
                                        <p:strVal val="visible"/>
                                      </p:to>
                                    </p:set>
                                    <p:anim calcmode="lin" valueType="num">
                                      <p:cBhvr>
                                        <p:cTn id="42" dur="500" fill="hold"/>
                                        <p:tgtEl>
                                          <p:spTgt spid="8204"/>
                                        </p:tgtEl>
                                        <p:attrNameLst>
                                          <p:attrName>ppt_w</p:attrName>
                                        </p:attrNameLst>
                                      </p:cBhvr>
                                      <p:tavLst>
                                        <p:tav tm="0">
                                          <p:val>
                                            <p:fltVal val="0"/>
                                          </p:val>
                                        </p:tav>
                                        <p:tav tm="100000">
                                          <p:val>
                                            <p:strVal val="#ppt_w"/>
                                          </p:val>
                                        </p:tav>
                                      </p:tavLst>
                                    </p:anim>
                                    <p:anim calcmode="lin" valueType="num">
                                      <p:cBhvr>
                                        <p:cTn id="43" dur="500" fill="hold"/>
                                        <p:tgtEl>
                                          <p:spTgt spid="820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P spid="8195" grpId="0"/>
      <p:bldP spid="8202" grpId="0" animBg="1"/>
      <p:bldP spid="8203" grpId="0"/>
      <p:bldP spid="820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374</TotalTime>
  <Words>1032</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Seagull Md BT</vt:lpstr>
      <vt:lpstr>Segoe UI</vt:lpstr>
      <vt:lpstr>Segoe UI Black</vt:lpstr>
      <vt:lpstr>Segoe UI Semibold</vt:lpstr>
      <vt:lpstr>Default Design</vt:lpstr>
      <vt:lpstr>Letting Go</vt:lpstr>
      <vt:lpstr>PowerPoint Presentation</vt:lpstr>
      <vt:lpstr>PowerPoint Presentation</vt:lpstr>
      <vt:lpstr>His Loss and Gain</vt:lpstr>
      <vt:lpstr>His Loss and Gain</vt:lpstr>
      <vt:lpstr>PowerPoint Presentation</vt:lpstr>
      <vt:lpstr>Pressing Toward the Mark</vt:lpstr>
      <vt:lpstr>Pressing Toward the Mark</vt:lpstr>
      <vt:lpstr>Pressing Toward the Mark</vt:lpstr>
      <vt:lpstr>PowerPoint Presentation</vt:lpstr>
      <vt:lpstr>Encouragement to the Mature</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Letting Go and Moving On</dc:title>
  <dc:creator>Richard Thetford</dc:creator>
  <cp:lastModifiedBy>Richard Thetford</cp:lastModifiedBy>
  <cp:revision>46</cp:revision>
  <dcterms:created xsi:type="dcterms:W3CDTF">2005-06-06T14:05:20Z</dcterms:created>
  <dcterms:modified xsi:type="dcterms:W3CDTF">2021-03-01T00:33:32Z</dcterms:modified>
</cp:coreProperties>
</file>