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514558BC-29CE-4C0C-A806-47886BBC4D51}"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5592BFDE-4F02-445C-85DE-713B68FCA7D3}" type="slidenum">
              <a:rPr lang="en-US" smtClean="0"/>
              <a:pPr/>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558BC-29CE-4C0C-A806-47886BBC4D51}"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2BFDE-4F02-445C-85DE-713B68FCA7D3}" type="slidenum">
              <a:rPr lang="en-US" smtClean="0"/>
              <a:pPr/>
              <a:t>‹#›</a:t>
            </a:fld>
            <a:endParaRPr lang="en-US"/>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558BC-29CE-4C0C-A806-47886BBC4D51}"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2BFDE-4F02-445C-85DE-713B68FCA7D3}" type="slidenum">
              <a:rPr lang="en-US" smtClean="0"/>
              <a:pPr/>
              <a:t>‹#›</a:t>
            </a:fld>
            <a:endParaRPr lang="en-US"/>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514558BC-29CE-4C0C-A806-47886BBC4D51}"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2BFDE-4F02-445C-85DE-713B68FCA7D3}"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514558BC-29CE-4C0C-A806-47886BBC4D51}" type="datetimeFigureOut">
              <a:rPr lang="en-US" smtClean="0"/>
              <a:pPr/>
              <a:t>10/7/2012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2BFDE-4F02-445C-85DE-713B68FCA7D3}"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4558BC-29CE-4C0C-A806-47886BBC4D51}" type="datetimeFigureOut">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2BFDE-4F02-445C-85DE-713B68FCA7D3}"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14558BC-29CE-4C0C-A806-47886BBC4D51}" type="datetimeFigureOut">
              <a:rPr lang="en-US" smtClean="0"/>
              <a:pPr/>
              <a:t>10/7/2012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92BFDE-4F02-445C-85DE-713B68FCA7D3}"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514558BC-29CE-4C0C-A806-47886BBC4D51}" type="datetimeFigureOut">
              <a:rPr lang="en-US" smtClean="0"/>
              <a:pPr/>
              <a:t>10/7/2012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92BFDE-4F02-445C-85DE-713B68FCA7D3}"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558BC-29CE-4C0C-A806-47886BBC4D51}" type="datetimeFigureOut">
              <a:rPr lang="en-US" smtClean="0"/>
              <a:pPr/>
              <a:t>10/7/2012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92BFDE-4F02-445C-85DE-713B68FCA7D3}" type="slidenum">
              <a:rPr lang="en-US" smtClean="0"/>
              <a:pPr/>
              <a:t>‹#›</a:t>
            </a:fld>
            <a:endParaRPr lang="en-US"/>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514558BC-29CE-4C0C-A806-47886BBC4D51}" type="datetimeFigureOut">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2BFDE-4F02-445C-85DE-713B68FCA7D3}"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514558BC-29CE-4C0C-A806-47886BBC4D51}" type="datetimeFigureOut">
              <a:rPr lang="en-US" smtClean="0"/>
              <a:pPr/>
              <a:t>10/7/2012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2BFDE-4F02-445C-85DE-713B68FCA7D3}"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514558BC-29CE-4C0C-A806-47886BBC4D51}" type="datetimeFigureOut">
              <a:rPr lang="en-US" smtClean="0"/>
              <a:pPr/>
              <a:t>10/7/2012</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592BFDE-4F02-445C-85DE-713B68FCA7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9199" y="2286000"/>
            <a:ext cx="3810001" cy="4114800"/>
          </a:xfrm>
        </p:spPr>
        <p:txBody>
          <a:bodyPr>
            <a:normAutofit fontScale="92500" lnSpcReduction="10000"/>
          </a:bodyPr>
          <a:lstStyle/>
          <a:p>
            <a:pPr algn="ctr"/>
            <a:r>
              <a:rPr lang="en-US" sz="3900" dirty="0" smtClean="0">
                <a:solidFill>
                  <a:srgbClr val="C00000"/>
                </a:solidFill>
                <a:latin typeface="Arial" pitchFamily="34" charset="0"/>
                <a:cs typeface="Arial" pitchFamily="34" charset="0"/>
              </a:rPr>
              <a:t>And let us not grow weary while doing good, for in due season we shall reap if we do not lose heart.</a:t>
            </a:r>
          </a:p>
          <a:p>
            <a:pPr algn="ctr"/>
            <a:r>
              <a:rPr lang="en-US" dirty="0" smtClean="0">
                <a:latin typeface="Arial" pitchFamily="34" charset="0"/>
                <a:cs typeface="Arial" pitchFamily="34" charset="0"/>
              </a:rPr>
              <a:t> </a:t>
            </a:r>
            <a:r>
              <a:rPr lang="en-US" sz="3300" b="1" dirty="0" smtClean="0">
                <a:latin typeface="Arial" pitchFamily="34" charset="0"/>
                <a:cs typeface="Arial" pitchFamily="34" charset="0"/>
              </a:rPr>
              <a:t>Galatians 6:9</a:t>
            </a:r>
            <a:endParaRPr lang="en-US" sz="3300" b="1" dirty="0">
              <a:latin typeface="Arial" pitchFamily="34" charset="0"/>
              <a:cs typeface="Arial" pitchFamily="34" charset="0"/>
            </a:endParaRPr>
          </a:p>
        </p:txBody>
      </p:sp>
      <p:sp>
        <p:nvSpPr>
          <p:cNvPr id="2" name="Title 1"/>
          <p:cNvSpPr>
            <a:spLocks noGrp="1"/>
          </p:cNvSpPr>
          <p:nvPr>
            <p:ph type="title"/>
          </p:nvPr>
        </p:nvSpPr>
        <p:spPr>
          <a:xfrm>
            <a:off x="304800" y="457200"/>
            <a:ext cx="8555736" cy="1524000"/>
          </a:xfrm>
        </p:spPr>
        <p:txBody>
          <a:bodyPr>
            <a:noAutofit/>
          </a:bodyPr>
          <a:lstStyle/>
          <a:p>
            <a:pPr algn="ctr"/>
            <a:r>
              <a:rPr lang="en-US" sz="4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LET US NOT GROW WEARY WHILE DOING GOOD</a:t>
            </a:r>
            <a:endParaRPr lang="en-US" sz="44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ible.jpg"/>
          <p:cNvPicPr>
            <a:picLocks noChangeAspect="1"/>
          </p:cNvPicPr>
          <p:nvPr/>
        </p:nvPicPr>
        <p:blipFill>
          <a:blip r:embed="rId2" cstate="print"/>
          <a:stretch>
            <a:fillRect/>
          </a:stretch>
        </p:blipFill>
        <p:spPr>
          <a:xfrm>
            <a:off x="366821" y="2133600"/>
            <a:ext cx="4662379" cy="4375150"/>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1"/>
            <a:ext cx="8534401" cy="685800"/>
          </a:xfrm>
        </p:spPr>
        <p:txBody>
          <a:bodyPr/>
          <a:lstStyle/>
          <a:p>
            <a:pPr algn="ctr"/>
            <a:r>
              <a:rPr lang="en-US" b="1" dirty="0" smtClean="0">
                <a:latin typeface="Arial" pitchFamily="34" charset="0"/>
                <a:cs typeface="Arial" pitchFamily="34" charset="0"/>
              </a:rPr>
              <a:t>An Admonition Not to Grow Weary</a:t>
            </a:r>
            <a:endParaRPr lang="en-US" b="1" dirty="0">
              <a:latin typeface="Arial" pitchFamily="34" charset="0"/>
              <a:cs typeface="Arial" pitchFamily="34" charset="0"/>
            </a:endParaRPr>
          </a:p>
        </p:txBody>
      </p:sp>
      <p:sp>
        <p:nvSpPr>
          <p:cNvPr id="3" name="Content Placeholder 2"/>
          <p:cNvSpPr>
            <a:spLocks noGrp="1"/>
          </p:cNvSpPr>
          <p:nvPr>
            <p:ph sz="quarter" idx="13"/>
          </p:nvPr>
        </p:nvSpPr>
        <p:spPr>
          <a:xfrm>
            <a:off x="304800" y="1219200"/>
            <a:ext cx="8534400" cy="5334000"/>
          </a:xfrm>
        </p:spPr>
        <p:txBody>
          <a:bodyPr>
            <a:normAutofit/>
          </a:bodyPr>
          <a:lstStyle/>
          <a:p>
            <a:pPr>
              <a:buClr>
                <a:srgbClr val="C00000"/>
              </a:buClr>
            </a:pPr>
            <a:r>
              <a:rPr lang="en-US" sz="3200" dirty="0" smtClean="0">
                <a:latin typeface="Arial" pitchFamily="34" charset="0"/>
                <a:cs typeface="Arial" pitchFamily="34" charset="0"/>
              </a:rPr>
              <a:t> </a:t>
            </a:r>
            <a:r>
              <a:rPr lang="en-US" sz="3400" dirty="0" smtClean="0">
                <a:latin typeface="Arial" pitchFamily="34" charset="0"/>
                <a:cs typeface="Arial" pitchFamily="34" charset="0"/>
              </a:rPr>
              <a:t>To grow weary is to be selfish</a:t>
            </a:r>
          </a:p>
          <a:p>
            <a:pPr lvl="1">
              <a:buClr>
                <a:srgbClr val="C00000"/>
              </a:buClr>
            </a:pPr>
            <a:r>
              <a:rPr lang="en-US" sz="3200" dirty="0" smtClean="0">
                <a:solidFill>
                  <a:srgbClr val="C00000"/>
                </a:solidFill>
                <a:latin typeface="Arial" pitchFamily="34" charset="0"/>
                <a:cs typeface="Arial" pitchFamily="34" charset="0"/>
              </a:rPr>
              <a:t> Galatians 2:20</a:t>
            </a:r>
          </a:p>
          <a:p>
            <a:pPr lvl="1">
              <a:buClr>
                <a:srgbClr val="C00000"/>
              </a:buClr>
            </a:pPr>
            <a:r>
              <a:rPr lang="en-US" sz="3200" dirty="0" smtClean="0">
                <a:solidFill>
                  <a:srgbClr val="C00000"/>
                </a:solidFill>
                <a:latin typeface="Arial" pitchFamily="34" charset="0"/>
                <a:cs typeface="Arial" pitchFamily="34" charset="0"/>
              </a:rPr>
              <a:t> Philippians 3:13-14</a:t>
            </a:r>
          </a:p>
          <a:p>
            <a:pPr>
              <a:buClr>
                <a:srgbClr val="C00000"/>
              </a:buClr>
            </a:pPr>
            <a:r>
              <a:rPr lang="en-US" sz="3400" dirty="0" smtClean="0">
                <a:solidFill>
                  <a:srgbClr val="C00000"/>
                </a:solidFill>
                <a:latin typeface="Arial" pitchFamily="34" charset="0"/>
                <a:cs typeface="Arial" pitchFamily="34" charset="0"/>
              </a:rPr>
              <a:t> </a:t>
            </a:r>
            <a:r>
              <a:rPr lang="en-US" sz="3400" dirty="0" smtClean="0">
                <a:latin typeface="Arial" pitchFamily="34" charset="0"/>
                <a:cs typeface="Arial" pitchFamily="34" charset="0"/>
              </a:rPr>
              <a:t>Doubt causes weariness</a:t>
            </a:r>
          </a:p>
          <a:p>
            <a:pPr lvl="1">
              <a:buClr>
                <a:srgbClr val="C00000"/>
              </a:buClr>
            </a:pPr>
            <a:r>
              <a:rPr lang="en-US" sz="3200" dirty="0" smtClean="0">
                <a:latin typeface="Arial" pitchFamily="34" charset="0"/>
                <a:cs typeface="Arial" pitchFamily="34" charset="0"/>
              </a:rPr>
              <a:t> </a:t>
            </a:r>
            <a:r>
              <a:rPr lang="en-US" sz="3200" dirty="0" smtClean="0">
                <a:solidFill>
                  <a:srgbClr val="C00000"/>
                </a:solidFill>
                <a:latin typeface="Arial" pitchFamily="34" charset="0"/>
                <a:cs typeface="Arial" pitchFamily="34" charset="0"/>
              </a:rPr>
              <a:t>Philippians 4:13</a:t>
            </a:r>
            <a:endParaRPr lang="en-US" sz="3200" dirty="0">
              <a:solidFill>
                <a:srgbClr val="C00000"/>
              </a:solidFill>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0668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descr="ReadingBible1.jpg"/>
          <p:cNvPicPr>
            <a:picLocks noChangeAspect="1"/>
          </p:cNvPicPr>
          <p:nvPr/>
        </p:nvPicPr>
        <p:blipFill>
          <a:blip r:embed="rId2" cstate="print"/>
          <a:stretch>
            <a:fillRect/>
          </a:stretch>
        </p:blipFill>
        <p:spPr>
          <a:xfrm>
            <a:off x="3810000" y="3505200"/>
            <a:ext cx="4927599" cy="29845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1"/>
            <a:ext cx="8534401" cy="685800"/>
          </a:xfrm>
        </p:spPr>
        <p:txBody>
          <a:bodyPr/>
          <a:lstStyle/>
          <a:p>
            <a:pPr algn="ctr"/>
            <a:r>
              <a:rPr lang="en-US" b="1" dirty="0" smtClean="0">
                <a:latin typeface="Arial" pitchFamily="34" charset="0"/>
                <a:cs typeface="Arial" pitchFamily="34" charset="0"/>
              </a:rPr>
              <a:t>An Admonition Not to Grow Weary</a:t>
            </a:r>
            <a:endParaRPr lang="en-US" b="1" dirty="0">
              <a:latin typeface="Arial" pitchFamily="34" charset="0"/>
              <a:cs typeface="Arial" pitchFamily="34" charset="0"/>
            </a:endParaRPr>
          </a:p>
        </p:txBody>
      </p:sp>
      <p:sp>
        <p:nvSpPr>
          <p:cNvPr id="3" name="Content Placeholder 2"/>
          <p:cNvSpPr>
            <a:spLocks noGrp="1"/>
          </p:cNvSpPr>
          <p:nvPr>
            <p:ph sz="quarter" idx="13"/>
          </p:nvPr>
        </p:nvSpPr>
        <p:spPr>
          <a:xfrm>
            <a:off x="304800" y="1219200"/>
            <a:ext cx="8534400" cy="5334000"/>
          </a:xfrm>
        </p:spPr>
        <p:txBody>
          <a:bodyPr>
            <a:normAutofit/>
          </a:bodyPr>
          <a:lstStyle/>
          <a:p>
            <a:pPr>
              <a:buClr>
                <a:srgbClr val="C00000"/>
              </a:buClr>
            </a:pPr>
            <a:r>
              <a:rPr lang="en-US" sz="3400" dirty="0" smtClean="0">
                <a:latin typeface="Arial" pitchFamily="34" charset="0"/>
                <a:cs typeface="Arial" pitchFamily="34" charset="0"/>
              </a:rPr>
              <a:t>Those who grow weary are concerned with the earthly</a:t>
            </a:r>
          </a:p>
          <a:p>
            <a:pPr lvl="1">
              <a:buClr>
                <a:srgbClr val="C00000"/>
              </a:buClr>
            </a:pPr>
            <a:r>
              <a:rPr lang="en-US" sz="3200" dirty="0" smtClean="0">
                <a:latin typeface="Arial" pitchFamily="34" charset="0"/>
                <a:cs typeface="Arial" pitchFamily="34" charset="0"/>
              </a:rPr>
              <a:t> </a:t>
            </a:r>
            <a:r>
              <a:rPr lang="en-US" sz="3200" dirty="0" smtClean="0">
                <a:solidFill>
                  <a:srgbClr val="C00000"/>
                </a:solidFill>
                <a:latin typeface="Arial" pitchFamily="34" charset="0"/>
                <a:cs typeface="Arial" pitchFamily="34" charset="0"/>
              </a:rPr>
              <a:t>Matthew 7:13-14</a:t>
            </a:r>
          </a:p>
          <a:p>
            <a:pPr lvl="1">
              <a:buClr>
                <a:srgbClr val="C00000"/>
              </a:buClr>
            </a:pPr>
            <a:r>
              <a:rPr lang="en-US" sz="3200" dirty="0" smtClean="0">
                <a:solidFill>
                  <a:srgbClr val="C00000"/>
                </a:solidFill>
                <a:latin typeface="Arial" pitchFamily="34" charset="0"/>
                <a:cs typeface="Arial" pitchFamily="34" charset="0"/>
              </a:rPr>
              <a:t> Colossians 3:1-7</a:t>
            </a:r>
          </a:p>
          <a:p>
            <a:pPr lvl="1">
              <a:buClr>
                <a:srgbClr val="C00000"/>
              </a:buClr>
            </a:pPr>
            <a:r>
              <a:rPr lang="en-US" sz="3200" dirty="0" smtClean="0">
                <a:solidFill>
                  <a:srgbClr val="C00000"/>
                </a:solidFill>
                <a:latin typeface="Arial" pitchFamily="34" charset="0"/>
                <a:cs typeface="Arial" pitchFamily="34" charset="0"/>
              </a:rPr>
              <a:t> Isaiah 55:9-11</a:t>
            </a:r>
          </a:p>
          <a:p>
            <a:pPr lvl="1">
              <a:buClr>
                <a:srgbClr val="C00000"/>
              </a:buClr>
            </a:pPr>
            <a:r>
              <a:rPr lang="en-US" sz="3200" dirty="0" smtClean="0">
                <a:solidFill>
                  <a:srgbClr val="C00000"/>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The word:</a:t>
            </a:r>
          </a:p>
          <a:p>
            <a:pPr lvl="2">
              <a:buClr>
                <a:srgbClr val="C00000"/>
              </a:buClr>
            </a:pPr>
            <a:r>
              <a:rPr lang="en-US" sz="3000" dirty="0" smtClean="0">
                <a:solidFill>
                  <a:srgbClr val="C00000"/>
                </a:solidFill>
                <a:latin typeface="Arial" pitchFamily="34" charset="0"/>
                <a:cs typeface="Arial" pitchFamily="34" charset="0"/>
              </a:rPr>
              <a:t> John 1:1-2,14</a:t>
            </a:r>
          </a:p>
          <a:p>
            <a:pPr>
              <a:buClr>
                <a:srgbClr val="C00000"/>
              </a:buClr>
            </a:pPr>
            <a:r>
              <a:rPr lang="en-US" sz="3400" dirty="0" smtClean="0">
                <a:latin typeface="Arial" pitchFamily="34" charset="0"/>
                <a:cs typeface="Arial" pitchFamily="34" charset="0"/>
              </a:rPr>
              <a:t> To grow weary may indicate fear</a:t>
            </a:r>
          </a:p>
          <a:p>
            <a:pPr lvl="1">
              <a:buClr>
                <a:srgbClr val="C00000"/>
              </a:buClr>
            </a:pPr>
            <a:r>
              <a:rPr lang="en-US" sz="3200" dirty="0" smtClean="0">
                <a:solidFill>
                  <a:srgbClr val="C00000"/>
                </a:solidFill>
                <a:latin typeface="Arial" pitchFamily="34" charset="0"/>
                <a:cs typeface="Arial" pitchFamily="34" charset="0"/>
              </a:rPr>
              <a:t> Matthew 10:28; 5:11-12; 1 Peter 3:14-15</a:t>
            </a:r>
            <a:endParaRPr lang="en-US" sz="3200" dirty="0">
              <a:solidFill>
                <a:srgbClr val="C00000"/>
              </a:solidFill>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0668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bigstockphoto_woman_reading_pocket_bible_778204.jpg"/>
          <p:cNvPicPr>
            <a:picLocks noChangeAspect="1"/>
          </p:cNvPicPr>
          <p:nvPr/>
        </p:nvPicPr>
        <p:blipFill>
          <a:blip r:embed="rId2" cstate="print"/>
          <a:stretch>
            <a:fillRect/>
          </a:stretch>
        </p:blipFill>
        <p:spPr>
          <a:xfrm>
            <a:off x="3962400" y="1905000"/>
            <a:ext cx="4747060" cy="32004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9"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1"/>
            <a:ext cx="8534401" cy="685800"/>
          </a:xfrm>
        </p:spPr>
        <p:txBody>
          <a:bodyPr>
            <a:normAutofit fontScale="90000"/>
          </a:bodyPr>
          <a:lstStyle/>
          <a:p>
            <a:pPr algn="ctr"/>
            <a:r>
              <a:rPr lang="en-US" b="1" dirty="0" smtClean="0">
                <a:latin typeface="Arial" pitchFamily="34" charset="0"/>
                <a:cs typeface="Arial" pitchFamily="34" charset="0"/>
              </a:rPr>
              <a:t>A Reminder That There Will Be a Harvest</a:t>
            </a:r>
            <a:endParaRPr lang="en-US" b="1" dirty="0">
              <a:latin typeface="Arial" pitchFamily="34" charset="0"/>
              <a:cs typeface="Arial" pitchFamily="34" charset="0"/>
            </a:endParaRPr>
          </a:p>
        </p:txBody>
      </p:sp>
      <p:sp>
        <p:nvSpPr>
          <p:cNvPr id="3" name="Content Placeholder 2"/>
          <p:cNvSpPr>
            <a:spLocks noGrp="1"/>
          </p:cNvSpPr>
          <p:nvPr>
            <p:ph sz="quarter" idx="13"/>
          </p:nvPr>
        </p:nvSpPr>
        <p:spPr>
          <a:xfrm>
            <a:off x="304800" y="1219200"/>
            <a:ext cx="8534400" cy="5334000"/>
          </a:xfrm>
        </p:spPr>
        <p:txBody>
          <a:bodyPr>
            <a:normAutofit/>
          </a:bodyPr>
          <a:lstStyle/>
          <a:p>
            <a:pPr>
              <a:buClr>
                <a:srgbClr val="C00000"/>
              </a:buClr>
            </a:pPr>
            <a:r>
              <a:rPr lang="en-US" sz="3400" dirty="0" smtClean="0">
                <a:latin typeface="Arial" pitchFamily="34" charset="0"/>
                <a:cs typeface="Arial" pitchFamily="34" charset="0"/>
              </a:rPr>
              <a:t> Harvest according to that sown</a:t>
            </a:r>
          </a:p>
          <a:p>
            <a:pPr lvl="1">
              <a:buClr>
                <a:srgbClr val="C00000"/>
              </a:buClr>
            </a:pPr>
            <a:r>
              <a:rPr lang="en-US" sz="3200" dirty="0" smtClean="0">
                <a:latin typeface="Arial" pitchFamily="34" charset="0"/>
                <a:cs typeface="Arial" pitchFamily="34" charset="0"/>
              </a:rPr>
              <a:t> </a:t>
            </a:r>
            <a:r>
              <a:rPr lang="en-US" sz="3200" dirty="0" smtClean="0">
                <a:solidFill>
                  <a:srgbClr val="C00000"/>
                </a:solidFill>
                <a:latin typeface="Arial" pitchFamily="34" charset="0"/>
                <a:cs typeface="Arial" pitchFamily="34" charset="0"/>
              </a:rPr>
              <a:t>Galatians 6:7</a:t>
            </a:r>
          </a:p>
          <a:p>
            <a:pPr lvl="1">
              <a:buClr>
                <a:srgbClr val="C00000"/>
              </a:buClr>
            </a:pPr>
            <a:r>
              <a:rPr lang="en-US" sz="3200" dirty="0" smtClean="0">
                <a:solidFill>
                  <a:srgbClr val="C00000"/>
                </a:solidFill>
                <a:latin typeface="Arial" pitchFamily="34" charset="0"/>
                <a:cs typeface="Arial" pitchFamily="34" charset="0"/>
              </a:rPr>
              <a:t> 2 Corinthians 5:10</a:t>
            </a:r>
          </a:p>
          <a:p>
            <a:pPr>
              <a:buClr>
                <a:srgbClr val="C00000"/>
              </a:buClr>
            </a:pPr>
            <a:r>
              <a:rPr lang="en-US" sz="3400" dirty="0" smtClean="0">
                <a:latin typeface="Arial" pitchFamily="34" charset="0"/>
                <a:cs typeface="Arial" pitchFamily="34" charset="0"/>
              </a:rPr>
              <a:t> Reward is reserved in heaven</a:t>
            </a:r>
          </a:p>
          <a:p>
            <a:pPr lvl="1">
              <a:buClr>
                <a:srgbClr val="C00000"/>
              </a:buClr>
            </a:pPr>
            <a:r>
              <a:rPr lang="en-US" sz="3200" dirty="0" smtClean="0">
                <a:solidFill>
                  <a:srgbClr val="C00000"/>
                </a:solidFill>
                <a:latin typeface="Arial" pitchFamily="34" charset="0"/>
                <a:cs typeface="Arial" pitchFamily="34" charset="0"/>
              </a:rPr>
              <a:t> 1 Peter 1:3-5</a:t>
            </a:r>
          </a:p>
          <a:p>
            <a:pPr lvl="1">
              <a:buClr>
                <a:srgbClr val="C00000"/>
              </a:buClr>
            </a:pPr>
            <a:r>
              <a:rPr lang="en-US" sz="3200" dirty="0" smtClean="0">
                <a:solidFill>
                  <a:srgbClr val="C00000"/>
                </a:solidFill>
                <a:latin typeface="Arial" pitchFamily="34" charset="0"/>
                <a:cs typeface="Arial" pitchFamily="34" charset="0"/>
              </a:rPr>
              <a:t> Hebrews 9:28</a:t>
            </a:r>
            <a:endParaRPr lang="en-US" sz="3400" dirty="0">
              <a:solidFill>
                <a:srgbClr val="C00000"/>
              </a:solidFill>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0668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bible.jpg"/>
          <p:cNvPicPr>
            <a:picLocks noChangeAspect="1"/>
          </p:cNvPicPr>
          <p:nvPr/>
        </p:nvPicPr>
        <p:blipFill>
          <a:blip r:embed="rId2" cstate="print"/>
          <a:stretch>
            <a:fillRect/>
          </a:stretch>
        </p:blipFill>
        <p:spPr>
          <a:xfrm>
            <a:off x="3429000" y="3548539"/>
            <a:ext cx="5333999" cy="2944653"/>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1"/>
            <a:ext cx="8534401" cy="685800"/>
          </a:xfrm>
        </p:spPr>
        <p:txBody>
          <a:bodyPr>
            <a:normAutofit fontScale="90000"/>
          </a:bodyPr>
          <a:lstStyle/>
          <a:p>
            <a:pPr algn="ctr"/>
            <a:r>
              <a:rPr lang="en-US" b="1" dirty="0" smtClean="0">
                <a:latin typeface="Arial" pitchFamily="34" charset="0"/>
                <a:cs typeface="Arial" pitchFamily="34" charset="0"/>
              </a:rPr>
              <a:t>A Reminder That There Will Be a Harvest</a:t>
            </a:r>
            <a:endParaRPr lang="en-US" b="1" dirty="0">
              <a:latin typeface="Arial" pitchFamily="34" charset="0"/>
              <a:cs typeface="Arial" pitchFamily="34" charset="0"/>
            </a:endParaRPr>
          </a:p>
        </p:txBody>
      </p:sp>
      <p:sp>
        <p:nvSpPr>
          <p:cNvPr id="3" name="Content Placeholder 2"/>
          <p:cNvSpPr>
            <a:spLocks noGrp="1"/>
          </p:cNvSpPr>
          <p:nvPr>
            <p:ph sz="quarter" idx="13"/>
          </p:nvPr>
        </p:nvSpPr>
        <p:spPr>
          <a:xfrm>
            <a:off x="304800" y="1219200"/>
            <a:ext cx="8534400" cy="5334000"/>
          </a:xfrm>
        </p:spPr>
        <p:txBody>
          <a:bodyPr>
            <a:normAutofit/>
          </a:bodyPr>
          <a:lstStyle/>
          <a:p>
            <a:pPr>
              <a:buClr>
                <a:srgbClr val="C00000"/>
              </a:buClr>
            </a:pPr>
            <a:r>
              <a:rPr lang="en-US" sz="3400" dirty="0" smtClean="0">
                <a:latin typeface="Arial" pitchFamily="34" charset="0"/>
                <a:cs typeface="Arial" pitchFamily="34" charset="0"/>
              </a:rPr>
              <a:t> For those who love the Lord’s appearing</a:t>
            </a:r>
            <a:endParaRPr lang="en-US" sz="3200" dirty="0" smtClean="0">
              <a:solidFill>
                <a:srgbClr val="C00000"/>
              </a:solidFill>
              <a:latin typeface="Arial" pitchFamily="34" charset="0"/>
              <a:cs typeface="Arial" pitchFamily="34" charset="0"/>
            </a:endParaRPr>
          </a:p>
          <a:p>
            <a:pPr lvl="1">
              <a:buClr>
                <a:srgbClr val="C00000"/>
              </a:buClr>
            </a:pPr>
            <a:endParaRPr lang="en-US" sz="3200" dirty="0" smtClean="0">
              <a:solidFill>
                <a:srgbClr val="C00000"/>
              </a:solidFill>
              <a:latin typeface="Arial" pitchFamily="34" charset="0"/>
              <a:cs typeface="Arial" pitchFamily="34" charset="0"/>
            </a:endParaRPr>
          </a:p>
          <a:p>
            <a:pPr lvl="1">
              <a:buClr>
                <a:srgbClr val="C00000"/>
              </a:buClr>
            </a:pPr>
            <a:endParaRPr lang="en-US" sz="3200" dirty="0" smtClean="0">
              <a:solidFill>
                <a:srgbClr val="C00000"/>
              </a:solidFill>
              <a:latin typeface="Arial" pitchFamily="34" charset="0"/>
              <a:cs typeface="Arial" pitchFamily="34" charset="0"/>
            </a:endParaRPr>
          </a:p>
          <a:p>
            <a:pPr lvl="1">
              <a:buClr>
                <a:srgbClr val="C00000"/>
              </a:buClr>
            </a:pPr>
            <a:endParaRPr lang="en-US" sz="3200" dirty="0" smtClean="0">
              <a:solidFill>
                <a:srgbClr val="C00000"/>
              </a:solidFill>
              <a:latin typeface="Arial" pitchFamily="34" charset="0"/>
              <a:cs typeface="Arial" pitchFamily="34" charset="0"/>
            </a:endParaRPr>
          </a:p>
          <a:p>
            <a:pPr lvl="1">
              <a:buClr>
                <a:srgbClr val="C00000"/>
              </a:buClr>
            </a:pPr>
            <a:endParaRPr lang="en-US" sz="3200" dirty="0" smtClean="0">
              <a:solidFill>
                <a:srgbClr val="C00000"/>
              </a:solidFill>
              <a:latin typeface="Arial" pitchFamily="34" charset="0"/>
              <a:cs typeface="Arial" pitchFamily="34" charset="0"/>
            </a:endParaRPr>
          </a:p>
          <a:p>
            <a:pPr lvl="1">
              <a:buClr>
                <a:srgbClr val="C00000"/>
              </a:buClr>
            </a:pPr>
            <a:endParaRPr lang="en-US" sz="3200" dirty="0" smtClean="0">
              <a:solidFill>
                <a:srgbClr val="C00000"/>
              </a:solidFill>
              <a:latin typeface="Arial" pitchFamily="34" charset="0"/>
              <a:cs typeface="Arial" pitchFamily="34" charset="0"/>
            </a:endParaRPr>
          </a:p>
          <a:p>
            <a:pPr lvl="1">
              <a:buClr>
                <a:srgbClr val="C00000"/>
              </a:buClr>
            </a:pPr>
            <a:endParaRPr lang="en-US" sz="3200" dirty="0" smtClean="0">
              <a:solidFill>
                <a:srgbClr val="C00000"/>
              </a:solidFill>
              <a:latin typeface="Arial" pitchFamily="34" charset="0"/>
              <a:cs typeface="Arial" pitchFamily="34" charset="0"/>
            </a:endParaRPr>
          </a:p>
          <a:p>
            <a:pPr>
              <a:buClr>
                <a:srgbClr val="C00000"/>
              </a:buClr>
            </a:pPr>
            <a:r>
              <a:rPr lang="en-US" sz="3400" dirty="0" smtClean="0">
                <a:latin typeface="Arial" pitchFamily="34" charset="0"/>
                <a:cs typeface="Arial" pitchFamily="34" charset="0"/>
              </a:rPr>
              <a:t> We will be denied if we deny the Lord</a:t>
            </a:r>
          </a:p>
          <a:p>
            <a:pPr lvl="1">
              <a:buClr>
                <a:srgbClr val="C00000"/>
              </a:buClr>
            </a:pPr>
            <a:r>
              <a:rPr lang="en-US" sz="3200" dirty="0" smtClean="0">
                <a:solidFill>
                  <a:srgbClr val="C00000"/>
                </a:solidFill>
                <a:latin typeface="Arial" pitchFamily="34" charset="0"/>
                <a:cs typeface="Arial" pitchFamily="34" charset="0"/>
              </a:rPr>
              <a:t> Matthew 10:32-33</a:t>
            </a:r>
            <a:endParaRPr lang="en-US" sz="3400" dirty="0">
              <a:solidFill>
                <a:srgbClr val="C00000"/>
              </a:solidFill>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0668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33400" y="1981200"/>
            <a:ext cx="8077200" cy="30480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2133600"/>
            <a:ext cx="7924800" cy="2677656"/>
          </a:xfrm>
          <a:prstGeom prst="rect">
            <a:avLst/>
          </a:prstGeom>
          <a:noFill/>
        </p:spPr>
        <p:txBody>
          <a:bodyPr wrap="square" rtlCol="0">
            <a:spAutoFit/>
          </a:bodyPr>
          <a:lstStyle/>
          <a:p>
            <a:pPr algn="ctr"/>
            <a:r>
              <a:rPr lang="en-US" sz="2800" dirty="0" smtClean="0">
                <a:solidFill>
                  <a:srgbClr val="FFFFFF"/>
                </a:solidFill>
                <a:latin typeface="Arial" pitchFamily="34" charset="0"/>
                <a:cs typeface="Arial" pitchFamily="34" charset="0"/>
              </a:rPr>
              <a:t>I have fought the good fight, I have finished the race, I have kept the faith. Finally, there is laid up for me the crown of righteousness, which the Lord, the righteous Judge, will give to me on that Day, and not to me only but also to all who have loved His appearing. </a:t>
            </a:r>
            <a:r>
              <a:rPr lang="en-US" sz="2800" b="1" dirty="0" smtClean="0">
                <a:solidFill>
                  <a:srgbClr val="FFFFFF"/>
                </a:solidFill>
                <a:latin typeface="Arial" pitchFamily="34" charset="0"/>
                <a:cs typeface="Arial" pitchFamily="34" charset="0"/>
              </a:rPr>
              <a:t>(2 Timothy 4:7-8)</a:t>
            </a:r>
            <a:endParaRPr lang="en-US" sz="2800" b="1" dirty="0">
              <a:solidFill>
                <a:srgbClr val="FFFFFF"/>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p:cTn id="2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0"/>
            <a:ext cx="8534401" cy="1219200"/>
          </a:xfrm>
        </p:spPr>
        <p:txBody>
          <a:bodyPr>
            <a:normAutofit/>
          </a:bodyPr>
          <a:lstStyle/>
          <a:p>
            <a:pPr algn="ctr"/>
            <a:r>
              <a:rPr lang="en-US" b="1" dirty="0" smtClean="0">
                <a:latin typeface="Arial" pitchFamily="34" charset="0"/>
                <a:cs typeface="Arial" pitchFamily="34" charset="0"/>
              </a:rPr>
              <a:t>The Fact That Salvation is Conditioned Upon Faithfulness</a:t>
            </a:r>
            <a:endParaRPr lang="en-US" b="1" dirty="0">
              <a:latin typeface="Arial" pitchFamily="34" charset="0"/>
              <a:cs typeface="Arial" pitchFamily="34" charset="0"/>
            </a:endParaRPr>
          </a:p>
        </p:txBody>
      </p:sp>
      <p:sp>
        <p:nvSpPr>
          <p:cNvPr id="3" name="Content Placeholder 2"/>
          <p:cNvSpPr>
            <a:spLocks noGrp="1"/>
          </p:cNvSpPr>
          <p:nvPr>
            <p:ph sz="quarter" idx="13"/>
          </p:nvPr>
        </p:nvSpPr>
        <p:spPr>
          <a:xfrm>
            <a:off x="304800" y="1828800"/>
            <a:ext cx="8534400" cy="4648200"/>
          </a:xfrm>
        </p:spPr>
        <p:txBody>
          <a:bodyPr>
            <a:normAutofit/>
          </a:bodyPr>
          <a:lstStyle/>
          <a:p>
            <a:pPr>
              <a:buClr>
                <a:srgbClr val="C00000"/>
              </a:buClr>
            </a:pPr>
            <a:r>
              <a:rPr lang="en-US" sz="3400" dirty="0" smtClean="0">
                <a:latin typeface="Arial" pitchFamily="34" charset="0"/>
                <a:cs typeface="Arial" pitchFamily="34" charset="0"/>
              </a:rPr>
              <a:t> If we do not grow weary</a:t>
            </a:r>
          </a:p>
          <a:p>
            <a:pPr lvl="1">
              <a:buClr>
                <a:srgbClr val="C00000"/>
              </a:buClr>
            </a:pPr>
            <a:r>
              <a:rPr lang="en-US" sz="3200" dirty="0" smtClean="0">
                <a:solidFill>
                  <a:srgbClr val="C00000"/>
                </a:solidFill>
                <a:latin typeface="Arial" pitchFamily="34" charset="0"/>
                <a:cs typeface="Arial" pitchFamily="34" charset="0"/>
              </a:rPr>
              <a:t> Galatians 6:9</a:t>
            </a:r>
          </a:p>
          <a:p>
            <a:pPr>
              <a:buClr>
                <a:srgbClr val="C00000"/>
              </a:buClr>
            </a:pPr>
            <a:r>
              <a:rPr lang="en-US" sz="3400" dirty="0" smtClean="0">
                <a:latin typeface="Arial" pitchFamily="34" charset="0"/>
                <a:cs typeface="Arial" pitchFamily="34" charset="0"/>
              </a:rPr>
              <a:t> Must continue to be steadfast</a:t>
            </a:r>
          </a:p>
          <a:p>
            <a:pPr lvl="1">
              <a:buClr>
                <a:srgbClr val="C00000"/>
              </a:buClr>
            </a:pPr>
            <a:r>
              <a:rPr lang="en-US" sz="3200" dirty="0" smtClean="0">
                <a:solidFill>
                  <a:srgbClr val="C00000"/>
                </a:solidFill>
                <a:latin typeface="Arial" pitchFamily="34" charset="0"/>
                <a:cs typeface="Arial" pitchFamily="34" charset="0"/>
              </a:rPr>
              <a:t> 1 Corinthians 15:58</a:t>
            </a:r>
          </a:p>
          <a:p>
            <a:pPr>
              <a:buClr>
                <a:srgbClr val="C00000"/>
              </a:buClr>
            </a:pPr>
            <a:r>
              <a:rPr lang="en-US" sz="3600" dirty="0" smtClean="0">
                <a:solidFill>
                  <a:srgbClr val="C00000"/>
                </a:solidFill>
                <a:latin typeface="Arial" pitchFamily="34" charset="0"/>
                <a:cs typeface="Arial" pitchFamily="34" charset="0"/>
              </a:rPr>
              <a:t> </a:t>
            </a:r>
            <a:r>
              <a:rPr lang="en-US" sz="3400" dirty="0" smtClean="0">
                <a:latin typeface="Arial" pitchFamily="34" charset="0"/>
                <a:cs typeface="Arial" pitchFamily="34" charset="0"/>
              </a:rPr>
              <a:t>Must fight the good fight of faith</a:t>
            </a:r>
          </a:p>
          <a:p>
            <a:pPr lvl="1">
              <a:buClr>
                <a:srgbClr val="C00000"/>
              </a:buClr>
            </a:pPr>
            <a:r>
              <a:rPr lang="en-US" sz="3200" dirty="0" smtClean="0">
                <a:solidFill>
                  <a:srgbClr val="C00000"/>
                </a:solidFill>
                <a:latin typeface="Arial" pitchFamily="34" charset="0"/>
                <a:cs typeface="Arial" pitchFamily="34" charset="0"/>
              </a:rPr>
              <a:t> 1 Timothy 6:12</a:t>
            </a:r>
          </a:p>
          <a:p>
            <a:pPr lvl="1">
              <a:buClr>
                <a:srgbClr val="C00000"/>
              </a:buClr>
            </a:pPr>
            <a:r>
              <a:rPr lang="en-US" sz="3200" dirty="0" smtClean="0">
                <a:solidFill>
                  <a:srgbClr val="C00000"/>
                </a:solidFill>
                <a:latin typeface="Arial" pitchFamily="34" charset="0"/>
                <a:cs typeface="Arial" pitchFamily="34" charset="0"/>
              </a:rPr>
              <a:t> Ephesians 6:12</a:t>
            </a:r>
          </a:p>
          <a:p>
            <a:pPr lvl="1">
              <a:buClr>
                <a:srgbClr val="C00000"/>
              </a:buClr>
            </a:pPr>
            <a:r>
              <a:rPr lang="en-US" sz="3200" dirty="0" smtClean="0">
                <a:solidFill>
                  <a:srgbClr val="C00000"/>
                </a:solidFill>
                <a:latin typeface="Arial" pitchFamily="34" charset="0"/>
                <a:cs typeface="Arial" pitchFamily="34" charset="0"/>
              </a:rPr>
              <a:t> 2 Timothy 2:3-4</a:t>
            </a:r>
            <a:endParaRPr lang="en-US" sz="3200" dirty="0">
              <a:solidFill>
                <a:srgbClr val="C00000"/>
              </a:solidFill>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6764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descr="BibleWeb2.jpg"/>
          <p:cNvPicPr>
            <a:picLocks noChangeAspect="1"/>
          </p:cNvPicPr>
          <p:nvPr/>
        </p:nvPicPr>
        <p:blipFill>
          <a:blip r:embed="rId2" cstate="print"/>
          <a:stretch>
            <a:fillRect/>
          </a:stretch>
        </p:blipFill>
        <p:spPr>
          <a:xfrm>
            <a:off x="6934200" y="1828800"/>
            <a:ext cx="1828800" cy="4645152"/>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ssolve">
                                      <p:cBhvr>
                                        <p:cTn id="41" dur="500"/>
                                        <p:tgtEl>
                                          <p:spTgt spid="3">
                                            <p:txEl>
                                              <p:pRg st="6" end="6"/>
                                            </p:txEl>
                                          </p:spTgt>
                                        </p:tgtEl>
                                      </p:cBhvr>
                                    </p:animEffect>
                                  </p:childTnLst>
                                </p:cTn>
                              </p:par>
                            </p:childTnLst>
                          </p:cTn>
                        </p:par>
                        <p:par>
                          <p:cTn id="42" fill="hold">
                            <p:stCondLst>
                              <p:cond delay="1500"/>
                            </p:stCondLst>
                            <p:childTnLst>
                              <p:par>
                                <p:cTn id="43" presetID="9"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0"/>
            <a:ext cx="8534401" cy="1219200"/>
          </a:xfrm>
        </p:spPr>
        <p:txBody>
          <a:bodyPr>
            <a:normAutofit/>
          </a:bodyPr>
          <a:lstStyle/>
          <a:p>
            <a:pPr algn="ctr"/>
            <a:r>
              <a:rPr lang="en-US" b="1" dirty="0" smtClean="0">
                <a:latin typeface="Arial" pitchFamily="34" charset="0"/>
                <a:cs typeface="Arial" pitchFamily="34" charset="0"/>
              </a:rPr>
              <a:t>The Fact That Salvation is Conditioned Upon Faithfulness</a:t>
            </a:r>
            <a:endParaRPr lang="en-US" b="1" dirty="0">
              <a:latin typeface="Arial" pitchFamily="34" charset="0"/>
              <a:cs typeface="Arial" pitchFamily="34" charset="0"/>
            </a:endParaRPr>
          </a:p>
        </p:txBody>
      </p:sp>
      <p:sp>
        <p:nvSpPr>
          <p:cNvPr id="3" name="Content Placeholder 2"/>
          <p:cNvSpPr>
            <a:spLocks noGrp="1"/>
          </p:cNvSpPr>
          <p:nvPr>
            <p:ph sz="quarter" idx="13"/>
          </p:nvPr>
        </p:nvSpPr>
        <p:spPr>
          <a:xfrm>
            <a:off x="304800" y="1752600"/>
            <a:ext cx="8534400" cy="4800600"/>
          </a:xfrm>
        </p:spPr>
        <p:txBody>
          <a:bodyPr>
            <a:normAutofit lnSpcReduction="10000"/>
          </a:bodyPr>
          <a:lstStyle/>
          <a:p>
            <a:pPr>
              <a:buClr>
                <a:srgbClr val="C00000"/>
              </a:buClr>
            </a:pPr>
            <a:r>
              <a:rPr lang="en-US" sz="3400" dirty="0" smtClean="0">
                <a:latin typeface="Arial" pitchFamily="34" charset="0"/>
                <a:cs typeface="Arial" pitchFamily="34" charset="0"/>
              </a:rPr>
              <a:t> It is possible to grow weary</a:t>
            </a:r>
          </a:p>
          <a:p>
            <a:pPr lvl="1">
              <a:buClr>
                <a:srgbClr val="C00000"/>
              </a:buClr>
            </a:pPr>
            <a:r>
              <a:rPr lang="en-US" sz="3200" dirty="0" smtClean="0">
                <a:solidFill>
                  <a:srgbClr val="C00000"/>
                </a:solidFill>
                <a:latin typeface="Arial" pitchFamily="34" charset="0"/>
                <a:cs typeface="Arial" pitchFamily="34" charset="0"/>
              </a:rPr>
              <a:t> Hebrews 6:4-6</a:t>
            </a:r>
          </a:p>
          <a:p>
            <a:pPr lvl="1">
              <a:buClr>
                <a:srgbClr val="C00000"/>
              </a:buClr>
            </a:pPr>
            <a:r>
              <a:rPr lang="en-US" sz="3200" dirty="0" smtClean="0">
                <a:latin typeface="Arial" pitchFamily="34" charset="0"/>
                <a:cs typeface="Arial" pitchFamily="34" charset="0"/>
              </a:rPr>
              <a:t> Must abide in Christ	</a:t>
            </a:r>
          </a:p>
          <a:p>
            <a:pPr lvl="2">
              <a:buClr>
                <a:srgbClr val="C00000"/>
              </a:buClr>
            </a:pPr>
            <a:r>
              <a:rPr lang="en-US" sz="3000" dirty="0" smtClean="0">
                <a:solidFill>
                  <a:srgbClr val="C00000"/>
                </a:solidFill>
                <a:latin typeface="Arial" pitchFamily="34" charset="0"/>
                <a:cs typeface="Arial" pitchFamily="34" charset="0"/>
              </a:rPr>
              <a:t> John 15:1-10</a:t>
            </a:r>
          </a:p>
          <a:p>
            <a:pPr lvl="1">
              <a:buClr>
                <a:srgbClr val="C00000"/>
              </a:buClr>
            </a:pPr>
            <a:r>
              <a:rPr lang="en-US" sz="3200" dirty="0" smtClean="0">
                <a:latin typeface="Arial" pitchFamily="34" charset="0"/>
                <a:cs typeface="Arial" pitchFamily="34" charset="0"/>
              </a:rPr>
              <a:t> Must add Christian Characteristics</a:t>
            </a:r>
          </a:p>
          <a:p>
            <a:pPr lvl="2">
              <a:buClr>
                <a:srgbClr val="C00000"/>
              </a:buClr>
            </a:pPr>
            <a:r>
              <a:rPr lang="en-US" sz="3000" dirty="0" smtClean="0">
                <a:solidFill>
                  <a:srgbClr val="C00000"/>
                </a:solidFill>
                <a:latin typeface="Arial" pitchFamily="34" charset="0"/>
                <a:cs typeface="Arial" pitchFamily="34" charset="0"/>
              </a:rPr>
              <a:t> 2 Peter 1:5-11</a:t>
            </a:r>
          </a:p>
          <a:p>
            <a:pPr lvl="2">
              <a:buClr>
                <a:srgbClr val="C00000"/>
              </a:buClr>
            </a:pPr>
            <a:r>
              <a:rPr lang="en-US" sz="3000" dirty="0" smtClean="0">
                <a:solidFill>
                  <a:srgbClr val="C00000"/>
                </a:solidFill>
                <a:latin typeface="Arial" pitchFamily="34" charset="0"/>
                <a:cs typeface="Arial" pitchFamily="34" charset="0"/>
              </a:rPr>
              <a:t> 2 Corinthians 8:7</a:t>
            </a:r>
          </a:p>
          <a:p>
            <a:pPr lvl="1">
              <a:buClr>
                <a:srgbClr val="C00000"/>
              </a:buClr>
            </a:pPr>
            <a:r>
              <a:rPr lang="en-US" sz="3200" dirty="0" smtClean="0">
                <a:latin typeface="Arial" pitchFamily="34" charset="0"/>
                <a:cs typeface="Arial" pitchFamily="34" charset="0"/>
              </a:rPr>
              <a:t> Can fall – must remain faithful</a:t>
            </a:r>
          </a:p>
          <a:p>
            <a:pPr lvl="2">
              <a:buClr>
                <a:srgbClr val="C00000"/>
              </a:buClr>
            </a:pPr>
            <a:r>
              <a:rPr lang="en-US" sz="3000" dirty="0" smtClean="0">
                <a:solidFill>
                  <a:srgbClr val="C00000"/>
                </a:solidFill>
                <a:latin typeface="Arial" pitchFamily="34" charset="0"/>
                <a:cs typeface="Arial" pitchFamily="34" charset="0"/>
              </a:rPr>
              <a:t> 1 Corinthians 10:12; Rev 2:10</a:t>
            </a:r>
            <a:endParaRPr lang="en-US" sz="3000" dirty="0">
              <a:solidFill>
                <a:srgbClr val="C00000"/>
              </a:solidFill>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6764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BibleWeb2.jpg"/>
          <p:cNvPicPr>
            <a:picLocks noChangeAspect="1"/>
          </p:cNvPicPr>
          <p:nvPr/>
        </p:nvPicPr>
        <p:blipFill>
          <a:blip r:embed="rId2" cstate="print"/>
          <a:stretch>
            <a:fillRect/>
          </a:stretch>
        </p:blipFill>
        <p:spPr>
          <a:xfrm>
            <a:off x="7086600" y="1828800"/>
            <a:ext cx="1676400" cy="46482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ssolv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dissolv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04800"/>
            <a:ext cx="8534401" cy="685800"/>
          </a:xfrm>
        </p:spPr>
        <p:txBody>
          <a:bodyPr>
            <a:normAutofit/>
          </a:bodyPr>
          <a:lstStyle/>
          <a:p>
            <a:pPr algn="ctr"/>
            <a:r>
              <a:rPr lang="en-US" b="1" dirty="0" smtClean="0">
                <a:latin typeface="Arial" pitchFamily="34" charset="0"/>
                <a:cs typeface="Arial" pitchFamily="34" charset="0"/>
              </a:rPr>
              <a:t>Conclusion</a:t>
            </a:r>
            <a:endParaRPr lang="en-US" b="1" dirty="0">
              <a:latin typeface="Arial" pitchFamily="34" charset="0"/>
              <a:cs typeface="Arial" pitchFamily="34" charset="0"/>
            </a:endParaRPr>
          </a:p>
        </p:txBody>
      </p:sp>
      <p:sp>
        <p:nvSpPr>
          <p:cNvPr id="3" name="Content Placeholder 2"/>
          <p:cNvSpPr>
            <a:spLocks noGrp="1"/>
          </p:cNvSpPr>
          <p:nvPr>
            <p:ph sz="quarter" idx="13"/>
          </p:nvPr>
        </p:nvSpPr>
        <p:spPr>
          <a:xfrm>
            <a:off x="304800" y="1219200"/>
            <a:ext cx="8534400" cy="2514600"/>
          </a:xfrm>
        </p:spPr>
        <p:txBody>
          <a:bodyPr>
            <a:normAutofit/>
          </a:bodyPr>
          <a:lstStyle/>
          <a:p>
            <a:pPr>
              <a:buClr>
                <a:srgbClr val="C00000"/>
              </a:buClr>
            </a:pPr>
            <a:r>
              <a:rPr lang="en-US" sz="3400" dirty="0" smtClean="0">
                <a:latin typeface="Arial" pitchFamily="34" charset="0"/>
                <a:cs typeface="Arial" pitchFamily="34" charset="0"/>
              </a:rPr>
              <a:t> When we grow weary – we begin to sink</a:t>
            </a:r>
          </a:p>
          <a:p>
            <a:pPr>
              <a:buClr>
                <a:srgbClr val="C00000"/>
              </a:buClr>
            </a:pPr>
            <a:r>
              <a:rPr lang="en-US" sz="3400" dirty="0" smtClean="0">
                <a:latin typeface="Arial" pitchFamily="34" charset="0"/>
                <a:cs typeface="Arial" pitchFamily="34" charset="0"/>
              </a:rPr>
              <a:t> Belief in the Lord will prevent weariness</a:t>
            </a:r>
          </a:p>
          <a:p>
            <a:pPr>
              <a:buClr>
                <a:srgbClr val="C00000"/>
              </a:buClr>
            </a:pPr>
            <a:r>
              <a:rPr lang="en-US" sz="3400" dirty="0" smtClean="0">
                <a:latin typeface="Arial" pitchFamily="34" charset="0"/>
                <a:cs typeface="Arial" pitchFamily="34" charset="0"/>
              </a:rPr>
              <a:t> The good harvest follows the good life</a:t>
            </a:r>
          </a:p>
          <a:p>
            <a:pPr lvl="1">
              <a:buClr>
                <a:srgbClr val="C00000"/>
              </a:buClr>
            </a:pPr>
            <a:r>
              <a:rPr lang="en-US" sz="2800" dirty="0" smtClean="0">
                <a:solidFill>
                  <a:srgbClr val="C00000"/>
                </a:solidFill>
                <a:latin typeface="Arial" pitchFamily="34" charset="0"/>
                <a:cs typeface="Arial" pitchFamily="34" charset="0"/>
              </a:rPr>
              <a:t> </a:t>
            </a:r>
            <a:r>
              <a:rPr lang="en-US" sz="3200" dirty="0" smtClean="0">
                <a:solidFill>
                  <a:srgbClr val="C00000"/>
                </a:solidFill>
                <a:latin typeface="Arial" pitchFamily="34" charset="0"/>
                <a:cs typeface="Arial" pitchFamily="34" charset="0"/>
              </a:rPr>
              <a:t>Hebrews 12:2-3</a:t>
            </a:r>
            <a:endParaRPr lang="en-US" sz="3200" dirty="0">
              <a:solidFill>
                <a:srgbClr val="C00000"/>
              </a:solidFill>
              <a:latin typeface="Arial" pitchFamily="34" charset="0"/>
              <a:cs typeface="Arial" pitchFamily="34" charset="0"/>
            </a:endParaRPr>
          </a:p>
        </p:txBody>
      </p:sp>
      <p:sp>
        <p:nvSpPr>
          <p:cNvPr id="4" name="Rectangle 3"/>
          <p:cNvSpPr/>
          <p:nvPr/>
        </p:nvSpPr>
        <p:spPr>
          <a:xfrm>
            <a:off x="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39200" y="0"/>
            <a:ext cx="3048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553200"/>
            <a:ext cx="9144000" cy="3048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81000" y="1066800"/>
            <a:ext cx="830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85800" y="3733800"/>
            <a:ext cx="7772400" cy="25146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4113074"/>
            <a:ext cx="7467600" cy="1754326"/>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Consider all that Jesus has done for us and when we do, we won’t grow weary while doing good!</a:t>
            </a:r>
            <a:endParaRPr lang="en-US" sz="3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103</TotalTime>
  <Words>361</Words>
  <Application>Microsoft Office PowerPoint</Application>
  <PresentationFormat>On-screen Show (4:3)</PresentationFormat>
  <Paragraphs>61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Soho</vt:lpstr>
      <vt:lpstr>LET US NOT GROW WEARY WHILE DOING GOOD</vt:lpstr>
      <vt:lpstr>An Admonition Not to Grow Weary</vt:lpstr>
      <vt:lpstr>An Admonition Not to Grow Weary</vt:lpstr>
      <vt:lpstr>A Reminder That There Will Be a Harvest</vt:lpstr>
      <vt:lpstr>A Reminder That There Will Be a Harvest</vt:lpstr>
      <vt:lpstr>The Fact That Salvation is Conditioned Upon Faithfulness</vt:lpstr>
      <vt:lpstr>The Fact That Salvation is Conditioned Upon Faithfulness</vt:lpstr>
      <vt:lpstr>Conclusion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NOT GROW WEARY WHILE DOING GOOD</dc:title>
  <dc:creator>Richard Thetford</dc:creator>
  <cp:lastModifiedBy>Richard Thetford</cp:lastModifiedBy>
  <cp:revision>13</cp:revision>
  <dcterms:created xsi:type="dcterms:W3CDTF">2012-08-01T23:31:28Z</dcterms:created>
  <dcterms:modified xsi:type="dcterms:W3CDTF">2012-10-07T22:24:30Z</dcterms:modified>
</cp:coreProperties>
</file>