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91" d="100"/>
          <a:sy n="91" d="100"/>
        </p:scale>
        <p:origin x="7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E7C30-19E2-4941-90CE-540AD1317971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865FEC-2529-45F9-9835-DA95DEA37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328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8B857C4-190C-40AE-B399-27DBF4F59F03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5163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6C6EFBB-7BE6-49A6-9DA0-92F9EC2A69BC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8109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FF99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Calibri" panose="020F0502020204030204" pitchFamily="34" charset="0"/>
              </a:defRPr>
            </a:lvl1pPr>
          </a:lstStyle>
          <a:p>
            <a:fld id="{C3FF31DE-45D4-4F09-A488-E7A0775D3C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643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anose="020F050202020403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anose="020F050202020403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0" y="2895601"/>
            <a:ext cx="8382000" cy="1012825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sz="54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Us Draw Near to God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9314" y="3886200"/>
            <a:ext cx="11538857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000" dirty="0">
                <a:ea typeface="Calibri" panose="020F0502020204030204" pitchFamily="34" charset="0"/>
              </a:rPr>
              <a:t>“Draw near to God and He will draw near to you….”</a:t>
            </a:r>
          </a:p>
          <a:p>
            <a:pPr>
              <a:lnSpc>
                <a:spcPct val="90000"/>
              </a:lnSpc>
            </a:pPr>
            <a:r>
              <a:rPr lang="en-US" sz="3600" dirty="0"/>
              <a:t>James 4:8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7" y="0"/>
            <a:ext cx="228600" cy="68580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11963393" y="0"/>
            <a:ext cx="228600" cy="68580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28607" y="0"/>
            <a:ext cx="11734786" cy="2286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101600" y="6343646"/>
            <a:ext cx="11974286" cy="209548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2057" name="Picture 9" descr="1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829" y="304801"/>
            <a:ext cx="11524342" cy="2665413"/>
          </a:xfrm>
          <a:prstGeom prst="rect">
            <a:avLst/>
          </a:prstGeom>
          <a:noFill/>
        </p:spPr>
      </p:pic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828800" y="5192487"/>
            <a:ext cx="8534400" cy="838200"/>
          </a:xfrm>
          <a:prstGeom prst="rect">
            <a:avLst/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1981200" y="5344888"/>
            <a:ext cx="838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FFFFFF"/>
                </a:solidFill>
                <a:latin typeface="Calibri" panose="020F0502020204030204" pitchFamily="34" charset="0"/>
              </a:rPr>
              <a:t>Things that we should do to draw near to God</a:t>
            </a:r>
          </a:p>
        </p:txBody>
      </p:sp>
      <p:sp>
        <p:nvSpPr>
          <p:cNvPr id="2060" name="WordArt 12"/>
          <p:cNvSpPr>
            <a:spLocks noChangeArrowheads="1" noChangeShapeType="1" noTextEdit="1"/>
          </p:cNvSpPr>
          <p:nvPr/>
        </p:nvSpPr>
        <p:spPr bwMode="auto">
          <a:xfrm>
            <a:off x="1905000" y="5249637"/>
            <a:ext cx="381000" cy="704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CFF99D"/>
                  </a:outerShdw>
                </a:effectLst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47971D-8857-FBF3-255E-C6472FC03267}"/>
              </a:ext>
            </a:extLst>
          </p:cNvPr>
          <p:cNvSpPr txBox="1"/>
          <p:nvPr/>
        </p:nvSpPr>
        <p:spPr>
          <a:xfrm>
            <a:off x="0" y="6553197"/>
            <a:ext cx="12191993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					                       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7524466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animBg="1"/>
      <p:bldP spid="2059" grpId="0"/>
      <p:bldP spid="206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6571" y="2608252"/>
            <a:ext cx="11520715" cy="2486063"/>
          </a:xfrm>
        </p:spPr>
        <p:txBody>
          <a:bodyPr/>
          <a:lstStyle/>
          <a:p>
            <a:r>
              <a:rPr lang="en-US" sz="3400" b="1" dirty="0"/>
              <a:t>In order to draw near to God, one must do the things in which James taught</a:t>
            </a:r>
          </a:p>
          <a:p>
            <a:r>
              <a:rPr lang="en-US" sz="3400" dirty="0"/>
              <a:t>DO WE WISH TO BE </a:t>
            </a:r>
            <a:r>
              <a:rPr lang="en-US" sz="3400" b="1" dirty="0"/>
              <a:t>NEAR</a:t>
            </a:r>
            <a:r>
              <a:rPr lang="en-US" sz="3400" dirty="0"/>
              <a:t> TO GOD?</a:t>
            </a:r>
          </a:p>
          <a:p>
            <a:pPr lvl="1"/>
            <a:r>
              <a:rPr lang="en-US" sz="3200" b="1" dirty="0">
                <a:solidFill>
                  <a:srgbClr val="003300"/>
                </a:solidFill>
              </a:rPr>
              <a:t>If so – we must be determined to be!</a:t>
            </a:r>
          </a:p>
        </p:txBody>
      </p:sp>
      <p:pic>
        <p:nvPicPr>
          <p:cNvPr id="12301" name="Picture 13" descr="1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6571" y="304800"/>
            <a:ext cx="11538858" cy="2222015"/>
          </a:xfrm>
          <a:prstGeom prst="rect">
            <a:avLst/>
          </a:prstGeom>
          <a:noFill/>
        </p:spPr>
      </p:pic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326571" y="853494"/>
            <a:ext cx="11538858" cy="1107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Conclusion</a:t>
            </a:r>
          </a:p>
        </p:txBody>
      </p:sp>
      <p:sp>
        <p:nvSpPr>
          <p:cNvPr id="12303" name="AutoShape 15"/>
          <p:cNvSpPr>
            <a:spLocks noChangeArrowheads="1"/>
          </p:cNvSpPr>
          <p:nvPr/>
        </p:nvSpPr>
        <p:spPr bwMode="auto">
          <a:xfrm>
            <a:off x="344714" y="5029703"/>
            <a:ext cx="11502572" cy="1210553"/>
          </a:xfrm>
          <a:prstGeom prst="flowChartAlternateProcess">
            <a:avLst/>
          </a:prstGeom>
          <a:solidFill>
            <a:srgbClr val="0033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344714" y="5070251"/>
            <a:ext cx="11520714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dirty="0">
                <a:solidFill>
                  <a:srgbClr val="FFFFFF"/>
                </a:solidFill>
                <a:latin typeface="Calibri" panose="020F0502020204030204" pitchFamily="34" charset="0"/>
              </a:rPr>
              <a:t>“Draw near to God and He will draw near to you….”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FFFFFF"/>
                </a:solidFill>
                <a:latin typeface="Calibri" panose="020F0502020204030204" pitchFamily="34" charset="0"/>
              </a:rPr>
              <a:t>James 4:8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508C7A98-8792-3B00-1915-F3EBD0937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228600" cy="68580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E04D441-651E-968E-E62E-5FC4A3DCB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3" y="0"/>
            <a:ext cx="228600" cy="68580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A52680D-522B-0D51-ACD9-E60E1A992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7" y="0"/>
            <a:ext cx="11734786" cy="2286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A620EA4-90D9-948A-5DF5-42669F105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6343646"/>
            <a:ext cx="11974286" cy="209548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89B6850-E51F-CB41-C909-A00A63F8D849}"/>
              </a:ext>
            </a:extLst>
          </p:cNvPr>
          <p:cNvSpPr txBox="1"/>
          <p:nvPr/>
        </p:nvSpPr>
        <p:spPr>
          <a:xfrm>
            <a:off x="0" y="6553197"/>
            <a:ext cx="12191993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					                       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40468497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3" grpId="0" animBg="1"/>
      <p:bldP spid="1230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1" name="Picture 9" descr="1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086" y="304800"/>
            <a:ext cx="11517085" cy="121920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33829" y="304800"/>
            <a:ext cx="11517085" cy="11430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Divorce Ourselves From The World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0200" y="1600200"/>
            <a:ext cx="11517084" cy="5105400"/>
          </a:xfrm>
        </p:spPr>
        <p:txBody>
          <a:bodyPr/>
          <a:lstStyle/>
          <a:p>
            <a:r>
              <a:rPr lang="en-US" sz="3400" b="1" dirty="0"/>
              <a:t>The groundwork that we must understand</a:t>
            </a:r>
          </a:p>
          <a:p>
            <a:pPr lvl="1"/>
            <a:r>
              <a:rPr lang="en-US" sz="3200" dirty="0">
                <a:solidFill>
                  <a:srgbClr val="003300"/>
                </a:solidFill>
                <a:ea typeface="Calibri" panose="020F0502020204030204" pitchFamily="34" charset="0"/>
              </a:rPr>
              <a:t>James 4:4</a:t>
            </a:r>
          </a:p>
          <a:p>
            <a:pPr lvl="1"/>
            <a:r>
              <a:rPr lang="en-US" sz="3200" dirty="0">
                <a:solidFill>
                  <a:srgbClr val="003300"/>
                </a:solidFill>
                <a:ea typeface="Calibri" panose="020F0502020204030204" pitchFamily="34" charset="0"/>
              </a:rPr>
              <a:t>Matthew 6:24</a:t>
            </a:r>
          </a:p>
          <a:p>
            <a:pPr lvl="1"/>
            <a:r>
              <a:rPr lang="en-US" sz="3200" dirty="0">
                <a:solidFill>
                  <a:srgbClr val="003300"/>
                </a:solidFill>
                <a:ea typeface="Calibri" panose="020F0502020204030204" pitchFamily="34" charset="0"/>
              </a:rPr>
              <a:t>1 John 2:15-17</a:t>
            </a:r>
          </a:p>
          <a:p>
            <a:pPr lvl="1"/>
            <a:r>
              <a:rPr lang="en-US" sz="3200" dirty="0">
                <a:solidFill>
                  <a:srgbClr val="003300"/>
                </a:solidFill>
                <a:ea typeface="Calibri" panose="020F0502020204030204" pitchFamily="34" charset="0"/>
              </a:rPr>
              <a:t>2 Corinthians 6:14-7:1</a:t>
            </a:r>
          </a:p>
          <a:p>
            <a:r>
              <a:rPr lang="en-US" sz="3400" b="1" dirty="0"/>
              <a:t>Christians who “love the world”</a:t>
            </a:r>
            <a:br>
              <a:rPr lang="en-US" sz="3400" b="1" dirty="0"/>
            </a:br>
            <a:r>
              <a:rPr lang="en-US" sz="3400" b="1" dirty="0"/>
              <a:t>are adulterers</a:t>
            </a:r>
          </a:p>
          <a:p>
            <a:pPr lvl="1"/>
            <a:r>
              <a:rPr lang="en-US" sz="3200" dirty="0">
                <a:solidFill>
                  <a:srgbClr val="003300"/>
                </a:solidFill>
                <a:ea typeface="Calibri" panose="020F0502020204030204" pitchFamily="34" charset="0"/>
              </a:rPr>
              <a:t>Ephesians 5:22-33</a:t>
            </a:r>
          </a:p>
        </p:txBody>
      </p:sp>
      <p:pic>
        <p:nvPicPr>
          <p:cNvPr id="3082" name="Picture 10" descr="health-ProtectingEnvironme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13012" y="2895601"/>
            <a:ext cx="4734274" cy="3336214"/>
          </a:xfrm>
          <a:prstGeom prst="rect">
            <a:avLst/>
          </a:prstGeom>
          <a:noFill/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C51B1DC9-87E7-5735-700A-BDCF35D87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228600" cy="68580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0F3980F-8567-A273-57E5-0C309F2535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3" y="0"/>
            <a:ext cx="228600" cy="68580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D5BA05A-5879-C58F-6431-641E953D6E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7" y="0"/>
            <a:ext cx="11734786" cy="2286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6C5BD97-A599-BD8E-839F-EF6DEB12D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6343646"/>
            <a:ext cx="11974286" cy="209548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19A37D-B5A6-716F-FA3D-D6E2B37584D2}"/>
              </a:ext>
            </a:extLst>
          </p:cNvPr>
          <p:cNvSpPr txBox="1"/>
          <p:nvPr/>
        </p:nvSpPr>
        <p:spPr>
          <a:xfrm>
            <a:off x="0" y="6553197"/>
            <a:ext cx="12191993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					                       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7115920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1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057" y="304800"/>
            <a:ext cx="11553372" cy="1219200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xfrm>
            <a:off x="326571" y="333828"/>
            <a:ext cx="11538857" cy="11430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Divorce Ourselves From The World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6570" y="1600200"/>
            <a:ext cx="8193315" cy="2616200"/>
          </a:xfrm>
        </p:spPr>
        <p:txBody>
          <a:bodyPr/>
          <a:lstStyle/>
          <a:p>
            <a:r>
              <a:rPr lang="en-US" sz="3400" b="1" dirty="0"/>
              <a:t>The Lord is a jealous God</a:t>
            </a:r>
          </a:p>
          <a:p>
            <a:pPr lvl="1"/>
            <a:r>
              <a:rPr lang="en-US" sz="3200" dirty="0">
                <a:solidFill>
                  <a:srgbClr val="003300"/>
                </a:solidFill>
                <a:ea typeface="Calibri" panose="020F0502020204030204" pitchFamily="34" charset="0"/>
              </a:rPr>
              <a:t>James 4:5</a:t>
            </a:r>
          </a:p>
          <a:p>
            <a:pPr lvl="1"/>
            <a:r>
              <a:rPr lang="en-US" sz="3200" dirty="0"/>
              <a:t>Likened to a jealous husband who takes offense when his bride is with another man</a:t>
            </a:r>
          </a:p>
        </p:txBody>
      </p:sp>
      <p:pic>
        <p:nvPicPr>
          <p:cNvPr id="4106" name="Picture 10" descr="jealous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19886" y="1606554"/>
            <a:ext cx="3335338" cy="4647896"/>
          </a:xfrm>
          <a:prstGeom prst="rect">
            <a:avLst/>
          </a:prstGeom>
          <a:noFill/>
        </p:spPr>
      </p:pic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336776" y="4222139"/>
            <a:ext cx="8074939" cy="203231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336775" y="4274159"/>
            <a:ext cx="807494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000" dirty="0">
                <a:solidFill>
                  <a:srgbClr val="FFFFFF"/>
                </a:solidFill>
                <a:latin typeface="Calibri" panose="020F0502020204030204" pitchFamily="34" charset="0"/>
              </a:rPr>
              <a:t>“For I am jealous for you with godly jealousy. For I have betrothed you to one husband, that I may present you as a chaste virgin to Christ.”</a:t>
            </a:r>
            <a:br>
              <a:rPr lang="en-US" sz="3000" dirty="0">
                <a:solidFill>
                  <a:srgbClr val="FFFFFF"/>
                </a:solidFill>
                <a:latin typeface="Calibri" panose="020F0502020204030204" pitchFamily="34" charset="0"/>
              </a:rPr>
            </a:br>
            <a:r>
              <a:rPr lang="en-US" sz="3000" b="1" dirty="0">
                <a:solidFill>
                  <a:srgbClr val="FFFFFF"/>
                </a:solidFill>
                <a:latin typeface="Calibri" panose="020F0502020204030204" pitchFamily="34" charset="0"/>
              </a:rPr>
              <a:t>2 Corinthians 11:2</a:t>
            </a: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9119731" y="2371723"/>
            <a:ext cx="1295400" cy="533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E0377437-ED1A-FC5C-3198-F16BA019E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228600" cy="68580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D98BC43-E70F-2BBA-96FC-DDF0F4A9B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3" y="0"/>
            <a:ext cx="228600" cy="68580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F9539C0-49F7-3A75-2FC4-D1B1914A5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7" y="0"/>
            <a:ext cx="11734786" cy="2286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BFF7FCD6-68BB-BA56-ECBA-1C64B231F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6343646"/>
            <a:ext cx="11974286" cy="209548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3FCE23-C95D-DA95-AF8B-D8425E583657}"/>
              </a:ext>
            </a:extLst>
          </p:cNvPr>
          <p:cNvSpPr txBox="1"/>
          <p:nvPr/>
        </p:nvSpPr>
        <p:spPr>
          <a:xfrm>
            <a:off x="0" y="6553197"/>
            <a:ext cx="12191993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					                       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4644005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7" grpId="0" animBg="1"/>
      <p:bldP spid="410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1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3829" y="304800"/>
            <a:ext cx="11531600" cy="1219200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326571" y="333828"/>
            <a:ext cx="11531600" cy="11430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Exalted Through Humility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33829" y="1600200"/>
            <a:ext cx="7199085" cy="2754086"/>
          </a:xfrm>
        </p:spPr>
        <p:txBody>
          <a:bodyPr/>
          <a:lstStyle/>
          <a:p>
            <a:r>
              <a:rPr lang="en-US" sz="3400" b="1" dirty="0"/>
              <a:t>We must be humble</a:t>
            </a:r>
          </a:p>
          <a:p>
            <a:pPr lvl="1"/>
            <a:r>
              <a:rPr lang="en-US" sz="3200" dirty="0">
                <a:solidFill>
                  <a:srgbClr val="003300"/>
                </a:solidFill>
                <a:ea typeface="Calibri" panose="020F0502020204030204" pitchFamily="34" charset="0"/>
              </a:rPr>
              <a:t>James 4:6</a:t>
            </a:r>
          </a:p>
          <a:p>
            <a:pPr lvl="1"/>
            <a:r>
              <a:rPr lang="en-US" sz="3200" dirty="0">
                <a:solidFill>
                  <a:srgbClr val="003300"/>
                </a:solidFill>
                <a:ea typeface="Calibri" panose="020F0502020204030204" pitchFamily="34" charset="0"/>
              </a:rPr>
              <a:t>Proverbs 3:34</a:t>
            </a:r>
          </a:p>
          <a:p>
            <a:pPr lvl="2"/>
            <a:r>
              <a:rPr lang="en-US" sz="3200" dirty="0"/>
              <a:t>Man’s arrogance and pride will drive him away, not near to God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348361" y="4933725"/>
            <a:ext cx="11509810" cy="1321937"/>
          </a:xfrm>
          <a:prstGeom prst="rect">
            <a:avLst/>
          </a:prstGeom>
          <a:solidFill>
            <a:srgbClr val="FFFF75"/>
          </a:solidFill>
          <a:ln w="22225">
            <a:solidFill>
              <a:srgbClr val="00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341095" y="4954946"/>
            <a:ext cx="11506191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600" dirty="0">
                <a:solidFill>
                  <a:srgbClr val="000000"/>
                </a:solidFill>
                <a:latin typeface="Calibri" panose="020F0502020204030204" pitchFamily="34" charset="0"/>
              </a:rPr>
              <a:t>Humility does not mean thinking less of yourself than of other people,</a:t>
            </a:r>
            <a:br>
              <a:rPr lang="en-US" sz="26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sz="2600" dirty="0">
                <a:solidFill>
                  <a:srgbClr val="000000"/>
                </a:solidFill>
                <a:latin typeface="Calibri" panose="020F0502020204030204" pitchFamily="34" charset="0"/>
              </a:rPr>
              <a:t>nor does it mean having a low opinion of your own gifts. It means freedom from thinking about yourself one way or the other at all (William Temple)</a:t>
            </a:r>
          </a:p>
        </p:txBody>
      </p:sp>
      <p:pic>
        <p:nvPicPr>
          <p:cNvPr id="5135" name="Picture 15" descr="humility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45705" y="1618344"/>
            <a:ext cx="3505200" cy="3221038"/>
          </a:xfrm>
          <a:prstGeom prst="rect">
            <a:avLst/>
          </a:prstGeom>
          <a:noFill/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C1223B66-8F2C-494E-F0C1-C2DB6C128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228600" cy="68580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63F406C-F9BA-53EC-B623-D01367A49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3" y="0"/>
            <a:ext cx="228600" cy="68580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AC19B03-B4B3-CCF9-E874-E9B83FFAEF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7" y="0"/>
            <a:ext cx="11734786" cy="2286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7C84B0A-A4C6-FA56-19E4-C8FA5E0B53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6343646"/>
            <a:ext cx="11974286" cy="209548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92A420-33E3-FB8B-F16C-E4D1E570B5E8}"/>
              </a:ext>
            </a:extLst>
          </p:cNvPr>
          <p:cNvSpPr txBox="1"/>
          <p:nvPr/>
        </p:nvSpPr>
        <p:spPr>
          <a:xfrm>
            <a:off x="0" y="6553197"/>
            <a:ext cx="12191993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					                       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1463465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3" grpId="0" animBg="1"/>
      <p:bldP spid="51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1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9313" y="304800"/>
            <a:ext cx="11546115" cy="1219200"/>
          </a:xfrm>
          <a:prstGeom prst="rect">
            <a:avLst/>
          </a:prstGeom>
          <a:noFill/>
        </p:spPr>
      </p:pic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326572" y="333828"/>
            <a:ext cx="11538856" cy="11430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Exalted Through Humility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6572" y="1600200"/>
            <a:ext cx="6925808" cy="4667246"/>
          </a:xfrm>
        </p:spPr>
        <p:txBody>
          <a:bodyPr/>
          <a:lstStyle/>
          <a:p>
            <a:r>
              <a:rPr lang="en-US" sz="3400" b="1" dirty="0"/>
              <a:t>When we become humble then we</a:t>
            </a:r>
            <a:br>
              <a:rPr lang="en-US" sz="3400" b="1" dirty="0"/>
            </a:br>
            <a:r>
              <a:rPr lang="en-US" sz="3400" b="1" dirty="0"/>
              <a:t>will be exalted</a:t>
            </a:r>
          </a:p>
          <a:p>
            <a:pPr lvl="1"/>
            <a:r>
              <a:rPr lang="en-US" sz="3200" dirty="0">
                <a:solidFill>
                  <a:srgbClr val="003300"/>
                </a:solidFill>
                <a:ea typeface="Calibri" panose="020F0502020204030204" pitchFamily="34" charset="0"/>
              </a:rPr>
              <a:t>James 4:10</a:t>
            </a:r>
          </a:p>
          <a:p>
            <a:pPr lvl="1"/>
            <a:r>
              <a:rPr lang="en-US" sz="3200" dirty="0">
                <a:solidFill>
                  <a:srgbClr val="003300"/>
                </a:solidFill>
                <a:ea typeface="Calibri" panose="020F0502020204030204" pitchFamily="34" charset="0"/>
              </a:rPr>
              <a:t>Proverbs 15:33; 18:12</a:t>
            </a:r>
          </a:p>
          <a:p>
            <a:pPr lvl="1"/>
            <a:r>
              <a:rPr lang="en-US" sz="3200" dirty="0"/>
              <a:t>Jesus was exalted </a:t>
            </a:r>
            <a:r>
              <a:rPr lang="en-US" sz="3200" b="1" dirty="0"/>
              <a:t>AFTER</a:t>
            </a:r>
            <a:r>
              <a:rPr lang="en-US" sz="3200" dirty="0"/>
              <a:t> he gave his life a ransom</a:t>
            </a:r>
          </a:p>
          <a:p>
            <a:pPr lvl="2"/>
            <a:r>
              <a:rPr lang="en-US" sz="3200" dirty="0">
                <a:solidFill>
                  <a:srgbClr val="003300"/>
                </a:solidFill>
                <a:ea typeface="Calibri" panose="020F0502020204030204" pitchFamily="34" charset="0"/>
              </a:rPr>
              <a:t>Matthew 20:26-28</a:t>
            </a:r>
          </a:p>
        </p:txBody>
      </p:sp>
      <p:pic>
        <p:nvPicPr>
          <p:cNvPr id="6157" name="Picture 13" descr="in_humility_dewey_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2965" y="1600200"/>
            <a:ext cx="3505200" cy="2514600"/>
          </a:xfrm>
          <a:prstGeom prst="rect">
            <a:avLst/>
          </a:prstGeom>
          <a:noFill/>
        </p:spPr>
      </p:pic>
      <p:pic>
        <p:nvPicPr>
          <p:cNvPr id="6158" name="Picture 14" descr="Cros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70994" y="4191000"/>
            <a:ext cx="1664004" cy="2076446"/>
          </a:xfrm>
          <a:prstGeom prst="rect">
            <a:avLst/>
          </a:prstGeom>
          <a:noFill/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D8A1D656-6E48-4181-5A9A-F1166CD2B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228600" cy="68580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347ED9D-8196-A766-4945-6A7B0936E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3" y="0"/>
            <a:ext cx="228600" cy="68580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4EE61FB-4DF5-960E-E4FE-F1CC7E537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7" y="0"/>
            <a:ext cx="11734786" cy="2286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0E33F69-344B-C04D-C032-666FB202E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6343646"/>
            <a:ext cx="11974286" cy="209548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7EB903-B990-5E38-C736-12C10565073D}"/>
              </a:ext>
            </a:extLst>
          </p:cNvPr>
          <p:cNvSpPr txBox="1"/>
          <p:nvPr/>
        </p:nvSpPr>
        <p:spPr>
          <a:xfrm>
            <a:off x="0" y="6553197"/>
            <a:ext cx="12191993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					                       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1494861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1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9313" y="304800"/>
            <a:ext cx="11546115" cy="1219200"/>
          </a:xfrm>
          <a:prstGeom prst="rect">
            <a:avLst/>
          </a:prstGeom>
          <a:noFill/>
        </p:spPr>
      </p:pic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326572" y="341085"/>
            <a:ext cx="11538856" cy="11430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Submit to God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6571" y="1635100"/>
            <a:ext cx="8469081" cy="2016171"/>
          </a:xfrm>
        </p:spPr>
        <p:txBody>
          <a:bodyPr/>
          <a:lstStyle/>
          <a:p>
            <a:r>
              <a:rPr lang="en-US" sz="3400" b="1" dirty="0"/>
              <a:t>Must be submissive to Him</a:t>
            </a:r>
          </a:p>
          <a:p>
            <a:pPr lvl="1"/>
            <a:r>
              <a:rPr lang="en-US" sz="3200" dirty="0">
                <a:solidFill>
                  <a:srgbClr val="003300"/>
                </a:solidFill>
                <a:ea typeface="Calibri" panose="020F0502020204030204" pitchFamily="34" charset="0"/>
              </a:rPr>
              <a:t>James 4:7</a:t>
            </a:r>
          </a:p>
          <a:p>
            <a:pPr lvl="2"/>
            <a:r>
              <a:rPr lang="en-US" sz="3200" b="1" dirty="0"/>
              <a:t>To </a:t>
            </a:r>
            <a:r>
              <a:rPr lang="en-US" sz="3200" b="1" dirty="0">
                <a:solidFill>
                  <a:srgbClr val="A50021"/>
                </a:solidFill>
              </a:rPr>
              <a:t>“submit”</a:t>
            </a:r>
            <a:r>
              <a:rPr lang="en-US" sz="3200" b="1" dirty="0"/>
              <a:t> means to “put oneself under”</a:t>
            </a:r>
            <a:endParaRPr lang="en-US" sz="3200" dirty="0"/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228607" y="3733800"/>
            <a:ext cx="11734786" cy="5334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228607" y="3707266"/>
            <a:ext cx="1173478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3000" b="1" dirty="0">
                <a:solidFill>
                  <a:srgbClr val="FFFFFF"/>
                </a:solidFill>
                <a:latin typeface="Calibri" panose="020F0502020204030204" pitchFamily="34" charset="0"/>
              </a:rPr>
              <a:t>Power can’t force submission – Love can earn submission</a:t>
            </a:r>
          </a:p>
        </p:txBody>
      </p:sp>
      <p:pic>
        <p:nvPicPr>
          <p:cNvPr id="7183" name="Picture 15" descr="Submit%20Gold%20B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93623" y="1597026"/>
            <a:ext cx="2971800" cy="2060575"/>
          </a:xfrm>
          <a:prstGeom prst="rect">
            <a:avLst/>
          </a:prstGeom>
          <a:noFill/>
        </p:spPr>
      </p:pic>
      <p:pic>
        <p:nvPicPr>
          <p:cNvPr id="7184" name="Picture 16" descr="scot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9319" y="4343401"/>
            <a:ext cx="1533961" cy="1924045"/>
          </a:xfrm>
          <a:prstGeom prst="rect">
            <a:avLst/>
          </a:prstGeom>
          <a:noFill/>
        </p:spPr>
      </p:pic>
      <p:sp>
        <p:nvSpPr>
          <p:cNvPr id="7185" name="Rectangle 17"/>
          <p:cNvSpPr>
            <a:spLocks noChangeArrowheads="1"/>
          </p:cNvSpPr>
          <p:nvPr/>
        </p:nvSpPr>
        <p:spPr bwMode="auto">
          <a:xfrm>
            <a:off x="3657600" y="4343400"/>
            <a:ext cx="6705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sz="3200">
              <a:solidFill>
                <a:srgbClr val="000000"/>
              </a:solidFill>
              <a:latin typeface="Souvenir Lt BT" pitchFamily="18" charset="0"/>
            </a:endParaRP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1951245" y="4287560"/>
            <a:ext cx="9896041" cy="1924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3400" dirty="0">
                <a:solidFill>
                  <a:srgbClr val="000000"/>
                </a:solidFill>
                <a:latin typeface="Calibri" panose="020F0502020204030204" pitchFamily="34" charset="0"/>
              </a:rPr>
              <a:t>Have you </a:t>
            </a:r>
            <a:r>
              <a:rPr lang="en-US" sz="3400" b="1" dirty="0">
                <a:solidFill>
                  <a:srgbClr val="000000"/>
                </a:solidFill>
                <a:latin typeface="Calibri" panose="020F0502020204030204" pitchFamily="34" charset="0"/>
              </a:rPr>
              <a:t>submitted</a:t>
            </a:r>
            <a:r>
              <a:rPr lang="en-US" sz="3400" dirty="0">
                <a:solidFill>
                  <a:srgbClr val="000000"/>
                </a:solidFill>
                <a:latin typeface="Calibri" panose="020F0502020204030204" pitchFamily="34" charset="0"/>
              </a:rPr>
              <a:t> to God?</a:t>
            </a:r>
          </a:p>
          <a:p>
            <a:pPr marL="742950" lvl="1" indent="-285750" fontAlgn="base">
              <a:spcAft>
                <a:spcPct val="0"/>
              </a:spcAft>
              <a:buFontTx/>
              <a:buChar char="–"/>
            </a:pPr>
            <a:r>
              <a:rPr lang="en-US" sz="3200" dirty="0">
                <a:solidFill>
                  <a:srgbClr val="0033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The plan of salvation</a:t>
            </a:r>
          </a:p>
          <a:p>
            <a:pPr marL="742950" lvl="1" indent="-285750" fontAlgn="base">
              <a:spcAft>
                <a:spcPct val="0"/>
              </a:spcAft>
              <a:buFontTx/>
              <a:buChar char="–"/>
            </a:pPr>
            <a:r>
              <a:rPr lang="en-US" sz="3200" dirty="0">
                <a:solidFill>
                  <a:srgbClr val="0033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The law of God</a:t>
            </a:r>
          </a:p>
          <a:p>
            <a:pPr marL="742950" lvl="1" indent="-285750" fontAlgn="base">
              <a:spcAft>
                <a:spcPct val="0"/>
              </a:spcAft>
              <a:buFontTx/>
              <a:buChar char="–"/>
            </a:pPr>
            <a:r>
              <a:rPr lang="en-US" sz="3200" dirty="0">
                <a:solidFill>
                  <a:srgbClr val="0033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His providence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9C097D25-D831-819E-1DE5-DAEE57316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228600" cy="68580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CA9C795-CBB5-AA02-B330-8713E40C3E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3" y="0"/>
            <a:ext cx="228600" cy="68580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90056C9-3C2E-FBD6-67ED-5A1E9B09D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7" y="0"/>
            <a:ext cx="11734786" cy="2286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1716903-2808-8DDD-E10D-AB604E5E1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6343646"/>
            <a:ext cx="11974286" cy="209548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1D3C83-A69F-CABD-D654-25AA9E04EF99}"/>
              </a:ext>
            </a:extLst>
          </p:cNvPr>
          <p:cNvSpPr txBox="1"/>
          <p:nvPr/>
        </p:nvSpPr>
        <p:spPr>
          <a:xfrm>
            <a:off x="0" y="6553197"/>
            <a:ext cx="12191993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					                       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385715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9" grpId="0" animBg="1"/>
      <p:bldP spid="71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1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6571" y="304800"/>
            <a:ext cx="11517086" cy="1219200"/>
          </a:xfrm>
          <a:prstGeom prst="rect">
            <a:avLst/>
          </a:prstGeom>
          <a:noFill/>
        </p:spPr>
      </p:pic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326571" y="348342"/>
            <a:ext cx="11517086" cy="11430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Resist the Devil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6571" y="1600200"/>
            <a:ext cx="8142515" cy="4953000"/>
          </a:xfrm>
        </p:spPr>
        <p:txBody>
          <a:bodyPr/>
          <a:lstStyle/>
          <a:p>
            <a:r>
              <a:rPr lang="en-US" sz="3400" b="1" dirty="0"/>
              <a:t>Be set to “resist the Devil”</a:t>
            </a:r>
          </a:p>
          <a:p>
            <a:pPr lvl="1"/>
            <a:r>
              <a:rPr lang="en-US" sz="3200" dirty="0">
                <a:solidFill>
                  <a:srgbClr val="003300"/>
                </a:solidFill>
                <a:ea typeface="Calibri" panose="020F0502020204030204" pitchFamily="34" charset="0"/>
              </a:rPr>
              <a:t>James 4:7</a:t>
            </a:r>
          </a:p>
          <a:p>
            <a:pPr lvl="1"/>
            <a:r>
              <a:rPr lang="en-US" sz="3200" dirty="0"/>
              <a:t>Must be prepared to resist the Devil in order to draw near to God</a:t>
            </a:r>
          </a:p>
          <a:p>
            <a:pPr lvl="2"/>
            <a:r>
              <a:rPr lang="en-US" sz="3000" dirty="0">
                <a:solidFill>
                  <a:srgbClr val="003300"/>
                </a:solidFill>
                <a:ea typeface="Calibri" panose="020F0502020204030204" pitchFamily="34" charset="0"/>
              </a:rPr>
              <a:t>1 Peter 5:8</a:t>
            </a:r>
          </a:p>
          <a:p>
            <a:pPr lvl="1"/>
            <a:r>
              <a:rPr lang="en-US" sz="3200" dirty="0"/>
              <a:t>God gives Christians the resources necessary to resist</a:t>
            </a:r>
          </a:p>
          <a:p>
            <a:pPr lvl="2"/>
            <a:r>
              <a:rPr lang="en-US" sz="3000" dirty="0">
                <a:solidFill>
                  <a:srgbClr val="003300"/>
                </a:solidFill>
                <a:ea typeface="Calibri" panose="020F0502020204030204" pitchFamily="34" charset="0"/>
              </a:rPr>
              <a:t>1 Corinthians 10:13</a:t>
            </a:r>
          </a:p>
        </p:txBody>
      </p:sp>
      <p:pic>
        <p:nvPicPr>
          <p:cNvPr id="8208" name="Picture 16" descr="Woman Bible Stud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19886" y="1614711"/>
            <a:ext cx="3331026" cy="4630939"/>
          </a:xfrm>
          <a:prstGeom prst="rect">
            <a:avLst/>
          </a:prstGeom>
          <a:noFill/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FF402CCC-58B1-D967-586D-30EA1B759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228600" cy="68580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D0A0262-F6BA-BCF6-58C3-E5C12581B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3" y="0"/>
            <a:ext cx="228600" cy="68580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0C4517D-5497-2D1A-EDF8-815914FB10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7" y="0"/>
            <a:ext cx="11734786" cy="2286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72E868A9-FC07-CFAC-1696-8FC068703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6343646"/>
            <a:ext cx="11974286" cy="209548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7FD54F-F0AE-70B1-3C8A-A58FDEB012E5}"/>
              </a:ext>
            </a:extLst>
          </p:cNvPr>
          <p:cNvSpPr txBox="1"/>
          <p:nvPr/>
        </p:nvSpPr>
        <p:spPr>
          <a:xfrm>
            <a:off x="0" y="6553197"/>
            <a:ext cx="12191993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					                       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7044183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1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9313" y="304800"/>
            <a:ext cx="11546115" cy="1219200"/>
          </a:xfrm>
          <a:prstGeom prst="rect">
            <a:avLst/>
          </a:prstGeom>
          <a:noFill/>
        </p:spPr>
      </p:pic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319313" y="306185"/>
            <a:ext cx="11546115" cy="1143000"/>
          </a:xfrm>
        </p:spPr>
        <p:txBody>
          <a:bodyPr/>
          <a:lstStyle/>
          <a:p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Cleanse Your Hands and</a:t>
            </a:r>
            <a:b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Purify Your Hearts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26572" y="1600200"/>
            <a:ext cx="6074228" cy="4953000"/>
          </a:xfrm>
        </p:spPr>
        <p:txBody>
          <a:bodyPr/>
          <a:lstStyle/>
          <a:p>
            <a:r>
              <a:rPr lang="en-US" sz="3400" b="1" dirty="0"/>
              <a:t>Follow God’s instructions</a:t>
            </a:r>
          </a:p>
          <a:p>
            <a:pPr lvl="1"/>
            <a:r>
              <a:rPr lang="en-US" sz="3200" dirty="0">
                <a:solidFill>
                  <a:srgbClr val="003300"/>
                </a:solidFill>
                <a:ea typeface="Calibri" panose="020F0502020204030204" pitchFamily="34" charset="0"/>
              </a:rPr>
              <a:t>James 4:8</a:t>
            </a:r>
          </a:p>
          <a:p>
            <a:pPr lvl="2"/>
            <a:r>
              <a:rPr lang="en-US" sz="3000" dirty="0"/>
              <a:t>Cleansing of hands is a figurative way to emphasize the purity of life</a:t>
            </a:r>
          </a:p>
          <a:p>
            <a:pPr lvl="2"/>
            <a:r>
              <a:rPr lang="en-US" sz="3000" dirty="0">
                <a:solidFill>
                  <a:srgbClr val="003300"/>
                </a:solidFill>
                <a:ea typeface="Calibri" panose="020F0502020204030204" pitchFamily="34" charset="0"/>
              </a:rPr>
              <a:t>1 Peter 1:22</a:t>
            </a:r>
          </a:p>
          <a:p>
            <a:pPr lvl="1"/>
            <a:r>
              <a:rPr lang="en-US" sz="3200" dirty="0"/>
              <a:t>Think on clean things</a:t>
            </a:r>
          </a:p>
          <a:p>
            <a:pPr lvl="2"/>
            <a:r>
              <a:rPr lang="en-US" sz="3000" dirty="0">
                <a:solidFill>
                  <a:srgbClr val="003300"/>
                </a:solidFill>
                <a:ea typeface="Calibri" panose="020F0502020204030204" pitchFamily="34" charset="0"/>
              </a:rPr>
              <a:t>Philippians 4:8</a:t>
            </a:r>
          </a:p>
        </p:txBody>
      </p:sp>
      <p:pic>
        <p:nvPicPr>
          <p:cNvPr id="9226" name="Picture 10" descr="HandWash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63656" y="1600200"/>
            <a:ext cx="5099952" cy="3371846"/>
          </a:xfrm>
          <a:prstGeom prst="rect">
            <a:avLst/>
          </a:prstGeom>
          <a:noFill/>
        </p:spPr>
      </p:pic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6763656" y="5048246"/>
            <a:ext cx="5099951" cy="1490440"/>
          </a:xfrm>
          <a:prstGeom prst="rect">
            <a:avLst/>
          </a:prstGeom>
          <a:solidFill>
            <a:srgbClr val="A5002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6763656" y="5098147"/>
            <a:ext cx="508362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We cannot draw near to God</a:t>
            </a:r>
            <a:b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with a heart that continues to</a:t>
            </a:r>
            <a:b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be filled with moral filth!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25F31A84-54B1-BE21-573F-EE3146996A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228600" cy="68580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0310620-4A02-9DEF-BF0F-C30C0D20F4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3" y="0"/>
            <a:ext cx="228600" cy="68580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C8BD8F6-EF7B-33AD-250A-6EBAE181DA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7" y="0"/>
            <a:ext cx="11734786" cy="2286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DB12244-8002-2C2E-309B-F6A047631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6343646"/>
            <a:ext cx="11974286" cy="209548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39F201-6E0E-5CD5-52DD-93F2D240FA6A}"/>
              </a:ext>
            </a:extLst>
          </p:cNvPr>
          <p:cNvSpPr txBox="1"/>
          <p:nvPr/>
        </p:nvSpPr>
        <p:spPr>
          <a:xfrm>
            <a:off x="0" y="6553197"/>
            <a:ext cx="12191993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					                       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6116077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 animBg="1"/>
      <p:bldP spid="92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1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057" y="304800"/>
            <a:ext cx="11546114" cy="1219200"/>
          </a:xfrm>
          <a:prstGeom prst="rect">
            <a:avLst/>
          </a:prstGeom>
          <a:noFill/>
        </p:spPr>
      </p:pic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312057" y="348342"/>
            <a:ext cx="11546114" cy="11430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Afflicted, Mourn and Weep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30200" y="1600200"/>
            <a:ext cx="6998960" cy="4953000"/>
          </a:xfrm>
        </p:spPr>
        <p:txBody>
          <a:bodyPr/>
          <a:lstStyle/>
          <a:p>
            <a:r>
              <a:rPr lang="en-US" sz="3400" b="1" dirty="0"/>
              <a:t>Lament, mourn and weep</a:t>
            </a:r>
          </a:p>
          <a:p>
            <a:pPr lvl="1"/>
            <a:r>
              <a:rPr lang="en-US" sz="3200" dirty="0">
                <a:solidFill>
                  <a:srgbClr val="003300"/>
                </a:solidFill>
                <a:ea typeface="Calibri" panose="020F0502020204030204" pitchFamily="34" charset="0"/>
              </a:rPr>
              <a:t>James 4:9</a:t>
            </a:r>
          </a:p>
          <a:p>
            <a:pPr lvl="2"/>
            <a:r>
              <a:rPr lang="en-US" sz="3000" dirty="0"/>
              <a:t>We are to mourn over our sins and forsake them</a:t>
            </a:r>
          </a:p>
          <a:p>
            <a:pPr lvl="2"/>
            <a:r>
              <a:rPr lang="en-US" sz="3000" dirty="0"/>
              <a:t>We must have a godly sorrow for sin we have committed</a:t>
            </a:r>
          </a:p>
          <a:p>
            <a:pPr lvl="2"/>
            <a:endParaRPr lang="en-US" sz="2800" b="1" dirty="0">
              <a:solidFill>
                <a:srgbClr val="003300"/>
              </a:solidFill>
              <a:latin typeface="Souvenir Lt BT" pitchFamily="18" charset="0"/>
            </a:endParaRPr>
          </a:p>
        </p:txBody>
      </p:sp>
      <p:pic>
        <p:nvPicPr>
          <p:cNvPr id="10253" name="Picture 13" descr="Sorrowful_Wom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58865" y="1600200"/>
            <a:ext cx="2999303" cy="4667246"/>
          </a:xfrm>
          <a:prstGeom prst="rect">
            <a:avLst/>
          </a:prstGeom>
          <a:noFill/>
        </p:spPr>
      </p:pic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312057" y="4894946"/>
            <a:ext cx="8441583" cy="1371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42685" y="4991784"/>
            <a:ext cx="821508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36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 disposition that laughs</a:t>
            </a:r>
            <a:br>
              <a:rPr lang="en-US" sz="36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360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at sin must be broken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76B40DC6-989B-D660-11EE-6AE9CBCFE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" y="0"/>
            <a:ext cx="228600" cy="68580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3AC79E4-D016-D6A7-6D5E-9CA3F277E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3" y="0"/>
            <a:ext cx="228600" cy="68580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08E1C1E-6079-1ADF-E447-52546F88A1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7" y="0"/>
            <a:ext cx="11734786" cy="228600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019A8F5-B53E-9874-DBF6-F14D18DBD0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" y="6343646"/>
            <a:ext cx="11974286" cy="209548"/>
          </a:xfrm>
          <a:prstGeom prst="rect">
            <a:avLst/>
          </a:prstGeom>
          <a:solidFill>
            <a:srgbClr val="00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82681A-E7D4-7148-289C-5DDC3AEC5EAE}"/>
              </a:ext>
            </a:extLst>
          </p:cNvPr>
          <p:cNvSpPr txBox="1"/>
          <p:nvPr/>
        </p:nvSpPr>
        <p:spPr>
          <a:xfrm>
            <a:off x="0" y="6553197"/>
            <a:ext cx="12191993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</a:rPr>
              <a:t>Richie Thetford								                                 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3538879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4" grpId="0" animBg="1"/>
      <p:bldP spid="1025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627</Words>
  <Application>Microsoft Office PowerPoint</Application>
  <PresentationFormat>Widescreen</PresentationFormat>
  <Paragraphs>76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Souvenir Lt BT</vt:lpstr>
      <vt:lpstr>Default Design</vt:lpstr>
      <vt:lpstr>Let Us Draw Near to God</vt:lpstr>
      <vt:lpstr>Divorce Ourselves From The World</vt:lpstr>
      <vt:lpstr>Divorce Ourselves From The World</vt:lpstr>
      <vt:lpstr>Exalted Through Humility</vt:lpstr>
      <vt:lpstr>Exalted Through Humility</vt:lpstr>
      <vt:lpstr>Submit to God</vt:lpstr>
      <vt:lpstr>Resist the Devil</vt:lpstr>
      <vt:lpstr>Cleanse Your Hands and Purify Your Hearts</vt:lpstr>
      <vt:lpstr>Be Afflicted, Mourn and Weep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Thetford</dc:creator>
  <cp:lastModifiedBy>Richard Thetford</cp:lastModifiedBy>
  <cp:revision>21</cp:revision>
  <dcterms:created xsi:type="dcterms:W3CDTF">2022-09-29T00:54:41Z</dcterms:created>
  <dcterms:modified xsi:type="dcterms:W3CDTF">2022-12-04T21:11:37Z</dcterms:modified>
</cp:coreProperties>
</file>