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64" r:id="rId3"/>
    <p:sldId id="257" r:id="rId4"/>
    <p:sldId id="265" r:id="rId5"/>
    <p:sldId id="266" r:id="rId6"/>
    <p:sldId id="267" r:id="rId7"/>
    <p:sldId id="268" r:id="rId8"/>
    <p:sldId id="270" r:id="rId9"/>
    <p:sldId id="271" r:id="rId1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8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005200"/>
    <a:srgbClr val="008040"/>
    <a:srgbClr val="00FFFF"/>
    <a:srgbClr val="FFFF00"/>
    <a:srgbClr val="66CC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1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93152" y="228600"/>
            <a:ext cx="2595033" cy="57150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3818" y="228600"/>
            <a:ext cx="7586133" cy="57150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817" y="2286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24984" y="1828800"/>
            <a:ext cx="5080000" cy="4114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184" y="1828800"/>
            <a:ext cx="5080000" cy="4114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4984" y="18288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184" y="18288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" y="1"/>
            <a:ext cx="12189884" cy="6856413"/>
          </a:xfrm>
          <a:prstGeom prst="rect">
            <a:avLst/>
          </a:prstGeom>
          <a:gradFill rotWithShape="0">
            <a:gsLst>
              <a:gs pos="0">
                <a:srgbClr val="993300"/>
              </a:gs>
              <a:gs pos="100000">
                <a:srgbClr val="993300">
                  <a:gamma/>
                  <a:shade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 sz="24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03817" y="228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4" y="18288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level0</a:t>
            </a:r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1225551" y="5649914"/>
            <a:ext cx="9791700" cy="1055687"/>
            <a:chOff x="651" y="3559"/>
            <a:chExt cx="5205" cy="665"/>
          </a:xfrm>
        </p:grpSpPr>
        <p:sp>
          <p:nvSpPr>
            <p:cNvPr id="30726" name="Freeform 6"/>
            <p:cNvSpPr>
              <a:spLocks/>
            </p:cNvSpPr>
            <p:nvPr/>
          </p:nvSpPr>
          <p:spPr bwMode="auto">
            <a:xfrm>
              <a:off x="4874" y="3559"/>
              <a:ext cx="982" cy="665"/>
            </a:xfrm>
            <a:custGeom>
              <a:avLst/>
              <a:gdLst>
                <a:gd name="T0" fmla="*/ 0 w 982"/>
                <a:gd name="T1" fmla="*/ 332 h 665"/>
                <a:gd name="T2" fmla="*/ 187 w 982"/>
                <a:gd name="T3" fmla="*/ 332 h 665"/>
                <a:gd name="T4" fmla="*/ 244 w 982"/>
                <a:gd name="T5" fmla="*/ 140 h 665"/>
                <a:gd name="T6" fmla="*/ 324 w 982"/>
                <a:gd name="T7" fmla="*/ 461 h 665"/>
                <a:gd name="T8" fmla="*/ 443 w 982"/>
                <a:gd name="T9" fmla="*/ 0 h 665"/>
                <a:gd name="T10" fmla="*/ 561 w 982"/>
                <a:gd name="T11" fmla="*/ 664 h 665"/>
                <a:gd name="T12" fmla="*/ 697 w 982"/>
                <a:gd name="T13" fmla="*/ 114 h 665"/>
                <a:gd name="T14" fmla="*/ 742 w 982"/>
                <a:gd name="T15" fmla="*/ 294 h 665"/>
                <a:gd name="T16" fmla="*/ 981 w 982"/>
                <a:gd name="T17" fmla="*/ 294 h 6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2" h="665">
                  <a:moveTo>
                    <a:pt x="0" y="332"/>
                  </a:moveTo>
                  <a:lnTo>
                    <a:pt x="187" y="332"/>
                  </a:lnTo>
                  <a:lnTo>
                    <a:pt x="244" y="140"/>
                  </a:lnTo>
                  <a:lnTo>
                    <a:pt x="324" y="461"/>
                  </a:lnTo>
                  <a:lnTo>
                    <a:pt x="443" y="0"/>
                  </a:lnTo>
                  <a:lnTo>
                    <a:pt x="561" y="664"/>
                  </a:lnTo>
                  <a:lnTo>
                    <a:pt x="697" y="114"/>
                  </a:lnTo>
                  <a:lnTo>
                    <a:pt x="742" y="294"/>
                  </a:lnTo>
                  <a:lnTo>
                    <a:pt x="981" y="294"/>
                  </a:lnTo>
                </a:path>
              </a:pathLst>
            </a:custGeom>
            <a:noFill/>
            <a:ln w="254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30727" name="Line 7"/>
            <p:cNvSpPr>
              <a:spLocks noChangeShapeType="1"/>
            </p:cNvSpPr>
            <p:nvPr/>
          </p:nvSpPr>
          <p:spPr bwMode="auto">
            <a:xfrm>
              <a:off x="651" y="3888"/>
              <a:ext cx="4271" cy="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030" name="Group 8"/>
          <p:cNvGrpSpPr>
            <a:grpSpLocks/>
          </p:cNvGrpSpPr>
          <p:nvPr/>
        </p:nvGrpSpPr>
        <p:grpSpPr bwMode="auto">
          <a:xfrm>
            <a:off x="1176867" y="5573714"/>
            <a:ext cx="9791700" cy="1055687"/>
            <a:chOff x="625" y="3511"/>
            <a:chExt cx="5205" cy="665"/>
          </a:xfrm>
        </p:grpSpPr>
        <p:sp>
          <p:nvSpPr>
            <p:cNvPr id="30729" name="Freeform 9"/>
            <p:cNvSpPr>
              <a:spLocks/>
            </p:cNvSpPr>
            <p:nvPr/>
          </p:nvSpPr>
          <p:spPr bwMode="auto">
            <a:xfrm>
              <a:off x="4848" y="3511"/>
              <a:ext cx="982" cy="665"/>
            </a:xfrm>
            <a:custGeom>
              <a:avLst/>
              <a:gdLst>
                <a:gd name="T0" fmla="*/ 0 w 982"/>
                <a:gd name="T1" fmla="*/ 332 h 665"/>
                <a:gd name="T2" fmla="*/ 187 w 982"/>
                <a:gd name="T3" fmla="*/ 332 h 665"/>
                <a:gd name="T4" fmla="*/ 244 w 982"/>
                <a:gd name="T5" fmla="*/ 140 h 665"/>
                <a:gd name="T6" fmla="*/ 324 w 982"/>
                <a:gd name="T7" fmla="*/ 461 h 665"/>
                <a:gd name="T8" fmla="*/ 443 w 982"/>
                <a:gd name="T9" fmla="*/ 0 h 665"/>
                <a:gd name="T10" fmla="*/ 561 w 982"/>
                <a:gd name="T11" fmla="*/ 664 h 665"/>
                <a:gd name="T12" fmla="*/ 697 w 982"/>
                <a:gd name="T13" fmla="*/ 114 h 665"/>
                <a:gd name="T14" fmla="*/ 742 w 982"/>
                <a:gd name="T15" fmla="*/ 294 h 665"/>
                <a:gd name="T16" fmla="*/ 981 w 982"/>
                <a:gd name="T17" fmla="*/ 294 h 6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2" h="665">
                  <a:moveTo>
                    <a:pt x="0" y="332"/>
                  </a:moveTo>
                  <a:lnTo>
                    <a:pt x="187" y="332"/>
                  </a:lnTo>
                  <a:lnTo>
                    <a:pt x="244" y="140"/>
                  </a:lnTo>
                  <a:lnTo>
                    <a:pt x="324" y="461"/>
                  </a:lnTo>
                  <a:lnTo>
                    <a:pt x="443" y="0"/>
                  </a:lnTo>
                  <a:lnTo>
                    <a:pt x="561" y="664"/>
                  </a:lnTo>
                  <a:lnTo>
                    <a:pt x="697" y="114"/>
                  </a:lnTo>
                  <a:lnTo>
                    <a:pt x="742" y="294"/>
                  </a:lnTo>
                  <a:lnTo>
                    <a:pt x="981" y="294"/>
                  </a:lnTo>
                </a:path>
              </a:pathLst>
            </a:custGeom>
            <a:noFill/>
            <a:ln w="25400" cap="rnd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30730" name="Line 10"/>
            <p:cNvSpPr>
              <a:spLocks noChangeShapeType="1"/>
            </p:cNvSpPr>
            <p:nvPr/>
          </p:nvSpPr>
          <p:spPr bwMode="auto">
            <a:xfrm>
              <a:off x="625" y="3840"/>
              <a:ext cx="4271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Times New Roman" charset="0"/>
                <a:ea typeface="ＭＳ Ｐゴシック" charset="0"/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000000"/>
          </a:solidFill>
          <a:latin typeface="Times New Roman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000000"/>
          </a:solidFill>
          <a:latin typeface="Times New Roman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000000"/>
          </a:solidFill>
          <a:latin typeface="Times New Roman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000000"/>
          </a:solidFill>
          <a:latin typeface="Times New Roman" charset="0"/>
          <a:ea typeface="ＭＳ Ｐゴシック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000000"/>
          </a:solidFill>
          <a:latin typeface="Times New Roman" charset="0"/>
          <a:ea typeface="ＭＳ Ｐゴシック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000000"/>
          </a:solidFill>
          <a:latin typeface="Times New Roman" charset="0"/>
          <a:ea typeface="ＭＳ Ｐゴシック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000000"/>
          </a:solidFill>
          <a:latin typeface="Times New Roman" charset="0"/>
          <a:ea typeface="ＭＳ Ｐゴシック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000000"/>
          </a:solidFill>
          <a:latin typeface="Times New Roman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ea typeface="Source Sans Pro" panose="020B050303040302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Source Sans Pro" panose="020B050303040302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Source Sans Pro" panose="020B050303040302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Source Sans Pro" panose="020B0503030403020204" pitchFamily="34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ChangeArrowheads="1"/>
          </p:cNvSpPr>
          <p:nvPr/>
        </p:nvSpPr>
        <p:spPr bwMode="auto">
          <a:xfrm>
            <a:off x="152400" y="0"/>
            <a:ext cx="11963400" cy="152400"/>
          </a:xfrm>
          <a:prstGeom prst="rect">
            <a:avLst/>
          </a:prstGeom>
          <a:solidFill>
            <a:srgbClr val="00804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6400800"/>
            <a:ext cx="12115800" cy="152400"/>
          </a:xfrm>
          <a:prstGeom prst="rect">
            <a:avLst/>
          </a:prstGeom>
          <a:solidFill>
            <a:srgbClr val="00804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0" name="Rectangle 11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0804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4101" name="Rectangle 12"/>
          <p:cNvSpPr>
            <a:spLocks noChangeArrowheads="1"/>
          </p:cNvSpPr>
          <p:nvPr/>
        </p:nvSpPr>
        <p:spPr bwMode="auto">
          <a:xfrm>
            <a:off x="12039600" y="0"/>
            <a:ext cx="152400" cy="6858000"/>
          </a:xfrm>
          <a:prstGeom prst="rect">
            <a:avLst/>
          </a:prstGeom>
          <a:solidFill>
            <a:srgbClr val="00804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2" name="Text Box 13"/>
          <p:cNvSpPr txBox="1">
            <a:spLocks noChangeArrowheads="1"/>
          </p:cNvSpPr>
          <p:nvPr/>
        </p:nvSpPr>
        <p:spPr bwMode="auto">
          <a:xfrm>
            <a:off x="152400" y="228600"/>
            <a:ext cx="1188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4000" b="1" dirty="0">
                <a:solidFill>
                  <a:srgbClr val="008040"/>
                </a:solidFill>
                <a:latin typeface="Segoe UI" panose="020B0502040204020203" pitchFamily="34" charset="0"/>
              </a:rPr>
              <a:t>“let each one take heed how he builds…”</a:t>
            </a:r>
            <a:endParaRPr lang="en-US" sz="4000" b="1" dirty="0">
              <a:solidFill>
                <a:srgbClr val="008040"/>
              </a:solidFill>
              <a:latin typeface="Segoe UI" panose="020B0502040204020203" pitchFamily="34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457200" y="2590799"/>
            <a:ext cx="7924800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ts val="800"/>
              </a:spcBef>
              <a:buSzPct val="100000"/>
              <a:buFontTx/>
              <a:buChar char="•"/>
            </a:pPr>
            <a:r>
              <a:rPr lang="en-US" sz="3600" dirty="0">
                <a:solidFill>
                  <a:srgbClr val="000000"/>
                </a:solidFill>
                <a:latin typeface="Segoe UI" panose="020B0502040204020203" pitchFamily="34" charset="0"/>
              </a:rPr>
              <a:t>Paul established the work in Corinth on his 2</a:t>
            </a:r>
            <a:r>
              <a:rPr lang="en-US" sz="3600" baseline="30000" dirty="0">
                <a:solidFill>
                  <a:srgbClr val="000000"/>
                </a:solidFill>
                <a:latin typeface="Segoe UI" panose="020B0502040204020203" pitchFamily="34" charset="0"/>
              </a:rPr>
              <a:t>nd</a:t>
            </a:r>
            <a:r>
              <a:rPr lang="en-US" sz="3600" dirty="0">
                <a:solidFill>
                  <a:srgbClr val="000000"/>
                </a:solidFill>
                <a:latin typeface="Segoe UI" panose="020B0502040204020203" pitchFamily="34" charset="0"/>
              </a:rPr>
              <a:t> journey about 51-53 A.D.</a:t>
            </a:r>
          </a:p>
          <a:p>
            <a:pPr marL="342900" indent="-342900">
              <a:spcBef>
                <a:spcPts val="800"/>
              </a:spcBef>
              <a:buSzPct val="100000"/>
              <a:buFontTx/>
              <a:buChar char="•"/>
            </a:pPr>
            <a:r>
              <a:rPr lang="en-US" sz="3600" dirty="0">
                <a:solidFill>
                  <a:srgbClr val="000000"/>
                </a:solidFill>
                <a:latin typeface="Segoe UI" panose="020B0502040204020203" pitchFamily="34" charset="0"/>
              </a:rPr>
              <a:t>Wrote 1 &amp; 2 Corinthians on his</a:t>
            </a:r>
            <a:br>
              <a:rPr lang="en-US" sz="3600" dirty="0">
                <a:solidFill>
                  <a:srgbClr val="000000"/>
                </a:solidFill>
                <a:latin typeface="Segoe UI" panose="020B0502040204020203" pitchFamily="34" charset="0"/>
              </a:rPr>
            </a:br>
            <a:r>
              <a:rPr lang="en-US" sz="3600" dirty="0">
                <a:solidFill>
                  <a:srgbClr val="000000"/>
                </a:solidFill>
                <a:latin typeface="Segoe UI" panose="020B0502040204020203" pitchFamily="34" charset="0"/>
              </a:rPr>
              <a:t>3</a:t>
            </a:r>
            <a:r>
              <a:rPr lang="en-US" sz="3600" baseline="30000" dirty="0">
                <a:solidFill>
                  <a:srgbClr val="000000"/>
                </a:solidFill>
                <a:latin typeface="Segoe UI" panose="020B0502040204020203" pitchFamily="34" charset="0"/>
              </a:rPr>
              <a:t>rd</a:t>
            </a:r>
            <a:r>
              <a:rPr lang="en-US" sz="3600" dirty="0">
                <a:solidFill>
                  <a:srgbClr val="000000"/>
                </a:solidFill>
                <a:latin typeface="Segoe UI" panose="020B0502040204020203" pitchFamily="34" charset="0"/>
              </a:rPr>
              <a:t> journey about 57 A.D.</a:t>
            </a:r>
          </a:p>
        </p:txBody>
      </p:sp>
      <p:sp>
        <p:nvSpPr>
          <p:cNvPr id="4104" name="Line 15"/>
          <p:cNvSpPr>
            <a:spLocks noChangeShapeType="1"/>
          </p:cNvSpPr>
          <p:nvPr/>
        </p:nvSpPr>
        <p:spPr bwMode="auto">
          <a:xfrm flipV="1">
            <a:off x="1333500" y="995810"/>
            <a:ext cx="9525000" cy="0"/>
          </a:xfrm>
          <a:prstGeom prst="line">
            <a:avLst/>
          </a:prstGeom>
          <a:noFill/>
          <a:ln w="38100">
            <a:solidFill>
              <a:srgbClr val="00804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410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7598" y="1241285"/>
            <a:ext cx="3043402" cy="510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Rounded Rectangle 4"/>
          <p:cNvSpPr>
            <a:spLocks noChangeArrowheads="1"/>
          </p:cNvSpPr>
          <p:nvPr/>
        </p:nvSpPr>
        <p:spPr bwMode="auto">
          <a:xfrm>
            <a:off x="3429000" y="1219200"/>
            <a:ext cx="5334000" cy="1066800"/>
          </a:xfrm>
          <a:prstGeom prst="roundRect">
            <a:avLst>
              <a:gd name="adj" fmla="val 50000"/>
            </a:avLst>
          </a:prstGeom>
          <a:solidFill>
            <a:srgbClr val="00804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449463" y="1286470"/>
            <a:ext cx="53135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rgbClr val="000000"/>
                  </a:solidFill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ＭＳ Ｐゴシック" charset="0"/>
              </a:rPr>
              <a:t>Acts 18:1-11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6FBEEB-3530-4743-8EED-428C4E3AE314}"/>
              </a:ext>
            </a:extLst>
          </p:cNvPr>
          <p:cNvSpPr txBox="1"/>
          <p:nvPr/>
        </p:nvSpPr>
        <p:spPr>
          <a:xfrm>
            <a:off x="0" y="6553200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ea typeface="Source Sans Pro" panose="020B0503030403020204" pitchFamily="34" charset="0"/>
              </a:rPr>
              <a:t>Richie Thetford								                                 www.thetfordcoountry.com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3132" y="1166652"/>
            <a:ext cx="3077868" cy="515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990600" y="2743200"/>
            <a:ext cx="78486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3000" dirty="0">
                <a:solidFill>
                  <a:srgbClr val="000000"/>
                </a:solidFill>
                <a:latin typeface="Segoe UI" panose="020B0502040204020203" pitchFamily="34" charset="0"/>
              </a:rPr>
              <a:t>“According to the grace of God which was given to me, as a wise master builder I have laid the foundation, and another builds on it. But </a:t>
            </a:r>
            <a:r>
              <a:rPr lang="en-US" altLang="ja-JP" sz="3000" b="1" dirty="0">
                <a:solidFill>
                  <a:srgbClr val="008040"/>
                </a:solidFill>
                <a:latin typeface="Segoe UI" panose="020B0502040204020203" pitchFamily="34" charset="0"/>
              </a:rPr>
              <a:t>let each one take heed how he builds</a:t>
            </a:r>
            <a:r>
              <a:rPr lang="en-US" altLang="ja-JP" sz="3000" dirty="0">
                <a:solidFill>
                  <a:srgbClr val="008040"/>
                </a:solidFill>
                <a:latin typeface="Segoe UI" panose="020B0502040204020203" pitchFamily="34" charset="0"/>
              </a:rPr>
              <a:t> </a:t>
            </a:r>
            <a:r>
              <a:rPr lang="en-US" altLang="ja-JP" sz="3000" dirty="0">
                <a:solidFill>
                  <a:srgbClr val="000000"/>
                </a:solidFill>
                <a:latin typeface="Segoe UI" panose="020B0502040204020203" pitchFamily="34" charset="0"/>
              </a:rPr>
              <a:t>on it. For no other foundation can anyone lay than that which is laid, which is Jesus Christ</a:t>
            </a:r>
            <a:r>
              <a:rPr lang="en-US" altLang="en-US" sz="3000" dirty="0">
                <a:solidFill>
                  <a:srgbClr val="000000"/>
                </a:solidFill>
                <a:latin typeface="Segoe UI" panose="020B0502040204020203" pitchFamily="34" charset="0"/>
              </a:rPr>
              <a:t>”</a:t>
            </a:r>
            <a:endParaRPr lang="en-US" altLang="ja-JP" sz="30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/>
            <a:r>
              <a:rPr lang="en-US" sz="3000" b="1" dirty="0">
                <a:solidFill>
                  <a:srgbClr val="000000"/>
                </a:solidFill>
                <a:latin typeface="Segoe UI" panose="020B0502040204020203" pitchFamily="34" charset="0"/>
              </a:rPr>
              <a:t>1 Corinthians 3:10-11</a:t>
            </a:r>
            <a:endParaRPr lang="en-US" sz="3000" b="1" dirty="0"/>
          </a:p>
        </p:txBody>
      </p:sp>
      <p:sp>
        <p:nvSpPr>
          <p:cNvPr id="4106" name="TextBox 3"/>
          <p:cNvSpPr txBox="1">
            <a:spLocks noChangeArrowheads="1"/>
          </p:cNvSpPr>
          <p:nvPr/>
        </p:nvSpPr>
        <p:spPr bwMode="auto">
          <a:xfrm>
            <a:off x="1905000" y="1314271"/>
            <a:ext cx="5791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Segoe UI" panose="020B0502040204020203" pitchFamily="34" charset="0"/>
              </a:rPr>
              <a:t>Paul built his foundation on </a:t>
            </a:r>
            <a:r>
              <a:rPr lang="en-US" sz="3600" b="1" dirty="0">
                <a:solidFill>
                  <a:srgbClr val="FF0000"/>
                </a:solidFill>
                <a:latin typeface="Segoe UI" panose="020B0502040204020203" pitchFamily="34" charset="0"/>
              </a:rPr>
              <a:t>Jesus Christ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26C76B71-6C45-45F6-A50D-B9F078060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963400" cy="152400"/>
          </a:xfrm>
          <a:prstGeom prst="rect">
            <a:avLst/>
          </a:prstGeom>
          <a:solidFill>
            <a:srgbClr val="00804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0C760215-7D8C-4E0A-90D3-CF2574FF5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0800"/>
            <a:ext cx="12115800" cy="152400"/>
          </a:xfrm>
          <a:prstGeom prst="rect">
            <a:avLst/>
          </a:prstGeom>
          <a:solidFill>
            <a:srgbClr val="00804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DAEAD8D0-74FB-4053-8A6B-850583511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0804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932EAF4D-0148-4A02-BA2F-2194A602A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9600" y="0"/>
            <a:ext cx="152400" cy="6858000"/>
          </a:xfrm>
          <a:prstGeom prst="rect">
            <a:avLst/>
          </a:prstGeom>
          <a:solidFill>
            <a:srgbClr val="00804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8190F965-D1E1-4566-ABC5-4BA0D0B41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1188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4000" b="1" dirty="0">
                <a:solidFill>
                  <a:srgbClr val="008040"/>
                </a:solidFill>
                <a:latin typeface="Segoe UI" panose="020B0502040204020203" pitchFamily="34" charset="0"/>
              </a:rPr>
              <a:t>“let each one take heed how he builds…”</a:t>
            </a:r>
            <a:endParaRPr lang="en-US" sz="4000" b="1" dirty="0">
              <a:solidFill>
                <a:srgbClr val="008040"/>
              </a:solidFill>
              <a:latin typeface="Segoe UI" panose="020B0502040204020203" pitchFamily="34" charset="0"/>
            </a:endParaRPr>
          </a:p>
        </p:txBody>
      </p:sp>
      <p:sp>
        <p:nvSpPr>
          <p:cNvPr id="17" name="Line 15">
            <a:extLst>
              <a:ext uri="{FF2B5EF4-FFF2-40B4-BE49-F238E27FC236}">
                <a16:creationId xmlns:a16="http://schemas.microsoft.com/office/drawing/2014/main" id="{E45FA416-B379-482C-8D1D-D99D30146E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3500" y="995810"/>
            <a:ext cx="9525000" cy="0"/>
          </a:xfrm>
          <a:prstGeom prst="line">
            <a:avLst/>
          </a:prstGeom>
          <a:noFill/>
          <a:ln w="38100">
            <a:solidFill>
              <a:srgbClr val="00804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0EBCA5-59E6-4AB0-B886-5945BE203243}"/>
              </a:ext>
            </a:extLst>
          </p:cNvPr>
          <p:cNvSpPr txBox="1"/>
          <p:nvPr/>
        </p:nvSpPr>
        <p:spPr>
          <a:xfrm>
            <a:off x="0" y="6553200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ea typeface="Source Sans Pro" panose="020B0503030403020204" pitchFamily="34" charset="0"/>
              </a:rPr>
              <a:t>Richie Thetford								                                 www.thetfordcoountry.com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ounded Rectangle 1"/>
          <p:cNvSpPr>
            <a:spLocks noChangeArrowheads="1"/>
          </p:cNvSpPr>
          <p:nvPr/>
        </p:nvSpPr>
        <p:spPr bwMode="auto">
          <a:xfrm>
            <a:off x="1905000" y="4876800"/>
            <a:ext cx="8382000" cy="1371600"/>
          </a:xfrm>
          <a:prstGeom prst="roundRect">
            <a:avLst>
              <a:gd name="adj" fmla="val 50000"/>
            </a:avLst>
          </a:prstGeom>
          <a:solidFill>
            <a:srgbClr val="0052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11506200" cy="3733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005200"/>
                </a:solidFill>
                <a:latin typeface="Segoe UI" panose="020B0502040204020203" pitchFamily="34" charset="0"/>
              </a:rPr>
              <a:t>Condition at Corinth:</a:t>
            </a:r>
          </a:p>
          <a:p>
            <a:pPr lvl="1">
              <a:lnSpc>
                <a:spcPct val="90000"/>
              </a:lnSpc>
            </a:pPr>
            <a:r>
              <a:rPr lang="en-US" sz="3400" b="1" dirty="0">
                <a:solidFill>
                  <a:srgbClr val="000000"/>
                </a:solidFill>
                <a:latin typeface="Segoe UI" panose="020B0502040204020203" pitchFamily="34" charset="0"/>
              </a:rPr>
              <a:t>Following men</a:t>
            </a:r>
          </a:p>
          <a:p>
            <a:pPr lvl="2">
              <a:lnSpc>
                <a:spcPct val="90000"/>
              </a:lnSpc>
            </a:pPr>
            <a:r>
              <a:rPr lang="en-US" sz="3200" dirty="0">
                <a:solidFill>
                  <a:srgbClr val="C00000"/>
                </a:solidFill>
                <a:latin typeface="Segoe UI Semibold" panose="020B0702040204020203" pitchFamily="34" charset="0"/>
                <a:ea typeface="Source Sans Pro Semibold" panose="020B0603030403020204" pitchFamily="34" charset="0"/>
              </a:rPr>
              <a:t>1 Corinthians 1:11-12; 3:4; 4:6</a:t>
            </a:r>
            <a:endParaRPr lang="en-US" sz="3200" i="1" dirty="0">
              <a:solidFill>
                <a:srgbClr val="C00000"/>
              </a:solidFill>
              <a:latin typeface="Segoe UI Semibold" panose="020B0702040204020203" pitchFamily="34" charset="0"/>
              <a:ea typeface="Source Sans Pro Semibold" panose="020B0603030403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3400" b="1" dirty="0">
                <a:solidFill>
                  <a:srgbClr val="000000"/>
                </a:solidFill>
                <a:latin typeface="Segoe UI" panose="020B0502040204020203" pitchFamily="34" charset="0"/>
              </a:rPr>
              <a:t>Strife and envy</a:t>
            </a:r>
          </a:p>
          <a:p>
            <a:pPr lvl="2">
              <a:lnSpc>
                <a:spcPct val="90000"/>
              </a:lnSpc>
            </a:pPr>
            <a:r>
              <a:rPr lang="en-US" sz="3200" dirty="0">
                <a:solidFill>
                  <a:srgbClr val="C00000"/>
                </a:solidFill>
                <a:latin typeface="Segoe UI Semibold" panose="020B0702040204020203" pitchFamily="34" charset="0"/>
                <a:ea typeface="Source Sans Pro Semibold" panose="020B0603030403020204" pitchFamily="34" charset="0"/>
              </a:rPr>
              <a:t>1 Corinthians 3:3</a:t>
            </a:r>
          </a:p>
          <a:p>
            <a:pPr lvl="3">
              <a:lnSpc>
                <a:spcPct val="90000"/>
              </a:lnSpc>
            </a:pPr>
            <a:r>
              <a:rPr lang="en-US" sz="3000" dirty="0">
                <a:solidFill>
                  <a:srgbClr val="363636"/>
                </a:solidFill>
                <a:latin typeface="Segoe UI" panose="020B0502040204020203" pitchFamily="34" charset="0"/>
              </a:rPr>
              <a:t>Teachers, preachers, elders, deacons – because of position can be instruments of much good or much harm</a:t>
            </a:r>
            <a:endParaRPr lang="en-US" i="1" dirty="0">
              <a:solidFill>
                <a:srgbClr val="363636"/>
              </a:solidFill>
            </a:endParaRP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1828800" y="4953000"/>
            <a:ext cx="86868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600" dirty="0">
                <a:latin typeface="Segoe UI" panose="020B0502040204020203" pitchFamily="34" charset="0"/>
              </a:rPr>
              <a:t>“My brethren, let not many of you become teachers,</a:t>
            </a:r>
            <a:br>
              <a:rPr lang="en-US" altLang="ja-JP" sz="2600" dirty="0">
                <a:latin typeface="Segoe UI" panose="020B0502040204020203" pitchFamily="34" charset="0"/>
              </a:rPr>
            </a:br>
            <a:r>
              <a:rPr lang="en-US" altLang="ja-JP" sz="2600" dirty="0">
                <a:latin typeface="Segoe UI" panose="020B0502040204020203" pitchFamily="34" charset="0"/>
              </a:rPr>
              <a:t>knowing that we shall receive a stricter judgment”</a:t>
            </a:r>
            <a:br>
              <a:rPr lang="en-US" altLang="ja-JP" sz="2600" dirty="0">
                <a:latin typeface="Segoe UI" panose="020B0502040204020203" pitchFamily="34" charset="0"/>
              </a:rPr>
            </a:br>
            <a:r>
              <a:rPr lang="en-US" altLang="ja-JP" sz="2600" b="1" dirty="0">
                <a:latin typeface="Segoe UI" panose="020B0502040204020203" pitchFamily="34" charset="0"/>
              </a:rPr>
              <a:t>James 3:1</a:t>
            </a:r>
            <a:endParaRPr lang="en-US" sz="2600" b="1" dirty="0">
              <a:latin typeface="Segoe UI" panose="020B0502040204020203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54D049B4-CABD-44AE-BB4D-06DE0A866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963400" cy="152400"/>
          </a:xfrm>
          <a:prstGeom prst="rect">
            <a:avLst/>
          </a:prstGeom>
          <a:solidFill>
            <a:srgbClr val="00804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04E33F6-9855-4994-8136-AE07E6B62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0800"/>
            <a:ext cx="12115800" cy="152400"/>
          </a:xfrm>
          <a:prstGeom prst="rect">
            <a:avLst/>
          </a:prstGeom>
          <a:solidFill>
            <a:srgbClr val="00804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8C4D31EB-B9F4-4E9B-B66C-9176625D5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0804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D8C79BC5-9CD6-4E9D-BA64-83E9833B3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9600" y="0"/>
            <a:ext cx="152400" cy="6858000"/>
          </a:xfrm>
          <a:prstGeom prst="rect">
            <a:avLst/>
          </a:prstGeom>
          <a:solidFill>
            <a:srgbClr val="00804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3895C019-50B3-4181-BD43-808F27431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1188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4000" b="1" dirty="0">
                <a:solidFill>
                  <a:srgbClr val="008040"/>
                </a:solidFill>
                <a:latin typeface="Segoe UI" panose="020B0502040204020203" pitchFamily="34" charset="0"/>
              </a:rPr>
              <a:t>“let each one take heed how he builds…”</a:t>
            </a:r>
            <a:endParaRPr lang="en-US" sz="4000" b="1" dirty="0">
              <a:solidFill>
                <a:srgbClr val="008040"/>
              </a:solidFill>
              <a:latin typeface="Segoe UI" panose="020B0502040204020203" pitchFamily="34" charset="0"/>
            </a:endParaRPr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D7C221ED-47C7-408D-A1CD-4B15C47F80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3500" y="995810"/>
            <a:ext cx="9525000" cy="0"/>
          </a:xfrm>
          <a:prstGeom prst="line">
            <a:avLst/>
          </a:prstGeom>
          <a:noFill/>
          <a:ln w="38100">
            <a:solidFill>
              <a:srgbClr val="00804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74CEE0-FB3D-4594-BCC0-1863195DBD2E}"/>
              </a:ext>
            </a:extLst>
          </p:cNvPr>
          <p:cNvSpPr txBox="1"/>
          <p:nvPr/>
        </p:nvSpPr>
        <p:spPr>
          <a:xfrm>
            <a:off x="0" y="6553200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ea typeface="Source Sans Pro" panose="020B0503030403020204" pitchFamily="34" charset="0"/>
              </a:rPr>
              <a:t>Richie Thetford								                                 www.thetfordcoountry.com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194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11506200" cy="2895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005200"/>
                </a:solidFill>
                <a:latin typeface="Segoe UI" panose="020B0502040204020203" pitchFamily="34" charset="0"/>
              </a:rPr>
              <a:t>The future of the church depends on how we build</a:t>
            </a:r>
          </a:p>
          <a:p>
            <a:pPr lvl="1">
              <a:lnSpc>
                <a:spcPct val="90000"/>
              </a:lnSpc>
            </a:pPr>
            <a:r>
              <a:rPr lang="en-US" sz="3400" b="1" dirty="0">
                <a:solidFill>
                  <a:srgbClr val="000000"/>
                </a:solidFill>
                <a:latin typeface="Segoe UI" panose="020B0502040204020203" pitchFamily="34" charset="0"/>
              </a:rPr>
              <a:t>Keep the temple holy</a:t>
            </a:r>
          </a:p>
          <a:p>
            <a:pPr lvl="2">
              <a:lnSpc>
                <a:spcPct val="90000"/>
              </a:lnSpc>
            </a:pPr>
            <a:r>
              <a:rPr lang="en-US" sz="3200" dirty="0">
                <a:solidFill>
                  <a:srgbClr val="C00000"/>
                </a:solidFill>
                <a:latin typeface="Segoe UI Semibold" panose="020B0702040204020203" pitchFamily="34" charset="0"/>
                <a:ea typeface="Source Sans Pro Semibold" panose="020B0603030403020204" pitchFamily="34" charset="0"/>
              </a:rPr>
              <a:t>1 Corinthians 3:17</a:t>
            </a:r>
            <a:endParaRPr lang="en-US" sz="3200" i="1" dirty="0">
              <a:solidFill>
                <a:srgbClr val="C00000"/>
              </a:solidFill>
              <a:latin typeface="Segoe UI Semibold" panose="020B0702040204020203" pitchFamily="34" charset="0"/>
              <a:ea typeface="Source Sans Pro Semibold" panose="020B0603030403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3400" b="1" dirty="0">
                <a:solidFill>
                  <a:srgbClr val="000000"/>
                </a:solidFill>
                <a:latin typeface="Segoe UI" panose="020B0502040204020203" pitchFamily="34" charset="0"/>
              </a:rPr>
              <a:t>Preachers responsibility</a:t>
            </a:r>
          </a:p>
          <a:p>
            <a:pPr lvl="2">
              <a:lnSpc>
                <a:spcPct val="90000"/>
              </a:lnSpc>
            </a:pPr>
            <a:r>
              <a:rPr lang="en-US" sz="3200" dirty="0">
                <a:solidFill>
                  <a:srgbClr val="C00000"/>
                </a:solidFill>
                <a:latin typeface="Segoe UI Semibold" panose="020B0702040204020203" pitchFamily="34" charset="0"/>
                <a:ea typeface="Source Sans Pro Semibold" panose="020B0603030403020204" pitchFamily="34" charset="0"/>
              </a:rPr>
              <a:t>Titus 2:1; 1 Timothy 4:16</a:t>
            </a:r>
            <a:endParaRPr lang="en-US" sz="3200" i="1" dirty="0">
              <a:solidFill>
                <a:srgbClr val="C00000"/>
              </a:solidFill>
              <a:latin typeface="Segoe UI Semibold" panose="020B0702040204020203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6153" name="Rounded Rectangle 1"/>
          <p:cNvSpPr>
            <a:spLocks noChangeArrowheads="1"/>
          </p:cNvSpPr>
          <p:nvPr/>
        </p:nvSpPr>
        <p:spPr bwMode="auto">
          <a:xfrm>
            <a:off x="1905000" y="4191000"/>
            <a:ext cx="8458200" cy="1981200"/>
          </a:xfrm>
          <a:prstGeom prst="roundRect">
            <a:avLst>
              <a:gd name="adj" fmla="val 16667"/>
            </a:avLst>
          </a:prstGeom>
          <a:solidFill>
            <a:srgbClr val="0052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905000" y="4419600"/>
            <a:ext cx="8458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Segoe UI" panose="020B0502040204020203" pitchFamily="34" charset="0"/>
              </a:rPr>
              <a:t>If the church is to remain sound in doctrine</a:t>
            </a:r>
            <a:br>
              <a:rPr lang="en-US" sz="3200" dirty="0">
                <a:latin typeface="Segoe UI" panose="020B0502040204020203" pitchFamily="34" charset="0"/>
              </a:rPr>
            </a:br>
            <a:r>
              <a:rPr lang="en-US" sz="3200" dirty="0">
                <a:latin typeface="Segoe UI" panose="020B0502040204020203" pitchFamily="34" charset="0"/>
              </a:rPr>
              <a:t>and clean in morals – we must</a:t>
            </a:r>
            <a:br>
              <a:rPr lang="en-US" sz="3200" dirty="0">
                <a:latin typeface="Segoe UI" panose="020B0502040204020203" pitchFamily="34" charset="0"/>
              </a:rPr>
            </a:br>
            <a:r>
              <a:rPr lang="en-US" sz="3200" b="1" dirty="0">
                <a:latin typeface="Segoe UI" panose="020B0502040204020203" pitchFamily="34" charset="0"/>
              </a:rPr>
              <a:t>take heed how we build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39D5DF51-37C6-41B8-8813-716F196BE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963400" cy="152400"/>
          </a:xfrm>
          <a:prstGeom prst="rect">
            <a:avLst/>
          </a:prstGeom>
          <a:solidFill>
            <a:srgbClr val="00804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A658538D-A2A2-410D-9A8F-00EA38EF2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0800"/>
            <a:ext cx="12115800" cy="152400"/>
          </a:xfrm>
          <a:prstGeom prst="rect">
            <a:avLst/>
          </a:prstGeom>
          <a:solidFill>
            <a:srgbClr val="00804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96E5912E-CD8D-4A99-AF34-412490E09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0804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F0BE33CF-022C-415F-8C95-139A18D3C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9600" y="0"/>
            <a:ext cx="152400" cy="6858000"/>
          </a:xfrm>
          <a:prstGeom prst="rect">
            <a:avLst/>
          </a:prstGeom>
          <a:solidFill>
            <a:srgbClr val="00804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46D1B0B3-C851-4063-BCC8-5B7E9C6C0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1188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4000" b="1" dirty="0">
                <a:solidFill>
                  <a:srgbClr val="008040"/>
                </a:solidFill>
                <a:latin typeface="Segoe UI" panose="020B0502040204020203" pitchFamily="34" charset="0"/>
              </a:rPr>
              <a:t>“let each one take heed how he builds…”</a:t>
            </a:r>
            <a:endParaRPr lang="en-US" sz="4000" b="1" dirty="0">
              <a:solidFill>
                <a:srgbClr val="008040"/>
              </a:solidFill>
              <a:latin typeface="Segoe UI" panose="020B0502040204020203" pitchFamily="34" charset="0"/>
            </a:endParaRPr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D8110CAF-A6E6-4D3F-B180-078DBBAC9F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3500" y="995810"/>
            <a:ext cx="9525000" cy="0"/>
          </a:xfrm>
          <a:prstGeom prst="line">
            <a:avLst/>
          </a:prstGeom>
          <a:noFill/>
          <a:ln w="38100">
            <a:solidFill>
              <a:srgbClr val="00804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1A5B2F-524D-4B89-92BD-15F89E466C39}"/>
              </a:ext>
            </a:extLst>
          </p:cNvPr>
          <p:cNvSpPr txBox="1"/>
          <p:nvPr/>
        </p:nvSpPr>
        <p:spPr>
          <a:xfrm>
            <a:off x="0" y="6553200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ea typeface="Source Sans Pro" panose="020B0503030403020204" pitchFamily="34" charset="0"/>
              </a:rPr>
              <a:t>Richie Thetford								                                 www.thetfordcoountry.com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nimBg="1"/>
      <p:bldP spid="194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14457"/>
            <a:ext cx="4317846" cy="513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572000" y="1143000"/>
            <a:ext cx="7162800" cy="373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3600" b="1" dirty="0">
                <a:solidFill>
                  <a:srgbClr val="005200"/>
                </a:solidFill>
                <a:latin typeface="Segoe UI" panose="020B0502040204020203" pitchFamily="34" charset="0"/>
              </a:rPr>
              <a:t>How Should I Build?</a:t>
            </a:r>
          </a:p>
          <a:p>
            <a:pPr marL="800100" lvl="1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3400" b="1" dirty="0">
                <a:solidFill>
                  <a:srgbClr val="000000"/>
                </a:solidFill>
                <a:latin typeface="Segoe UI" panose="020B0502040204020203" pitchFamily="34" charset="0"/>
              </a:rPr>
              <a:t>Can’</a:t>
            </a:r>
            <a:r>
              <a:rPr lang="en-US" altLang="ja-JP" sz="3400" b="1" dirty="0">
                <a:solidFill>
                  <a:srgbClr val="000000"/>
                </a:solidFill>
                <a:latin typeface="Segoe UI" panose="020B0502040204020203" pitchFamily="34" charset="0"/>
              </a:rPr>
              <a:t>t preach Self</a:t>
            </a:r>
          </a:p>
          <a:p>
            <a:pPr marL="1200150" lvl="2" indent="-285750">
              <a:spcBef>
                <a:spcPct val="20000"/>
              </a:spcBef>
              <a:buSzPct val="100000"/>
              <a:buFontTx/>
              <a:buChar char="–"/>
            </a:pPr>
            <a:r>
              <a:rPr lang="en-US" sz="3200" dirty="0">
                <a:solidFill>
                  <a:srgbClr val="C00000"/>
                </a:solidFill>
                <a:latin typeface="Segoe UI Semibold" panose="020B0702040204020203" pitchFamily="34" charset="0"/>
                <a:ea typeface="Source Sans Pro Semibold" panose="020B0603030403020204" pitchFamily="34" charset="0"/>
              </a:rPr>
              <a:t>2 Corinthians 4:5</a:t>
            </a:r>
          </a:p>
          <a:p>
            <a:pPr marL="800100" lvl="1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3400" b="1" dirty="0">
                <a:solidFill>
                  <a:srgbClr val="000000"/>
                </a:solidFill>
                <a:latin typeface="Segoe UI" panose="020B0502040204020203" pitchFamily="34" charset="0"/>
              </a:rPr>
              <a:t>Preachers/teachers can’</a:t>
            </a:r>
            <a:r>
              <a:rPr lang="en-US" altLang="ja-JP" sz="3400" b="1" dirty="0">
                <a:solidFill>
                  <a:srgbClr val="000000"/>
                </a:solidFill>
                <a:latin typeface="Segoe UI" panose="020B0502040204020203" pitchFamily="34" charset="0"/>
              </a:rPr>
              <a:t>t build the work around themselves</a:t>
            </a:r>
          </a:p>
          <a:p>
            <a:pPr marL="1200150" lvl="2" indent="-285750">
              <a:spcBef>
                <a:spcPct val="20000"/>
              </a:spcBef>
              <a:buSzPct val="100000"/>
              <a:buFontTx/>
              <a:buChar char="–"/>
            </a:pPr>
            <a:r>
              <a:rPr lang="en-US" sz="3200" dirty="0">
                <a:solidFill>
                  <a:srgbClr val="C00000"/>
                </a:solidFill>
                <a:latin typeface="Segoe UI Semibold" panose="020B0702040204020203" pitchFamily="34" charset="0"/>
                <a:ea typeface="Source Sans Pro Semibold" panose="020B0603030403020204" pitchFamily="34" charset="0"/>
              </a:rPr>
              <a:t>1 Corinthians 15:1-4</a:t>
            </a:r>
          </a:p>
        </p:txBody>
      </p:sp>
      <p:sp>
        <p:nvSpPr>
          <p:cNvPr id="7178" name="Horizontal Scroll 4"/>
          <p:cNvSpPr>
            <a:spLocks noChangeArrowheads="1"/>
          </p:cNvSpPr>
          <p:nvPr/>
        </p:nvSpPr>
        <p:spPr bwMode="auto">
          <a:xfrm>
            <a:off x="4698846" y="4876800"/>
            <a:ext cx="7264554" cy="1219200"/>
          </a:xfrm>
          <a:prstGeom prst="horizontalScroll">
            <a:avLst>
              <a:gd name="adj" fmla="val 12500"/>
            </a:avLst>
          </a:prstGeom>
          <a:solidFill>
            <a:srgbClr val="0052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179" name="TextBox 5"/>
          <p:cNvSpPr txBox="1">
            <a:spLocks noChangeArrowheads="1"/>
          </p:cNvSpPr>
          <p:nvPr/>
        </p:nvSpPr>
        <p:spPr bwMode="auto">
          <a:xfrm>
            <a:off x="4825692" y="5159375"/>
            <a:ext cx="713770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Segoe UI Semibold" panose="020B0702040204020203" pitchFamily="34" charset="0"/>
                <a:ea typeface="Source Sans Pro Semibold" panose="020B0603030403020204" pitchFamily="34" charset="0"/>
              </a:rPr>
              <a:t>Foundation of Christ must be first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65CBB560-9E6F-41EF-9AB7-AFF59F4AC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963400" cy="152400"/>
          </a:xfrm>
          <a:prstGeom prst="rect">
            <a:avLst/>
          </a:prstGeom>
          <a:solidFill>
            <a:srgbClr val="00804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D016FAF7-D827-45BA-9022-07334AC62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0800"/>
            <a:ext cx="12115800" cy="152400"/>
          </a:xfrm>
          <a:prstGeom prst="rect">
            <a:avLst/>
          </a:prstGeom>
          <a:solidFill>
            <a:srgbClr val="00804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4FE9772C-0656-4073-8F80-268F35F4C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0804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8FB6420-8521-4004-93B4-F55687E97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9600" y="0"/>
            <a:ext cx="152400" cy="6858000"/>
          </a:xfrm>
          <a:prstGeom prst="rect">
            <a:avLst/>
          </a:prstGeom>
          <a:solidFill>
            <a:srgbClr val="00804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A644000D-1FDB-4D7E-A353-7BCD0DB45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1188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4000" b="1" dirty="0">
                <a:solidFill>
                  <a:srgbClr val="008040"/>
                </a:solidFill>
                <a:latin typeface="Segoe UI" panose="020B0502040204020203" pitchFamily="34" charset="0"/>
              </a:rPr>
              <a:t>“let each one take heed how he builds…”</a:t>
            </a:r>
            <a:endParaRPr lang="en-US" sz="4000" b="1" dirty="0">
              <a:solidFill>
                <a:srgbClr val="008040"/>
              </a:solidFill>
              <a:latin typeface="Segoe UI" panose="020B0502040204020203" pitchFamily="34" charset="0"/>
            </a:endParaRPr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75528437-CEF1-4AF2-B76F-2262FDFDB9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3500" y="995810"/>
            <a:ext cx="9525000" cy="0"/>
          </a:xfrm>
          <a:prstGeom prst="line">
            <a:avLst/>
          </a:prstGeom>
          <a:noFill/>
          <a:ln w="38100">
            <a:solidFill>
              <a:srgbClr val="00804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2DF99C-4DBF-4783-A78A-221DB150AFCE}"/>
              </a:ext>
            </a:extLst>
          </p:cNvPr>
          <p:cNvSpPr txBox="1"/>
          <p:nvPr/>
        </p:nvSpPr>
        <p:spPr>
          <a:xfrm>
            <a:off x="0" y="6553200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ea typeface="Source Sans Pro" panose="020B0503030403020204" pitchFamily="34" charset="0"/>
              </a:rPr>
              <a:t>Richie Thetford								                                 www.thetfordcoountry.com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nimBg="1"/>
      <p:bldP spid="71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14457"/>
            <a:ext cx="4317843" cy="513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698843" y="1173782"/>
            <a:ext cx="6959757" cy="240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3600" b="1" dirty="0">
                <a:solidFill>
                  <a:srgbClr val="005200"/>
                </a:solidFill>
                <a:latin typeface="Segoe UI" panose="020B0502040204020203" pitchFamily="34" charset="0"/>
              </a:rPr>
              <a:t>How Should I Build?</a:t>
            </a:r>
          </a:p>
          <a:p>
            <a:pPr marL="800100" lvl="1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3400" b="1" dirty="0">
                <a:solidFill>
                  <a:srgbClr val="000000"/>
                </a:solidFill>
                <a:latin typeface="Segoe UI" panose="020B0502040204020203" pitchFamily="34" charset="0"/>
              </a:rPr>
              <a:t>Can’</a:t>
            </a:r>
            <a:r>
              <a:rPr lang="en-US" altLang="ja-JP" sz="3400" b="1" dirty="0">
                <a:solidFill>
                  <a:srgbClr val="000000"/>
                </a:solidFill>
                <a:latin typeface="Segoe UI" panose="020B0502040204020203" pitchFamily="34" charset="0"/>
              </a:rPr>
              <a:t>t build with excellency of speech and enticing words</a:t>
            </a:r>
            <a:endParaRPr lang="en-US" altLang="ja-JP" sz="3200" b="1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1200150" lvl="2" indent="-285750">
              <a:spcBef>
                <a:spcPct val="20000"/>
              </a:spcBef>
              <a:buSzPct val="100000"/>
              <a:buFontTx/>
              <a:buChar char="–"/>
            </a:pPr>
            <a:r>
              <a:rPr lang="en-US" sz="3200" dirty="0">
                <a:solidFill>
                  <a:srgbClr val="C00000"/>
                </a:solidFill>
                <a:latin typeface="Segoe UI Semibold" panose="020B0702040204020203" pitchFamily="34" charset="0"/>
                <a:ea typeface="Source Sans Pro Semibold" panose="020B0603030403020204" pitchFamily="34" charset="0"/>
              </a:rPr>
              <a:t>1 Corinthians 2:1-5</a:t>
            </a:r>
            <a:endParaRPr lang="en-US" sz="3600" b="1" dirty="0">
              <a:solidFill>
                <a:srgbClr val="C00000"/>
              </a:solidFill>
              <a:latin typeface="Segoe UI Semibold" panose="020B0702040204020203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2" name="Snip Diagonal Corner Rectangle 1"/>
          <p:cNvSpPr/>
          <p:nvPr/>
        </p:nvSpPr>
        <p:spPr bwMode="auto">
          <a:xfrm>
            <a:off x="5715000" y="3657600"/>
            <a:ext cx="5943600" cy="2590800"/>
          </a:xfrm>
          <a:prstGeom prst="snip2DiagRect">
            <a:avLst/>
          </a:prstGeom>
          <a:solidFill>
            <a:srgbClr val="0052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8203" name="TextBox 2"/>
          <p:cNvSpPr txBox="1">
            <a:spLocks noChangeArrowheads="1"/>
          </p:cNvSpPr>
          <p:nvPr/>
        </p:nvSpPr>
        <p:spPr bwMode="auto">
          <a:xfrm>
            <a:off x="5879943" y="4038600"/>
            <a:ext cx="562625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Segoe UI" panose="020B0502040204020203" pitchFamily="34" charset="0"/>
              </a:rPr>
              <a:t>One is </a:t>
            </a:r>
            <a:r>
              <a:rPr lang="en-US" sz="3600" b="1" dirty="0">
                <a:latin typeface="Segoe UI" panose="020B0502040204020203" pitchFamily="34" charset="0"/>
              </a:rPr>
              <a:t>not a performer</a:t>
            </a:r>
            <a:r>
              <a:rPr lang="en-US" sz="3600" dirty="0">
                <a:latin typeface="Segoe UI" panose="020B0502040204020203" pitchFamily="34" charset="0"/>
              </a:rPr>
              <a:t>,</a:t>
            </a:r>
            <a:br>
              <a:rPr lang="en-US" sz="3600" dirty="0">
                <a:latin typeface="Segoe UI" panose="020B0502040204020203" pitchFamily="34" charset="0"/>
              </a:rPr>
            </a:br>
            <a:r>
              <a:rPr lang="en-US" sz="3600" dirty="0">
                <a:latin typeface="Segoe UI" panose="020B0502040204020203" pitchFamily="34" charset="0"/>
              </a:rPr>
              <a:t>but rather a teacher of the gospel of Jesus Christ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A2C9FA16-DDA0-4C4A-87AE-A8F1D87C9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963400" cy="152400"/>
          </a:xfrm>
          <a:prstGeom prst="rect">
            <a:avLst/>
          </a:prstGeom>
          <a:solidFill>
            <a:srgbClr val="00804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7653473F-8357-413C-B2DA-CB1D4B322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0800"/>
            <a:ext cx="12115800" cy="152400"/>
          </a:xfrm>
          <a:prstGeom prst="rect">
            <a:avLst/>
          </a:prstGeom>
          <a:solidFill>
            <a:srgbClr val="00804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B6534B15-F1FA-4A6C-AE2F-0385B56E8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0804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49FD2D16-0441-4B91-8404-4E667366C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9600" y="0"/>
            <a:ext cx="152400" cy="6858000"/>
          </a:xfrm>
          <a:prstGeom prst="rect">
            <a:avLst/>
          </a:prstGeom>
          <a:solidFill>
            <a:srgbClr val="00804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DF19BB54-5EF8-4ED1-850C-5468250AE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1188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4000" b="1" dirty="0">
                <a:solidFill>
                  <a:srgbClr val="008040"/>
                </a:solidFill>
                <a:latin typeface="Segoe UI" panose="020B0502040204020203" pitchFamily="34" charset="0"/>
              </a:rPr>
              <a:t>“let each one take heed how he builds…”</a:t>
            </a:r>
            <a:endParaRPr lang="en-US" sz="4000" b="1" dirty="0">
              <a:solidFill>
                <a:srgbClr val="008040"/>
              </a:solidFill>
              <a:latin typeface="Segoe UI" panose="020B0502040204020203" pitchFamily="34" charset="0"/>
            </a:endParaRPr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B71D705E-941C-42D5-8F69-E975831A3B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3500" y="995810"/>
            <a:ext cx="9525000" cy="0"/>
          </a:xfrm>
          <a:prstGeom prst="line">
            <a:avLst/>
          </a:prstGeom>
          <a:noFill/>
          <a:ln w="38100">
            <a:solidFill>
              <a:srgbClr val="00804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2D8E4B-7EA1-4E38-999C-7F91BDB5C266}"/>
              </a:ext>
            </a:extLst>
          </p:cNvPr>
          <p:cNvSpPr txBox="1"/>
          <p:nvPr/>
        </p:nvSpPr>
        <p:spPr>
          <a:xfrm>
            <a:off x="0" y="6553200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ea typeface="Source Sans Pro" panose="020B0503030403020204" pitchFamily="34" charset="0"/>
              </a:rPr>
              <a:t>Richie Thetford								                                 www.thetfordcoountry.com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81000" y="1143000"/>
            <a:ext cx="6705600" cy="426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ts val="600"/>
              </a:spcBef>
              <a:buSzPct val="100000"/>
              <a:buFontTx/>
              <a:buChar char="•"/>
            </a:pPr>
            <a:r>
              <a:rPr lang="en-US" sz="3600" b="1" dirty="0">
                <a:solidFill>
                  <a:srgbClr val="005200"/>
                </a:solidFill>
                <a:latin typeface="Segoe UI" panose="020B0502040204020203" pitchFamily="34" charset="0"/>
              </a:rPr>
              <a:t>How Should I Build?</a:t>
            </a:r>
          </a:p>
          <a:p>
            <a:pPr marL="800100" lvl="1" indent="-342900">
              <a:spcBef>
                <a:spcPts val="600"/>
              </a:spcBef>
              <a:buSzPct val="100000"/>
              <a:buFontTx/>
              <a:buChar char="•"/>
            </a:pPr>
            <a:r>
              <a:rPr lang="en-US" sz="3400" b="1" dirty="0">
                <a:solidFill>
                  <a:srgbClr val="000000"/>
                </a:solidFill>
                <a:latin typeface="Segoe UI" panose="020B0502040204020203" pitchFamily="34" charset="0"/>
              </a:rPr>
              <a:t>Preach the Word</a:t>
            </a:r>
          </a:p>
          <a:p>
            <a:pPr marL="1257300" lvl="2" indent="-342900">
              <a:spcBef>
                <a:spcPts val="600"/>
              </a:spcBef>
              <a:buSzPct val="100000"/>
              <a:buFontTx/>
              <a:buChar char="•"/>
            </a:pPr>
            <a:r>
              <a:rPr lang="en-US" sz="3200" dirty="0">
                <a:solidFill>
                  <a:srgbClr val="C00000"/>
                </a:solidFill>
                <a:latin typeface="Segoe UI Semibold" panose="020B0702040204020203" pitchFamily="34" charset="0"/>
                <a:ea typeface="Source Sans Pro Semibold" panose="020B0603030403020204" pitchFamily="34" charset="0"/>
              </a:rPr>
              <a:t>2 Timothy 4:2</a:t>
            </a:r>
          </a:p>
          <a:p>
            <a:pPr marL="1257300" lvl="2" indent="-342900">
              <a:spcBef>
                <a:spcPts val="600"/>
              </a:spcBef>
              <a:buSzPct val="100000"/>
              <a:buFontTx/>
              <a:buChar char="•"/>
            </a:pPr>
            <a:r>
              <a:rPr lang="en-US" sz="3200" dirty="0">
                <a:solidFill>
                  <a:srgbClr val="C00000"/>
                </a:solidFill>
                <a:latin typeface="Segoe UI Semibold" panose="020B0702040204020203" pitchFamily="34" charset="0"/>
                <a:ea typeface="Source Sans Pro Semibold" panose="020B0603030403020204" pitchFamily="34" charset="0"/>
              </a:rPr>
              <a:t>1 Peter 4:11</a:t>
            </a:r>
          </a:p>
          <a:p>
            <a:pPr marL="800100" lvl="1" indent="-342900">
              <a:spcBef>
                <a:spcPts val="600"/>
              </a:spcBef>
              <a:buSzPct val="100000"/>
              <a:buFontTx/>
              <a:buChar char="•"/>
            </a:pPr>
            <a:r>
              <a:rPr lang="en-US" sz="3400" b="1" dirty="0">
                <a:solidFill>
                  <a:srgbClr val="000000"/>
                </a:solidFill>
                <a:latin typeface="Segoe UI" panose="020B0502040204020203" pitchFamily="34" charset="0"/>
              </a:rPr>
              <a:t>Can</a:t>
            </a:r>
            <a:r>
              <a:rPr lang="en-US" altLang="en-US" sz="3400" b="1" dirty="0">
                <a:solidFill>
                  <a:srgbClr val="000000"/>
                </a:solidFill>
                <a:latin typeface="Segoe UI" panose="020B0502040204020203" pitchFamily="34" charset="0"/>
              </a:rPr>
              <a:t>’</a:t>
            </a:r>
            <a:r>
              <a:rPr lang="en-US" sz="3400" b="1" dirty="0">
                <a:solidFill>
                  <a:srgbClr val="000000"/>
                </a:solidFill>
                <a:latin typeface="Segoe UI" panose="020B0502040204020203" pitchFamily="34" charset="0"/>
              </a:rPr>
              <a:t>t lower Bible standards</a:t>
            </a:r>
          </a:p>
          <a:p>
            <a:pPr marL="1257300" lvl="2" indent="-342900">
              <a:spcBef>
                <a:spcPts val="600"/>
              </a:spcBef>
              <a:buSzPct val="100000"/>
              <a:buFontTx/>
              <a:buChar char="•"/>
            </a:pPr>
            <a:r>
              <a:rPr lang="en-US" sz="3200" dirty="0">
                <a:solidFill>
                  <a:srgbClr val="C00000"/>
                </a:solidFill>
                <a:latin typeface="Segoe UI Semibold" panose="020B0702040204020203" pitchFamily="34" charset="0"/>
                <a:ea typeface="Source Sans Pro Semibold" panose="020B0603030403020204" pitchFamily="34" charset="0"/>
              </a:rPr>
              <a:t>Galatians 1:10</a:t>
            </a:r>
          </a:p>
          <a:p>
            <a:pPr marL="1257300" lvl="2" indent="-342900">
              <a:spcBef>
                <a:spcPts val="600"/>
              </a:spcBef>
              <a:buSzPct val="100000"/>
              <a:buFontTx/>
              <a:buChar char="•"/>
            </a:pPr>
            <a:r>
              <a:rPr lang="en-US" sz="3200" dirty="0">
                <a:solidFill>
                  <a:srgbClr val="C00000"/>
                </a:solidFill>
                <a:latin typeface="Segoe UI Semibold" panose="020B0702040204020203" pitchFamily="34" charset="0"/>
                <a:ea typeface="Source Sans Pro Semibold" panose="020B0603030403020204" pitchFamily="34" charset="0"/>
              </a:rPr>
              <a:t>Romans 12:1-2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0D2019-EBA2-4DE1-A943-58B6565B9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963400" cy="152400"/>
          </a:xfrm>
          <a:prstGeom prst="rect">
            <a:avLst/>
          </a:prstGeom>
          <a:solidFill>
            <a:srgbClr val="00804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B3AEF8-76E5-4073-AAB2-701E6B65F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0800"/>
            <a:ext cx="12115800" cy="152400"/>
          </a:xfrm>
          <a:prstGeom prst="rect">
            <a:avLst/>
          </a:prstGeom>
          <a:solidFill>
            <a:srgbClr val="00804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82AABE-A09B-4745-8D90-DEA30811A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0804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873C16-2456-41F6-B6C3-393C7DC02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9600" y="0"/>
            <a:ext cx="152400" cy="6858000"/>
          </a:xfrm>
          <a:prstGeom prst="rect">
            <a:avLst/>
          </a:prstGeom>
          <a:solidFill>
            <a:srgbClr val="00804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4E5FC3D0-70A6-463A-9733-213D0331A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1188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4000" b="1" dirty="0">
                <a:solidFill>
                  <a:srgbClr val="008040"/>
                </a:solidFill>
                <a:latin typeface="Segoe UI" panose="020B0502040204020203" pitchFamily="34" charset="0"/>
              </a:rPr>
              <a:t>“let each one take heed how he builds…”</a:t>
            </a:r>
            <a:endParaRPr lang="en-US" sz="4000" b="1" dirty="0">
              <a:solidFill>
                <a:srgbClr val="008040"/>
              </a:solidFill>
              <a:latin typeface="Segoe UI" panose="020B0502040204020203" pitchFamily="34" charset="0"/>
            </a:endParaRPr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E5C67D50-99D5-4406-AA65-34547B5DFB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3500" y="995810"/>
            <a:ext cx="9525000" cy="0"/>
          </a:xfrm>
          <a:prstGeom prst="line">
            <a:avLst/>
          </a:prstGeom>
          <a:noFill/>
          <a:ln w="38100">
            <a:solidFill>
              <a:srgbClr val="00804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9AFD0-0FFB-4734-8C44-C7095AA79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0" y="1090912"/>
            <a:ext cx="3444240" cy="517855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10603C9-DFEF-4985-861C-8B1909D5B624}"/>
              </a:ext>
            </a:extLst>
          </p:cNvPr>
          <p:cNvSpPr txBox="1"/>
          <p:nvPr/>
        </p:nvSpPr>
        <p:spPr>
          <a:xfrm>
            <a:off x="0" y="6553200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ea typeface="Source Sans Pro" panose="020B0503030403020204" pitchFamily="34" charset="0"/>
              </a:rPr>
              <a:t>Richie Thetford								                                 www.thetfordcoountry.com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Horizontal Scroll 1"/>
          <p:cNvSpPr>
            <a:spLocks noChangeArrowheads="1"/>
          </p:cNvSpPr>
          <p:nvPr/>
        </p:nvSpPr>
        <p:spPr bwMode="auto">
          <a:xfrm>
            <a:off x="457200" y="3733803"/>
            <a:ext cx="6019800" cy="2607668"/>
          </a:xfrm>
          <a:prstGeom prst="horizontalScroll">
            <a:avLst>
              <a:gd name="adj" fmla="val 12500"/>
            </a:avLst>
          </a:prstGeom>
          <a:solidFill>
            <a:srgbClr val="0052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81000" y="1143000"/>
            <a:ext cx="6019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ts val="600"/>
              </a:spcBef>
              <a:buSzPct val="100000"/>
              <a:buFontTx/>
              <a:buChar char="•"/>
            </a:pPr>
            <a:r>
              <a:rPr lang="en-US" sz="3600" b="1" dirty="0">
                <a:solidFill>
                  <a:srgbClr val="005200"/>
                </a:solidFill>
                <a:latin typeface="Segoe UI" panose="020B0502040204020203" pitchFamily="34" charset="0"/>
              </a:rPr>
              <a:t>How Should I Build?</a:t>
            </a:r>
          </a:p>
          <a:p>
            <a:pPr marL="800100" lvl="1" indent="-342900">
              <a:spcBef>
                <a:spcPts val="600"/>
              </a:spcBef>
              <a:buSzPct val="100000"/>
              <a:buFontTx/>
              <a:buChar char="•"/>
            </a:pPr>
            <a:r>
              <a:rPr lang="en-US" sz="3400" b="1" dirty="0">
                <a:solidFill>
                  <a:srgbClr val="000000"/>
                </a:solidFill>
                <a:latin typeface="Segoe UI" panose="020B0502040204020203" pitchFamily="34" charset="0"/>
              </a:rPr>
              <a:t>Can</a:t>
            </a:r>
            <a:r>
              <a:rPr lang="en-US" altLang="en-US" sz="3400" b="1" dirty="0">
                <a:solidFill>
                  <a:srgbClr val="000000"/>
                </a:solidFill>
                <a:latin typeface="Segoe UI" panose="020B0502040204020203" pitchFamily="34" charset="0"/>
              </a:rPr>
              <a:t>’</a:t>
            </a:r>
            <a:r>
              <a:rPr lang="en-US" sz="3400" b="1" dirty="0">
                <a:solidFill>
                  <a:srgbClr val="000000"/>
                </a:solidFill>
                <a:latin typeface="Segoe UI" panose="020B0502040204020203" pitchFamily="34" charset="0"/>
              </a:rPr>
              <a:t>t be a partaker of the love of the world</a:t>
            </a:r>
          </a:p>
          <a:p>
            <a:pPr marL="1257300" lvl="2" indent="-342900">
              <a:spcBef>
                <a:spcPts val="600"/>
              </a:spcBef>
              <a:buSzPct val="100000"/>
              <a:buFontTx/>
              <a:buChar char="•"/>
            </a:pPr>
            <a:r>
              <a:rPr lang="en-US" sz="3200" dirty="0">
                <a:solidFill>
                  <a:srgbClr val="C00000"/>
                </a:solidFill>
                <a:latin typeface="Segoe UI Semibold" panose="020B0702040204020203" pitchFamily="34" charset="0"/>
                <a:ea typeface="Source Sans Pro Semibold" panose="020B0603030403020204" pitchFamily="34" charset="0"/>
              </a:rPr>
              <a:t>1 John 2:15-17</a:t>
            </a:r>
          </a:p>
          <a:p>
            <a:pPr marL="1257300" lvl="2" indent="-342900">
              <a:spcBef>
                <a:spcPts val="600"/>
              </a:spcBef>
              <a:buSzPct val="100000"/>
              <a:buFontTx/>
              <a:buChar char="•"/>
            </a:pPr>
            <a:r>
              <a:rPr lang="en-US" sz="3200" dirty="0">
                <a:solidFill>
                  <a:srgbClr val="C00000"/>
                </a:solidFill>
                <a:latin typeface="Segoe UI Semibold" panose="020B0702040204020203" pitchFamily="34" charset="0"/>
                <a:ea typeface="Source Sans Pro Semibold" panose="020B0603030403020204" pitchFamily="34" charset="0"/>
              </a:rPr>
              <a:t>1 Timothy 4:1-3</a:t>
            </a:r>
          </a:p>
        </p:txBody>
      </p:sp>
      <p:sp>
        <p:nvSpPr>
          <p:cNvPr id="10251" name="TextBox 2"/>
          <p:cNvSpPr txBox="1">
            <a:spLocks noChangeArrowheads="1"/>
          </p:cNvSpPr>
          <p:nvPr/>
        </p:nvSpPr>
        <p:spPr bwMode="auto">
          <a:xfrm>
            <a:off x="762000" y="4080808"/>
            <a:ext cx="5638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atin typeface="Segoe UI" panose="020B0502040204020203" pitchFamily="34" charset="0"/>
              </a:rPr>
              <a:t>Preachers can preach it</a:t>
            </a:r>
          </a:p>
          <a:p>
            <a:pPr algn="ctr"/>
            <a:r>
              <a:rPr lang="en-US" sz="3000" dirty="0">
                <a:latin typeface="Segoe UI" panose="020B0502040204020203" pitchFamily="34" charset="0"/>
              </a:rPr>
              <a:t>Teachers can teach it</a:t>
            </a:r>
          </a:p>
          <a:p>
            <a:pPr algn="ctr"/>
            <a:r>
              <a:rPr lang="en-US" sz="3000" b="1" dirty="0">
                <a:solidFill>
                  <a:srgbClr val="FFFF00"/>
                </a:solidFill>
                <a:latin typeface="Segoe UI" panose="020B0502040204020203" pitchFamily="34" charset="0"/>
              </a:rPr>
              <a:t>It is up to EVERYONE</a:t>
            </a:r>
            <a:br>
              <a:rPr lang="en-US" sz="3000" b="1" dirty="0">
                <a:solidFill>
                  <a:srgbClr val="FFFF00"/>
                </a:solidFill>
                <a:latin typeface="Segoe UI" panose="020B0502040204020203" pitchFamily="34" charset="0"/>
              </a:rPr>
            </a:br>
            <a:r>
              <a:rPr lang="en-US" sz="3000" b="1" dirty="0">
                <a:solidFill>
                  <a:srgbClr val="FFFF00"/>
                </a:solidFill>
                <a:latin typeface="Segoe UI" panose="020B0502040204020203" pitchFamily="34" charset="0"/>
              </a:rPr>
              <a:t>of us to LIVE it!</a:t>
            </a:r>
            <a:endParaRPr lang="en-US" sz="3000" b="1" dirty="0">
              <a:solidFill>
                <a:srgbClr val="FFFF00"/>
              </a:solidFill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8A7984E6-B2F4-4BE3-A99C-16D3894BE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963400" cy="152400"/>
          </a:xfrm>
          <a:prstGeom prst="rect">
            <a:avLst/>
          </a:prstGeom>
          <a:solidFill>
            <a:srgbClr val="00804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2739E058-F482-466D-BB9B-50A4183DD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0800"/>
            <a:ext cx="12115800" cy="152400"/>
          </a:xfrm>
          <a:prstGeom prst="rect">
            <a:avLst/>
          </a:prstGeom>
          <a:solidFill>
            <a:srgbClr val="00804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4BD03537-4D04-4E04-BEFB-80F363A44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0804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D2701E71-4428-4284-A2F3-4230F9E86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9600" y="0"/>
            <a:ext cx="152400" cy="6858000"/>
          </a:xfrm>
          <a:prstGeom prst="rect">
            <a:avLst/>
          </a:prstGeom>
          <a:solidFill>
            <a:srgbClr val="00804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F3C9F904-D4BF-4AD3-84EC-5DD61D4E6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1188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4000" b="1" dirty="0">
                <a:solidFill>
                  <a:srgbClr val="008040"/>
                </a:solidFill>
                <a:latin typeface="Segoe UI" panose="020B0502040204020203" pitchFamily="34" charset="0"/>
              </a:rPr>
              <a:t>“let each one take heed how he builds…”</a:t>
            </a:r>
            <a:endParaRPr lang="en-US" sz="4000" b="1" dirty="0">
              <a:solidFill>
                <a:srgbClr val="008040"/>
              </a:solidFill>
              <a:latin typeface="Segoe UI" panose="020B0502040204020203" pitchFamily="34" charset="0"/>
            </a:endParaRPr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C4B799DE-CABF-4017-B4E4-059F41FBAC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3500" y="995810"/>
            <a:ext cx="9525000" cy="0"/>
          </a:xfrm>
          <a:prstGeom prst="line">
            <a:avLst/>
          </a:prstGeom>
          <a:noFill/>
          <a:ln w="38100">
            <a:solidFill>
              <a:srgbClr val="00804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FF3178-159B-412F-AB6C-FB78DE373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145" y="1600200"/>
            <a:ext cx="5410255" cy="402415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51AD64F-7310-4747-941B-03390FC5971A}"/>
              </a:ext>
            </a:extLst>
          </p:cNvPr>
          <p:cNvSpPr txBox="1"/>
          <p:nvPr/>
        </p:nvSpPr>
        <p:spPr>
          <a:xfrm>
            <a:off x="0" y="6553200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ea typeface="Source Sans Pro" panose="020B0503030403020204" pitchFamily="34" charset="0"/>
              </a:rPr>
              <a:t>Richie Thetford								                                 www.thetfordcoountry.com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07758" y="1154458"/>
            <a:ext cx="3079442" cy="5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TextBox 3"/>
          <p:cNvSpPr txBox="1">
            <a:spLocks noChangeArrowheads="1"/>
          </p:cNvSpPr>
          <p:nvPr/>
        </p:nvSpPr>
        <p:spPr bwMode="auto">
          <a:xfrm>
            <a:off x="1143000" y="1214437"/>
            <a:ext cx="56388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Segoe UI" panose="020B0502040204020203" pitchFamily="34" charset="0"/>
              </a:rPr>
              <a:t>We can have an attitude of </a:t>
            </a:r>
            <a:r>
              <a:rPr lang="en-US" sz="3600" b="1" dirty="0">
                <a:solidFill>
                  <a:srgbClr val="005200"/>
                </a:solidFill>
                <a:latin typeface="Segoe UI" panose="020B0502040204020203" pitchFamily="34" charset="0"/>
              </a:rPr>
              <a:t>COMPLIANCE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Segoe UI" panose="020B0502040204020203" pitchFamily="34" charset="0"/>
              </a:rPr>
              <a:t>or an attitude of</a:t>
            </a:r>
          </a:p>
          <a:p>
            <a:pPr algn="ctr"/>
            <a:r>
              <a:rPr lang="en-US" sz="3600" b="1" dirty="0">
                <a:solidFill>
                  <a:srgbClr val="005200"/>
                </a:solidFill>
                <a:latin typeface="Segoe UI" panose="020B0502040204020203" pitchFamily="34" charset="0"/>
              </a:rPr>
              <a:t>RESISTANCE</a:t>
            </a:r>
          </a:p>
        </p:txBody>
      </p:sp>
      <p:sp>
        <p:nvSpPr>
          <p:cNvPr id="3" name="Rectangle 2"/>
          <p:cNvSpPr/>
          <p:nvPr/>
        </p:nvSpPr>
        <p:spPr>
          <a:xfrm rot="21022754">
            <a:off x="398332" y="3194137"/>
            <a:ext cx="8579784" cy="2693722"/>
          </a:xfrm>
          <a:prstGeom prst="rect">
            <a:avLst/>
          </a:prstGeom>
          <a:noFill/>
        </p:spPr>
        <p:txBody>
          <a:bodyPr wrap="none">
            <a:prstTxWarp prst="textCurve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52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UI" panose="020B0502040204020203" pitchFamily="34" charset="0"/>
                <a:ea typeface="ＭＳ Ｐゴシック" charset="0"/>
              </a:rPr>
              <a:t>Let us take heed how we build</a:t>
            </a:r>
          </a:p>
        </p:txBody>
      </p:sp>
      <p:sp>
        <p:nvSpPr>
          <p:cNvPr id="11275" name="TextBox 4"/>
          <p:cNvSpPr txBox="1">
            <a:spLocks noChangeArrowheads="1"/>
          </p:cNvSpPr>
          <p:nvPr/>
        </p:nvSpPr>
        <p:spPr bwMode="auto">
          <a:xfrm>
            <a:off x="1143000" y="3392269"/>
            <a:ext cx="563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Segoe UI" panose="020B0502040204020203" pitchFamily="34" charset="0"/>
              </a:rPr>
              <a:t>We have complete </a:t>
            </a:r>
            <a:r>
              <a:rPr lang="en-US" sz="3600" b="1" dirty="0">
                <a:solidFill>
                  <a:srgbClr val="FF0000"/>
                </a:solidFill>
                <a:latin typeface="Segoe UI" panose="020B0502040204020203" pitchFamily="34" charset="0"/>
              </a:rPr>
              <a:t>choice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C29A9075-58FA-43F8-A8DE-0C4CB1D77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963400" cy="152400"/>
          </a:xfrm>
          <a:prstGeom prst="rect">
            <a:avLst/>
          </a:prstGeom>
          <a:solidFill>
            <a:srgbClr val="00804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BE8EFF14-C420-409F-BA51-F102E4E93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0800"/>
            <a:ext cx="12115800" cy="152400"/>
          </a:xfrm>
          <a:prstGeom prst="rect">
            <a:avLst/>
          </a:prstGeom>
          <a:solidFill>
            <a:srgbClr val="00804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C614EEF1-AD4E-4428-91AE-F94935F50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0804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D494D87A-61DA-4992-9EF3-60432BC1C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9600" y="0"/>
            <a:ext cx="152400" cy="6858000"/>
          </a:xfrm>
          <a:prstGeom prst="rect">
            <a:avLst/>
          </a:prstGeom>
          <a:solidFill>
            <a:srgbClr val="00804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DD7A82D8-B192-4F0C-BF5A-FB1372AA9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1188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4000" b="1" dirty="0">
                <a:solidFill>
                  <a:srgbClr val="008040"/>
                </a:solidFill>
                <a:latin typeface="Segoe UI" panose="020B0502040204020203" pitchFamily="34" charset="0"/>
              </a:rPr>
              <a:t>“let each one take heed how he builds…”</a:t>
            </a:r>
            <a:endParaRPr lang="en-US" sz="4000" b="1" dirty="0">
              <a:solidFill>
                <a:srgbClr val="008040"/>
              </a:solidFill>
              <a:latin typeface="Segoe UI" panose="020B0502040204020203" pitchFamily="34" charset="0"/>
            </a:endParaRPr>
          </a:p>
        </p:txBody>
      </p:sp>
      <p:sp>
        <p:nvSpPr>
          <p:cNvPr id="17" name="Line 15">
            <a:extLst>
              <a:ext uri="{FF2B5EF4-FFF2-40B4-BE49-F238E27FC236}">
                <a16:creationId xmlns:a16="http://schemas.microsoft.com/office/drawing/2014/main" id="{3C07593B-FF68-4387-BAC9-3E4C3E83F0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3500" y="995810"/>
            <a:ext cx="9525000" cy="0"/>
          </a:xfrm>
          <a:prstGeom prst="line">
            <a:avLst/>
          </a:prstGeom>
          <a:noFill/>
          <a:ln w="38100">
            <a:solidFill>
              <a:srgbClr val="00804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B087F5-EDAA-4E69-A5DD-382ED411691F}"/>
              </a:ext>
            </a:extLst>
          </p:cNvPr>
          <p:cNvSpPr txBox="1"/>
          <p:nvPr/>
        </p:nvSpPr>
        <p:spPr>
          <a:xfrm>
            <a:off x="0" y="6553200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ea typeface="Source Sans Pro" panose="020B0503030403020204" pitchFamily="34" charset="0"/>
              </a:rPr>
              <a:t>Richie Thetford								                                 www.thetfordcoountry.com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IFELINE">
  <a:themeElements>
    <a:clrScheme name="">
      <a:dk1>
        <a:srgbClr val="5F5F5F"/>
      </a:dk1>
      <a:lt1>
        <a:srgbClr val="FFFFFF"/>
      </a:lt1>
      <a:dk2>
        <a:srgbClr val="993300"/>
      </a:dk2>
      <a:lt2>
        <a:srgbClr val="FF3300"/>
      </a:lt2>
      <a:accent1>
        <a:srgbClr val="663300"/>
      </a:accent1>
      <a:accent2>
        <a:srgbClr val="FF9900"/>
      </a:accent2>
      <a:accent3>
        <a:srgbClr val="CAADAA"/>
      </a:accent3>
      <a:accent4>
        <a:srgbClr val="DADADA"/>
      </a:accent4>
      <a:accent5>
        <a:srgbClr val="B8ADAA"/>
      </a:accent5>
      <a:accent6>
        <a:srgbClr val="E78A00"/>
      </a:accent6>
      <a:hlink>
        <a:srgbClr val="FFCC00"/>
      </a:hlink>
      <a:folHlink>
        <a:srgbClr val="B2B2B2"/>
      </a:folHlink>
    </a:clrScheme>
    <a:fontScheme name="LIFELINE">
      <a:majorFont>
        <a:latin typeface="Times New Roman"/>
        <a:ea typeface="ＭＳ Ｐゴシック"/>
        <a:cs typeface="Arial"/>
      </a:majorFont>
      <a:minorFont>
        <a:latin typeface="Times New Roman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LIFELI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LI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LI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LI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LI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LI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FELI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FELI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FELI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FELI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FELI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FELI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LIFELINE</Template>
  <TotalTime>564</TotalTime>
  <Words>419</Words>
  <Application>Microsoft Office PowerPoint</Application>
  <PresentationFormat>Widescreen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Segoe UI</vt:lpstr>
      <vt:lpstr>Segoe UI Semibold</vt:lpstr>
      <vt:lpstr>Source Sans Pro</vt:lpstr>
      <vt:lpstr>Source Sans Pro Semibold</vt:lpstr>
      <vt:lpstr>Times New Roman</vt:lpstr>
      <vt:lpstr>LIFELINE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Thetford</dc:creator>
  <cp:lastModifiedBy>Richard Thetford</cp:lastModifiedBy>
  <cp:revision>42</cp:revision>
  <dcterms:created xsi:type="dcterms:W3CDTF">2004-11-23T03:23:35Z</dcterms:created>
  <dcterms:modified xsi:type="dcterms:W3CDTF">2018-07-22T18:28:46Z</dcterms:modified>
</cp:coreProperties>
</file>