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57" r:id="rId5"/>
    <p:sldId id="259" r:id="rId6"/>
    <p:sldId id="264"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A7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867D0-4BD4-4A9D-9BC2-DACFD270D5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07D5EA-41F6-4FAB-BD41-7CC028DAA1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8BE3FC-5859-4599-821A-6E0CBB6BB12A}"/>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5" name="Footer Placeholder 4">
            <a:extLst>
              <a:ext uri="{FF2B5EF4-FFF2-40B4-BE49-F238E27FC236}">
                <a16:creationId xmlns:a16="http://schemas.microsoft.com/office/drawing/2014/main" id="{E488383C-A202-4C90-8306-8FFDC226E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435D36-9F6E-454D-BF12-C9D3475D217E}"/>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32676768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EFC48-1C00-40F7-8B00-F6B62009EB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A3ED2D-08D2-4127-8D7D-68564839FE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6914F-D7CB-4BBC-B064-D469859C8151}"/>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5" name="Footer Placeholder 4">
            <a:extLst>
              <a:ext uri="{FF2B5EF4-FFF2-40B4-BE49-F238E27FC236}">
                <a16:creationId xmlns:a16="http://schemas.microsoft.com/office/drawing/2014/main" id="{F351E0BD-5B32-455A-8488-D8E1B0B4C5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08D43-2F4A-4E46-9DAF-EBBA8DA31951}"/>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3704128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66D1DC-1208-4533-A9AD-DF06ECEC68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EFB6DB-6534-4723-B9AA-D1685F3AFBC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35A5E6-9366-4370-8DB9-434A8DE73C71}"/>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5" name="Footer Placeholder 4">
            <a:extLst>
              <a:ext uri="{FF2B5EF4-FFF2-40B4-BE49-F238E27FC236}">
                <a16:creationId xmlns:a16="http://schemas.microsoft.com/office/drawing/2014/main" id="{D351CE84-E215-4DB3-97F1-C19CB51A73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CE50C7-64AA-4C98-9C0D-A42741E01D95}"/>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1469002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82733-5A8B-4376-BD35-8B23826CE2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8FDD56-DF72-42A9-A7FD-8FE109F32E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D56470-6716-402C-A5D8-7D4EB40B713E}"/>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5" name="Footer Placeholder 4">
            <a:extLst>
              <a:ext uri="{FF2B5EF4-FFF2-40B4-BE49-F238E27FC236}">
                <a16:creationId xmlns:a16="http://schemas.microsoft.com/office/drawing/2014/main" id="{6A18C057-3046-4F04-AE1C-F793ADE605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DF07D6-5B7D-44F9-B83B-0C7E0EE86378}"/>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1470590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3288-CC31-46C1-BE40-A3C4B9EB6E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2EFCF9-A024-4A48-938E-0C62B0E57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F943901-3A87-4286-B7F8-AD16D3269100}"/>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5" name="Footer Placeholder 4">
            <a:extLst>
              <a:ext uri="{FF2B5EF4-FFF2-40B4-BE49-F238E27FC236}">
                <a16:creationId xmlns:a16="http://schemas.microsoft.com/office/drawing/2014/main" id="{0E7A831F-1CCF-4CA9-ADF2-5810B8FDC7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28472-70F7-4E19-8F70-FB56BD987168}"/>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26877821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368A-7AB9-422C-8E7D-3F6AC9DAA0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41EE39-4DD0-49FB-9CE8-62FBDD761BB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A3F249-02FF-4B0A-9DED-B7C1E4C353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EC8BD9-76E3-47CC-AF2C-0613CCD0193E}"/>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6" name="Footer Placeholder 5">
            <a:extLst>
              <a:ext uri="{FF2B5EF4-FFF2-40B4-BE49-F238E27FC236}">
                <a16:creationId xmlns:a16="http://schemas.microsoft.com/office/drawing/2014/main" id="{11F1D315-3CBB-4435-97D6-ADD3AC215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B69D53-B968-4E64-A123-A2ACE37FBEF0}"/>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30346007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0B1BE-9DDC-456D-B16E-C73F93CB01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50078F-5D19-4525-82AB-17DA1E49B6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768470-DC57-4D20-A7D8-0DAA6B62394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586018-1351-4954-B950-F743E83CEA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30A6A20-16D2-40E9-8AD2-488EA50EF6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8FFC93-3E56-4B89-A7CF-02598EE14198}"/>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8" name="Footer Placeholder 7">
            <a:extLst>
              <a:ext uri="{FF2B5EF4-FFF2-40B4-BE49-F238E27FC236}">
                <a16:creationId xmlns:a16="http://schemas.microsoft.com/office/drawing/2014/main" id="{FA05ACEE-E576-4EE0-A824-75FAF55D95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BFA9A9-662F-41E3-B982-EF8BC798344A}"/>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4291975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0E180-2CE6-4F4A-B15F-F0F0DC5709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B2DDA1-0B9B-414C-ABD5-1CC0C6947DED}"/>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4" name="Footer Placeholder 3">
            <a:extLst>
              <a:ext uri="{FF2B5EF4-FFF2-40B4-BE49-F238E27FC236}">
                <a16:creationId xmlns:a16="http://schemas.microsoft.com/office/drawing/2014/main" id="{A10F098F-C71E-4C62-9A5A-2C0DB5C368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4CA4A9-54E5-4985-B092-165D6C3D8091}"/>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17196527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C6DB23-96B2-4E69-8903-920A048B12A6}"/>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3" name="Footer Placeholder 2">
            <a:extLst>
              <a:ext uri="{FF2B5EF4-FFF2-40B4-BE49-F238E27FC236}">
                <a16:creationId xmlns:a16="http://schemas.microsoft.com/office/drawing/2014/main" id="{1AA4B8FE-B871-414E-926C-694CCC43B0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B7E755-FEB7-4383-B9D7-D6FF720D5C39}"/>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18502542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B90F-223A-4269-97F1-360C9DFA4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D074A5-0A35-4966-8A8C-8C4C876283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AB0BD1-1FD9-495B-89AE-B78A66AE00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94E7AB-9284-49A1-8AEF-047F198091FC}"/>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6" name="Footer Placeholder 5">
            <a:extLst>
              <a:ext uri="{FF2B5EF4-FFF2-40B4-BE49-F238E27FC236}">
                <a16:creationId xmlns:a16="http://schemas.microsoft.com/office/drawing/2014/main" id="{DA9445F7-727E-4D2C-A13F-277474AFE6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BBC110-12A4-4474-8E01-AFB1E8C9D9E8}"/>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34281171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FEE93-F798-4440-BA09-ECC4175B3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BB672D-4D5D-4CD3-96BE-4D43EE473A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EF7D5B-9479-48CA-B675-93C598CB2A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43ADA5-0EFF-47EC-83F7-2C8D870578B5}"/>
              </a:ext>
            </a:extLst>
          </p:cNvPr>
          <p:cNvSpPr>
            <a:spLocks noGrp="1"/>
          </p:cNvSpPr>
          <p:nvPr>
            <p:ph type="dt" sz="half" idx="10"/>
          </p:nvPr>
        </p:nvSpPr>
        <p:spPr/>
        <p:txBody>
          <a:bodyPr/>
          <a:lstStyle/>
          <a:p>
            <a:fld id="{C0C29DFB-78B3-4BEE-9F57-E333E72322C9}" type="datetimeFigureOut">
              <a:rPr lang="en-US" smtClean="0"/>
              <a:t>6/2/2019</a:t>
            </a:fld>
            <a:endParaRPr lang="en-US"/>
          </a:p>
        </p:txBody>
      </p:sp>
      <p:sp>
        <p:nvSpPr>
          <p:cNvPr id="6" name="Footer Placeholder 5">
            <a:extLst>
              <a:ext uri="{FF2B5EF4-FFF2-40B4-BE49-F238E27FC236}">
                <a16:creationId xmlns:a16="http://schemas.microsoft.com/office/drawing/2014/main" id="{D2D86FDA-04ED-4E1A-95F1-7B12953AD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21CA84-C3D1-45AC-A78C-BAEBA52EE6ED}"/>
              </a:ext>
            </a:extLst>
          </p:cNvPr>
          <p:cNvSpPr>
            <a:spLocks noGrp="1"/>
          </p:cNvSpPr>
          <p:nvPr>
            <p:ph type="sldNum" sz="quarter" idx="12"/>
          </p:nvPr>
        </p:nvSpPr>
        <p:spPr/>
        <p:txBody>
          <a:bodyPr/>
          <a:lstStyle/>
          <a:p>
            <a:fld id="{0E8A55EB-2CE9-41A4-B2F7-11E854DDB8CB}" type="slidenum">
              <a:rPr lang="en-US" smtClean="0"/>
              <a:t>‹#›</a:t>
            </a:fld>
            <a:endParaRPr lang="en-US"/>
          </a:p>
        </p:txBody>
      </p:sp>
    </p:spTree>
    <p:extLst>
      <p:ext uri="{BB962C8B-B14F-4D97-AF65-F5344CB8AC3E}">
        <p14:creationId xmlns:p14="http://schemas.microsoft.com/office/powerpoint/2010/main" val="31540290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E51F68-2CA4-4A08-B6A6-188C564E4D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D4059D-C8F8-4152-8DDA-9A4A5E7B05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C06DFB-EBD5-4182-B753-92DD2E72D0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29DFB-78B3-4BEE-9F57-E333E72322C9}" type="datetimeFigureOut">
              <a:rPr lang="en-US" smtClean="0"/>
              <a:t>6/2/2019</a:t>
            </a:fld>
            <a:endParaRPr lang="en-US"/>
          </a:p>
        </p:txBody>
      </p:sp>
      <p:sp>
        <p:nvSpPr>
          <p:cNvPr id="5" name="Footer Placeholder 4">
            <a:extLst>
              <a:ext uri="{FF2B5EF4-FFF2-40B4-BE49-F238E27FC236}">
                <a16:creationId xmlns:a16="http://schemas.microsoft.com/office/drawing/2014/main" id="{A452BD6C-FF03-4044-A786-919FFEA4B5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E9848D-96A8-48A7-80D1-348C42AAD7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A55EB-2CE9-41A4-B2F7-11E854DDB8CB}" type="slidenum">
              <a:rPr lang="en-US" smtClean="0"/>
              <a:t>‹#›</a:t>
            </a:fld>
            <a:endParaRPr lang="en-US"/>
          </a:p>
        </p:txBody>
      </p:sp>
    </p:spTree>
    <p:extLst>
      <p:ext uri="{BB962C8B-B14F-4D97-AF65-F5344CB8AC3E}">
        <p14:creationId xmlns:p14="http://schemas.microsoft.com/office/powerpoint/2010/main" val="2021964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9D899-2223-457B-98BE-49BBCEF5FDF5}"/>
              </a:ext>
            </a:extLst>
          </p:cNvPr>
          <p:cNvSpPr>
            <a:spLocks noGrp="1"/>
          </p:cNvSpPr>
          <p:nvPr>
            <p:ph type="ctrTitle"/>
          </p:nvPr>
        </p:nvSpPr>
        <p:spPr>
          <a:xfrm>
            <a:off x="6938140" y="1601757"/>
            <a:ext cx="4807016" cy="2387600"/>
          </a:xfrm>
        </p:spPr>
        <p:txBody>
          <a:bodyPr>
            <a:normAutofit fontScale="90000"/>
          </a:bodyPr>
          <a:lstStyle/>
          <a:p>
            <a:r>
              <a:rPr lang="en-US" dirty="0"/>
              <a:t>Lessons Learned from</a:t>
            </a:r>
            <a:br>
              <a:rPr lang="en-US" dirty="0"/>
            </a:br>
            <a:r>
              <a:rPr lang="en-US" sz="8000" b="1" dirty="0">
                <a:solidFill>
                  <a:srgbClr val="E2A700"/>
                </a:solidFill>
                <a:effectLst>
                  <a:outerShdw blurRad="38100" dist="38100" dir="2700000" algn="tl">
                    <a:srgbClr val="000000">
                      <a:alpha val="43137"/>
                    </a:srgbClr>
                  </a:outerShdw>
                </a:effectLst>
                <a:latin typeface="+mn-lt"/>
              </a:rPr>
              <a:t>Esther</a:t>
            </a:r>
          </a:p>
        </p:txBody>
      </p:sp>
      <p:sp>
        <p:nvSpPr>
          <p:cNvPr id="3" name="Subtitle 2">
            <a:extLst>
              <a:ext uri="{FF2B5EF4-FFF2-40B4-BE49-F238E27FC236}">
                <a16:creationId xmlns:a16="http://schemas.microsoft.com/office/drawing/2014/main" id="{7E933F20-7706-4B08-81C5-D77F7FF048F2}"/>
              </a:ext>
            </a:extLst>
          </p:cNvPr>
          <p:cNvSpPr>
            <a:spLocks noGrp="1"/>
          </p:cNvSpPr>
          <p:nvPr>
            <p:ph type="subTitle" idx="1"/>
          </p:nvPr>
        </p:nvSpPr>
        <p:spPr>
          <a:xfrm>
            <a:off x="6938140" y="4347761"/>
            <a:ext cx="4807016" cy="668121"/>
          </a:xfrm>
        </p:spPr>
        <p:txBody>
          <a:bodyPr>
            <a:normAutofit/>
          </a:bodyPr>
          <a:lstStyle/>
          <a:p>
            <a:r>
              <a:rPr lang="en-US" sz="4000" dirty="0">
                <a:solidFill>
                  <a:srgbClr val="C00000"/>
                </a:solidFill>
              </a:rPr>
              <a:t>Esther 2:5-9</a:t>
            </a:r>
          </a:p>
        </p:txBody>
      </p:sp>
      <p:pic>
        <p:nvPicPr>
          <p:cNvPr id="7" name="Picture 6">
            <a:extLst>
              <a:ext uri="{FF2B5EF4-FFF2-40B4-BE49-F238E27FC236}">
                <a16:creationId xmlns:a16="http://schemas.microsoft.com/office/drawing/2014/main" id="{21F1BEB2-9D3D-4057-BA70-BA1B8966A0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6938140" cy="6525089"/>
          </a:xfrm>
          <a:prstGeom prst="rect">
            <a:avLst/>
          </a:prstGeom>
        </p:spPr>
      </p:pic>
      <p:sp>
        <p:nvSpPr>
          <p:cNvPr id="9" name="TextBox 8">
            <a:extLst>
              <a:ext uri="{FF2B5EF4-FFF2-40B4-BE49-F238E27FC236}">
                <a16:creationId xmlns:a16="http://schemas.microsoft.com/office/drawing/2014/main" id="{7AE38FCA-D2D0-4314-A07B-35AD313BC419}"/>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10" name="Rectangle 9">
            <a:extLst>
              <a:ext uri="{FF2B5EF4-FFF2-40B4-BE49-F238E27FC236}">
                <a16:creationId xmlns:a16="http://schemas.microsoft.com/office/drawing/2014/main" id="{4C95740F-21A9-4A21-9836-D2F120216B59}"/>
              </a:ext>
            </a:extLst>
          </p:cNvPr>
          <p:cNvSpPr/>
          <p:nvPr/>
        </p:nvSpPr>
        <p:spPr>
          <a:xfrm>
            <a:off x="6938141" y="0"/>
            <a:ext cx="5253858"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3F1E8-E4B5-46B1-B456-B614A3239B55}"/>
              </a:ext>
            </a:extLst>
          </p:cNvPr>
          <p:cNvSpPr/>
          <p:nvPr/>
        </p:nvSpPr>
        <p:spPr>
          <a:xfrm>
            <a:off x="6938141" y="6090083"/>
            <a:ext cx="5253858"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F45F8AB-6213-4DE5-80F3-28C7E2B8D3E8}"/>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48226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328470"/>
            <a:ext cx="6808013" cy="1255682"/>
          </a:xfrm>
        </p:spPr>
        <p:txBody>
          <a:bodyPr>
            <a:normAutofit/>
          </a:bodyPr>
          <a:lstStyle/>
          <a:p>
            <a:pPr algn="ctr"/>
            <a:r>
              <a:rPr lang="en-US" sz="5400" b="1" dirty="0">
                <a:latin typeface="+mn-lt"/>
              </a:rPr>
              <a:t>Key Verse</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37142" y="1390611"/>
            <a:ext cx="6808014" cy="4575179"/>
          </a:xfrm>
        </p:spPr>
        <p:txBody>
          <a:bodyPr>
            <a:noAutofit/>
          </a:bodyPr>
          <a:lstStyle/>
          <a:p>
            <a:pPr marL="0" indent="0" algn="ctr">
              <a:buNone/>
            </a:pPr>
            <a:r>
              <a:rPr lang="en-US" sz="3000" dirty="0">
                <a:solidFill>
                  <a:srgbClr val="C00000"/>
                </a:solidFill>
              </a:rPr>
              <a:t>And Mordecai told </a:t>
            </a:r>
            <a:r>
              <a:rPr lang="en-US" sz="3000" i="1" dirty="0">
                <a:solidFill>
                  <a:srgbClr val="C00000"/>
                </a:solidFill>
              </a:rPr>
              <a:t>them</a:t>
            </a:r>
            <a:r>
              <a:rPr lang="en-US" sz="3000" dirty="0">
                <a:solidFill>
                  <a:srgbClr val="C00000"/>
                </a:solidFill>
              </a:rPr>
              <a:t> to answer Esther: </a:t>
            </a:r>
            <a:r>
              <a:rPr lang="en-US" sz="3000" dirty="0"/>
              <a:t>“Do not think in your heart that you will escape in the king’s palace any more than all the other Jews. For if you remain completely silent at this time, relief and deliverance will arise for the Jews from another place, but you and your father’s house will perish. Yet who knows whether you have come to the kingdom for</a:t>
            </a:r>
            <a:br>
              <a:rPr lang="en-US" sz="3000" dirty="0"/>
            </a:br>
            <a:r>
              <a:rPr lang="en-US" sz="3000" dirty="0"/>
              <a:t>such a time as this?”</a:t>
            </a:r>
            <a:br>
              <a:rPr lang="en-US" sz="3000" dirty="0"/>
            </a:br>
            <a:r>
              <a:rPr lang="en-US" sz="3000" b="1" dirty="0"/>
              <a:t>Esther 4:13-14</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8D9FC1-1DDD-436B-A437-C821A6073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3" y="435006"/>
            <a:ext cx="4490300" cy="5655077"/>
          </a:xfrm>
          <a:prstGeom prst="rect">
            <a:avLst/>
          </a:prstGeom>
        </p:spPr>
      </p:pic>
    </p:spTree>
    <p:extLst>
      <p:ext uri="{BB962C8B-B14F-4D97-AF65-F5344CB8AC3E}">
        <p14:creationId xmlns:p14="http://schemas.microsoft.com/office/powerpoint/2010/main" val="1054874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35006"/>
            <a:ext cx="6808013" cy="1052064"/>
          </a:xfrm>
        </p:spPr>
        <p:txBody>
          <a:bodyPr>
            <a:normAutofit/>
          </a:bodyPr>
          <a:lstStyle/>
          <a:p>
            <a:r>
              <a:rPr lang="en-US" sz="4800" dirty="0"/>
              <a:t>Story of the Book of </a:t>
            </a: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1585923"/>
            <a:ext cx="6649377" cy="4504159"/>
          </a:xfrm>
        </p:spPr>
        <p:txBody>
          <a:bodyPr>
            <a:normAutofit/>
          </a:bodyPr>
          <a:lstStyle/>
          <a:p>
            <a:r>
              <a:rPr lang="en-US" sz="3400" dirty="0"/>
              <a:t>Vashti’s downfall</a:t>
            </a:r>
          </a:p>
          <a:p>
            <a:pPr lvl="1"/>
            <a:r>
              <a:rPr lang="en-US" sz="3200" dirty="0">
                <a:solidFill>
                  <a:srgbClr val="C00000"/>
                </a:solidFill>
              </a:rPr>
              <a:t>(chapter 1)</a:t>
            </a:r>
          </a:p>
          <a:p>
            <a:r>
              <a:rPr lang="en-US" sz="3400" dirty="0"/>
              <a:t>Esther’s selection and marriage</a:t>
            </a:r>
          </a:p>
          <a:p>
            <a:pPr lvl="1"/>
            <a:r>
              <a:rPr lang="en-US" sz="3200" dirty="0">
                <a:solidFill>
                  <a:srgbClr val="C00000"/>
                </a:solidFill>
              </a:rPr>
              <a:t>(2:1-20)</a:t>
            </a:r>
          </a:p>
          <a:p>
            <a:r>
              <a:rPr lang="en-US" sz="3400" dirty="0"/>
              <a:t>Mordecai’s service to the king</a:t>
            </a:r>
          </a:p>
          <a:p>
            <a:pPr lvl="1"/>
            <a:r>
              <a:rPr lang="en-US" sz="3200" dirty="0">
                <a:solidFill>
                  <a:srgbClr val="C00000"/>
                </a:solidFill>
              </a:rPr>
              <a:t>(2:21-23)</a:t>
            </a:r>
          </a:p>
          <a:p>
            <a:r>
              <a:rPr lang="en-US" sz="3400" dirty="0"/>
              <a:t>Haman’s promotion and plot</a:t>
            </a:r>
          </a:p>
          <a:p>
            <a:pPr lvl="1"/>
            <a:r>
              <a:rPr lang="en-US" sz="3200" dirty="0">
                <a:solidFill>
                  <a:srgbClr val="C00000"/>
                </a:solidFill>
              </a:rPr>
              <a:t>(chapter 3)</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8D9FC1-1DDD-436B-A437-C821A6073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3" y="435006"/>
            <a:ext cx="4490300" cy="5655077"/>
          </a:xfrm>
          <a:prstGeom prst="rect">
            <a:avLst/>
          </a:prstGeom>
        </p:spPr>
      </p:pic>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143817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2074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3">
                                            <p:txEl>
                                              <p:pRg st="6" end="6"/>
                                            </p:txEl>
                                          </p:spTgt>
                                        </p:tgtEl>
                                      </p:cBhvr>
                                    </p:animEffect>
                                  </p:childTnLst>
                                </p:cTn>
                              </p:par>
                            </p:childTnLst>
                          </p:cTn>
                        </p:par>
                        <p:par>
                          <p:cTn id="36" fill="hold">
                            <p:stCondLst>
                              <p:cond delay="500"/>
                            </p:stCondLst>
                            <p:childTnLst>
                              <p:par>
                                <p:cTn id="37" presetID="53" presetClass="entr" presetSubtype="16"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35006"/>
            <a:ext cx="6808013" cy="1052064"/>
          </a:xfrm>
        </p:spPr>
        <p:txBody>
          <a:bodyPr>
            <a:normAutofit/>
          </a:bodyPr>
          <a:lstStyle/>
          <a:p>
            <a:r>
              <a:rPr lang="en-US" sz="4800" dirty="0"/>
              <a:t>Story of the Book of </a:t>
            </a: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1585923"/>
            <a:ext cx="6649377" cy="4504159"/>
          </a:xfrm>
        </p:spPr>
        <p:txBody>
          <a:bodyPr>
            <a:normAutofit/>
          </a:bodyPr>
          <a:lstStyle/>
          <a:p>
            <a:r>
              <a:rPr lang="en-US" sz="3400" dirty="0"/>
              <a:t>Proclamation of destruction</a:t>
            </a:r>
          </a:p>
          <a:p>
            <a:pPr lvl="1"/>
            <a:r>
              <a:rPr lang="en-US" sz="3200" dirty="0">
                <a:solidFill>
                  <a:srgbClr val="C00000"/>
                </a:solidFill>
              </a:rPr>
              <a:t>(4:1-14)</a:t>
            </a:r>
          </a:p>
          <a:p>
            <a:r>
              <a:rPr lang="en-US" sz="3400" dirty="0"/>
              <a:t>Esther’s plan begun</a:t>
            </a:r>
          </a:p>
          <a:p>
            <a:pPr lvl="1"/>
            <a:r>
              <a:rPr lang="en-US" sz="3200" dirty="0">
                <a:solidFill>
                  <a:srgbClr val="C00000"/>
                </a:solidFill>
              </a:rPr>
              <a:t>(4:15-5:8)</a:t>
            </a:r>
          </a:p>
          <a:p>
            <a:r>
              <a:rPr lang="en-US" sz="3400" dirty="0"/>
              <a:t>Haman’s plan against Mordecai</a:t>
            </a:r>
          </a:p>
          <a:p>
            <a:pPr lvl="1"/>
            <a:r>
              <a:rPr lang="en-US" sz="3200" dirty="0">
                <a:solidFill>
                  <a:srgbClr val="C00000"/>
                </a:solidFill>
              </a:rPr>
              <a:t>(5:9-14)</a:t>
            </a:r>
          </a:p>
          <a:p>
            <a:r>
              <a:rPr lang="en-US" sz="3400" dirty="0"/>
              <a:t>Honor of Mordecai</a:t>
            </a:r>
          </a:p>
          <a:p>
            <a:pPr lvl="1"/>
            <a:r>
              <a:rPr lang="en-US" sz="3200" dirty="0">
                <a:solidFill>
                  <a:srgbClr val="C00000"/>
                </a:solidFill>
              </a:rPr>
              <a:t>(6:1-14)</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8D9FC1-1DDD-436B-A437-C821A6073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3" y="435006"/>
            <a:ext cx="4490300" cy="5655077"/>
          </a:xfrm>
          <a:prstGeom prst="rect">
            <a:avLst/>
          </a:prstGeom>
        </p:spPr>
      </p:pic>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143817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494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3">
                                            <p:txEl>
                                              <p:pRg st="6" end="6"/>
                                            </p:txEl>
                                          </p:spTgt>
                                        </p:tgtEl>
                                      </p:cBhvr>
                                    </p:animEffect>
                                  </p:childTnLst>
                                </p:cTn>
                              </p:par>
                            </p:childTnLst>
                          </p:cTn>
                        </p:par>
                        <p:par>
                          <p:cTn id="36" fill="hold">
                            <p:stCondLst>
                              <p:cond delay="500"/>
                            </p:stCondLst>
                            <p:childTnLst>
                              <p:par>
                                <p:cTn id="37" presetID="53" presetClass="entr" presetSubtype="16"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35006"/>
            <a:ext cx="6808013" cy="1052064"/>
          </a:xfrm>
        </p:spPr>
        <p:txBody>
          <a:bodyPr>
            <a:normAutofit/>
          </a:bodyPr>
          <a:lstStyle/>
          <a:p>
            <a:r>
              <a:rPr lang="en-US" sz="4800" dirty="0"/>
              <a:t>Story of the Book of </a:t>
            </a: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1585923"/>
            <a:ext cx="6649377" cy="4504159"/>
          </a:xfrm>
        </p:spPr>
        <p:txBody>
          <a:bodyPr>
            <a:normAutofit/>
          </a:bodyPr>
          <a:lstStyle/>
          <a:p>
            <a:r>
              <a:rPr lang="en-US" sz="3400" dirty="0"/>
              <a:t>Esther’s plan completed</a:t>
            </a:r>
          </a:p>
          <a:p>
            <a:pPr lvl="1"/>
            <a:r>
              <a:rPr lang="en-US" sz="3200" dirty="0">
                <a:solidFill>
                  <a:srgbClr val="C00000"/>
                </a:solidFill>
              </a:rPr>
              <a:t>(7:1-10)</a:t>
            </a:r>
          </a:p>
          <a:p>
            <a:r>
              <a:rPr lang="en-US" sz="3400" dirty="0"/>
              <a:t>Salvation of Mordecai and the Jewish people</a:t>
            </a:r>
          </a:p>
          <a:p>
            <a:pPr lvl="1"/>
            <a:r>
              <a:rPr lang="en-US" sz="3200" dirty="0">
                <a:solidFill>
                  <a:srgbClr val="C00000"/>
                </a:solidFill>
              </a:rPr>
              <a:t>(8:1-17)</a:t>
            </a:r>
          </a:p>
          <a:p>
            <a:r>
              <a:rPr lang="en-US" sz="3400" dirty="0"/>
              <a:t>Jewish victory over their enemies</a:t>
            </a:r>
          </a:p>
          <a:p>
            <a:pPr lvl="1"/>
            <a:r>
              <a:rPr lang="en-US" sz="3200" dirty="0">
                <a:solidFill>
                  <a:srgbClr val="C00000"/>
                </a:solidFill>
              </a:rPr>
              <a:t>(9:1-16)</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8D9FC1-1DDD-436B-A437-C821A6073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3" y="435006"/>
            <a:ext cx="4490300" cy="5655077"/>
          </a:xfrm>
          <a:prstGeom prst="rect">
            <a:avLst/>
          </a:prstGeom>
        </p:spPr>
      </p:pic>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143817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25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35006"/>
            <a:ext cx="6808013" cy="1052064"/>
          </a:xfrm>
        </p:spPr>
        <p:txBody>
          <a:bodyPr>
            <a:normAutofit/>
          </a:bodyPr>
          <a:lstStyle/>
          <a:p>
            <a:r>
              <a:rPr lang="en-US" sz="4800" dirty="0"/>
              <a:t>Story of the Book of </a:t>
            </a: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1585923"/>
            <a:ext cx="6649377" cy="4504159"/>
          </a:xfrm>
        </p:spPr>
        <p:txBody>
          <a:bodyPr>
            <a:normAutofit/>
          </a:bodyPr>
          <a:lstStyle/>
          <a:p>
            <a:r>
              <a:rPr lang="en-US" sz="3400" dirty="0"/>
              <a:t>Celebration of their victories</a:t>
            </a:r>
          </a:p>
          <a:p>
            <a:pPr lvl="1"/>
            <a:r>
              <a:rPr lang="en-US" sz="3200" dirty="0">
                <a:solidFill>
                  <a:srgbClr val="C00000"/>
                </a:solidFill>
              </a:rPr>
              <a:t>(9:17-32)</a:t>
            </a:r>
          </a:p>
          <a:p>
            <a:r>
              <a:rPr lang="en-US" sz="3400" dirty="0"/>
              <a:t>Mordecai’s notoriety</a:t>
            </a:r>
          </a:p>
          <a:p>
            <a:pPr lvl="1"/>
            <a:r>
              <a:rPr lang="en-US" sz="3200" dirty="0">
                <a:solidFill>
                  <a:srgbClr val="C00000"/>
                </a:solidFill>
              </a:rPr>
              <a:t>(10:1-3)</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8D9FC1-1DDD-436B-A437-C821A6073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3" y="435006"/>
            <a:ext cx="4490300" cy="5655077"/>
          </a:xfrm>
          <a:prstGeom prst="rect">
            <a:avLst/>
          </a:prstGeom>
        </p:spPr>
      </p:pic>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143817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15022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43883"/>
            <a:ext cx="6808013" cy="1988583"/>
          </a:xfrm>
        </p:spPr>
        <p:txBody>
          <a:bodyPr>
            <a:noAutofit/>
          </a:bodyPr>
          <a:lstStyle/>
          <a:p>
            <a:pPr algn="ctr"/>
            <a:r>
              <a:rPr lang="en-US" sz="4800" b="1" dirty="0"/>
              <a:t>Lessons Learned</a:t>
            </a:r>
            <a:br>
              <a:rPr lang="en-US" sz="4800" dirty="0"/>
            </a:br>
            <a:r>
              <a:rPr lang="en-US" sz="4800" dirty="0"/>
              <a:t>from the book of</a:t>
            </a:r>
            <a:br>
              <a:rPr lang="en-US" sz="4800" dirty="0"/>
            </a:b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2592282"/>
            <a:ext cx="6747030" cy="3497800"/>
          </a:xfrm>
        </p:spPr>
        <p:txBody>
          <a:bodyPr>
            <a:noAutofit/>
          </a:bodyPr>
          <a:lstStyle/>
          <a:p>
            <a:r>
              <a:rPr lang="en-US" sz="3400" dirty="0"/>
              <a:t>God can use evil men to accomplish good things for His people</a:t>
            </a:r>
          </a:p>
          <a:p>
            <a:pPr lvl="1"/>
            <a:r>
              <a:rPr lang="en-US" sz="3200" dirty="0">
                <a:solidFill>
                  <a:srgbClr val="C00000"/>
                </a:solidFill>
              </a:rPr>
              <a:t>Romans 8:28</a:t>
            </a:r>
          </a:p>
          <a:p>
            <a:r>
              <a:rPr lang="en-US" sz="3400" dirty="0"/>
              <a:t>Courage is a virtue worth rewarding</a:t>
            </a:r>
          </a:p>
          <a:p>
            <a:pPr lvl="1"/>
            <a:r>
              <a:rPr lang="en-US" sz="3200" dirty="0">
                <a:solidFill>
                  <a:srgbClr val="C00000"/>
                </a:solidFill>
              </a:rPr>
              <a:t>2 Timothy 1:7-8</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247686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2EC33544-D8C9-4B6E-B96E-EB3EB8183A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2" y="443882"/>
            <a:ext cx="4515850" cy="5646191"/>
          </a:xfrm>
          <a:prstGeom prst="rect">
            <a:avLst/>
          </a:prstGeom>
        </p:spPr>
      </p:pic>
    </p:spTree>
    <p:extLst>
      <p:ext uri="{BB962C8B-B14F-4D97-AF65-F5344CB8AC3E}">
        <p14:creationId xmlns:p14="http://schemas.microsoft.com/office/powerpoint/2010/main" val="198605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43883"/>
            <a:ext cx="6808013" cy="1988583"/>
          </a:xfrm>
        </p:spPr>
        <p:txBody>
          <a:bodyPr>
            <a:noAutofit/>
          </a:bodyPr>
          <a:lstStyle/>
          <a:p>
            <a:pPr algn="ctr"/>
            <a:r>
              <a:rPr lang="en-US" sz="4800" b="1" dirty="0"/>
              <a:t>Lessons Learned</a:t>
            </a:r>
            <a:br>
              <a:rPr lang="en-US" sz="4800" dirty="0"/>
            </a:br>
            <a:r>
              <a:rPr lang="en-US" sz="4800" dirty="0"/>
              <a:t>from the book of</a:t>
            </a:r>
            <a:br>
              <a:rPr lang="en-US" sz="4800" dirty="0"/>
            </a:b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2592282"/>
            <a:ext cx="6747030" cy="3497800"/>
          </a:xfrm>
        </p:spPr>
        <p:txBody>
          <a:bodyPr>
            <a:noAutofit/>
          </a:bodyPr>
          <a:lstStyle/>
          <a:p>
            <a:r>
              <a:rPr lang="en-US" sz="3400" dirty="0"/>
              <a:t>Pride goes before destruction</a:t>
            </a:r>
          </a:p>
          <a:p>
            <a:pPr lvl="1"/>
            <a:r>
              <a:rPr lang="en-US" sz="3200" dirty="0">
                <a:solidFill>
                  <a:srgbClr val="C00000"/>
                </a:solidFill>
              </a:rPr>
              <a:t>Proverbs 16:18</a:t>
            </a:r>
          </a:p>
          <a:p>
            <a:r>
              <a:rPr lang="en-US" sz="3400" dirty="0"/>
              <a:t>Anger does nothing but build our own gallows</a:t>
            </a:r>
          </a:p>
          <a:p>
            <a:pPr lvl="1"/>
            <a:r>
              <a:rPr lang="en-US" sz="3200" dirty="0">
                <a:solidFill>
                  <a:srgbClr val="C00000"/>
                </a:solidFill>
              </a:rPr>
              <a:t>Ephesians 4:31</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247686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2EC33544-D8C9-4B6E-B96E-EB3EB8183A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2" y="443882"/>
            <a:ext cx="4515850" cy="5646191"/>
          </a:xfrm>
          <a:prstGeom prst="rect">
            <a:avLst/>
          </a:prstGeom>
        </p:spPr>
      </p:pic>
    </p:spTree>
    <p:extLst>
      <p:ext uri="{BB962C8B-B14F-4D97-AF65-F5344CB8AC3E}">
        <p14:creationId xmlns:p14="http://schemas.microsoft.com/office/powerpoint/2010/main" val="2687334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F1BB-B292-40BE-8B24-6948BFC03B57}"/>
              </a:ext>
            </a:extLst>
          </p:cNvPr>
          <p:cNvSpPr>
            <a:spLocks noGrp="1"/>
          </p:cNvSpPr>
          <p:nvPr>
            <p:ph type="title"/>
          </p:nvPr>
        </p:nvSpPr>
        <p:spPr>
          <a:xfrm>
            <a:off x="4937143" y="443883"/>
            <a:ext cx="6808013" cy="1988583"/>
          </a:xfrm>
        </p:spPr>
        <p:txBody>
          <a:bodyPr>
            <a:noAutofit/>
          </a:bodyPr>
          <a:lstStyle/>
          <a:p>
            <a:pPr algn="ctr"/>
            <a:r>
              <a:rPr lang="en-US" sz="4800" b="1" dirty="0"/>
              <a:t>Lessons Learned</a:t>
            </a:r>
            <a:br>
              <a:rPr lang="en-US" sz="4800" dirty="0"/>
            </a:br>
            <a:r>
              <a:rPr lang="en-US" sz="4800" dirty="0"/>
              <a:t>from the book of</a:t>
            </a:r>
            <a:br>
              <a:rPr lang="en-US" sz="4800" dirty="0"/>
            </a:br>
            <a:r>
              <a:rPr lang="en-US" sz="4800" b="1" dirty="0">
                <a:solidFill>
                  <a:srgbClr val="E2A700"/>
                </a:solidFill>
                <a:effectLst>
                  <a:outerShdw blurRad="38100" dist="38100" dir="2700000" algn="tl">
                    <a:srgbClr val="000000">
                      <a:alpha val="43137"/>
                    </a:srgbClr>
                  </a:outerShdw>
                </a:effectLst>
                <a:latin typeface="+mn-lt"/>
              </a:rPr>
              <a:t>Esther</a:t>
            </a:r>
          </a:p>
        </p:txBody>
      </p:sp>
      <p:sp>
        <p:nvSpPr>
          <p:cNvPr id="3" name="Content Placeholder 2">
            <a:extLst>
              <a:ext uri="{FF2B5EF4-FFF2-40B4-BE49-F238E27FC236}">
                <a16:creationId xmlns:a16="http://schemas.microsoft.com/office/drawing/2014/main" id="{796B8DB1-929B-4D88-9350-4B3585C7226B}"/>
              </a:ext>
            </a:extLst>
          </p:cNvPr>
          <p:cNvSpPr>
            <a:spLocks noGrp="1"/>
          </p:cNvSpPr>
          <p:nvPr>
            <p:ph idx="1"/>
          </p:nvPr>
        </p:nvSpPr>
        <p:spPr>
          <a:xfrm>
            <a:off x="4998126" y="2592282"/>
            <a:ext cx="6747030" cy="1233991"/>
          </a:xfrm>
        </p:spPr>
        <p:txBody>
          <a:bodyPr>
            <a:noAutofit/>
          </a:bodyPr>
          <a:lstStyle/>
          <a:p>
            <a:r>
              <a:rPr lang="en-US" sz="3400" dirty="0"/>
              <a:t>God takes care of His people</a:t>
            </a:r>
          </a:p>
          <a:p>
            <a:pPr lvl="1"/>
            <a:r>
              <a:rPr lang="en-US" sz="3200" dirty="0">
                <a:solidFill>
                  <a:srgbClr val="C00000"/>
                </a:solidFill>
              </a:rPr>
              <a:t>Hebrews 13:5-6</a:t>
            </a:r>
          </a:p>
        </p:txBody>
      </p:sp>
      <p:sp>
        <p:nvSpPr>
          <p:cNvPr id="4" name="TextBox 3">
            <a:extLst>
              <a:ext uri="{FF2B5EF4-FFF2-40B4-BE49-F238E27FC236}">
                <a16:creationId xmlns:a16="http://schemas.microsoft.com/office/drawing/2014/main" id="{63D306C9-6A0F-42E0-9086-48DD4029027F}"/>
              </a:ext>
            </a:extLst>
          </p:cNvPr>
          <p:cNvSpPr txBox="1"/>
          <p:nvPr/>
        </p:nvSpPr>
        <p:spPr>
          <a:xfrm>
            <a:off x="0" y="6525089"/>
            <a:ext cx="12192000" cy="338554"/>
          </a:xfrm>
          <a:prstGeom prst="rect">
            <a:avLst/>
          </a:prstGeom>
          <a:solidFill>
            <a:schemeClr val="tx1"/>
          </a:solidFill>
        </p:spPr>
        <p:txBody>
          <a:bodyPr wrap="square" rtlCol="0">
            <a:spAutoFit/>
          </a:bodyPr>
          <a:lstStyle/>
          <a:p>
            <a:r>
              <a:rPr lang="en-US" sz="1600" dirty="0">
                <a:solidFill>
                  <a:schemeClr val="bg1"/>
                </a:solidFill>
              </a:rPr>
              <a:t>Richie Thetford									              www.thetfordcountry.com</a:t>
            </a:r>
            <a:endParaRPr lang="en-US" dirty="0">
              <a:solidFill>
                <a:schemeClr val="bg1"/>
              </a:solidFill>
            </a:endParaRPr>
          </a:p>
        </p:txBody>
      </p:sp>
      <p:sp>
        <p:nvSpPr>
          <p:cNvPr id="5" name="Rectangle 4">
            <a:extLst>
              <a:ext uri="{FF2B5EF4-FFF2-40B4-BE49-F238E27FC236}">
                <a16:creationId xmlns:a16="http://schemas.microsoft.com/office/drawing/2014/main" id="{D3B8DD7E-9C8E-4913-98DD-78FBC4244D65}"/>
              </a:ext>
            </a:extLst>
          </p:cNvPr>
          <p:cNvSpPr/>
          <p:nvPr/>
        </p:nvSpPr>
        <p:spPr>
          <a:xfrm>
            <a:off x="0" y="0"/>
            <a:ext cx="12191999"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DD25A7B-A3DC-4487-A3AA-480C36ADECA3}"/>
              </a:ext>
            </a:extLst>
          </p:cNvPr>
          <p:cNvSpPr/>
          <p:nvPr/>
        </p:nvSpPr>
        <p:spPr>
          <a:xfrm>
            <a:off x="-1" y="6090083"/>
            <a:ext cx="12192000" cy="435006"/>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9E69A9-8B49-4FDC-BC11-EA5B57770859}"/>
              </a:ext>
            </a:extLst>
          </p:cNvPr>
          <p:cNvSpPr/>
          <p:nvPr/>
        </p:nvSpPr>
        <p:spPr>
          <a:xfrm>
            <a:off x="11745157" y="0"/>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BC84530-2CCB-461E-97AE-EC4D4AE2160A}"/>
              </a:ext>
            </a:extLst>
          </p:cNvPr>
          <p:cNvSpPr/>
          <p:nvPr/>
        </p:nvSpPr>
        <p:spPr>
          <a:xfrm>
            <a:off x="1" y="-1"/>
            <a:ext cx="446842" cy="6525089"/>
          </a:xfrm>
          <a:prstGeom prst="rect">
            <a:avLst/>
          </a:prstGeom>
          <a:solidFill>
            <a:srgbClr val="E2A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7480E10-9F40-4296-A951-E562307550A1}"/>
              </a:ext>
            </a:extLst>
          </p:cNvPr>
          <p:cNvCxnSpPr>
            <a:cxnSpLocks/>
          </p:cNvCxnSpPr>
          <p:nvPr/>
        </p:nvCxnSpPr>
        <p:spPr>
          <a:xfrm>
            <a:off x="5033639" y="2476868"/>
            <a:ext cx="6613864" cy="0"/>
          </a:xfrm>
          <a:prstGeom prst="line">
            <a:avLst/>
          </a:prstGeom>
          <a:ln w="57150">
            <a:solidFill>
              <a:srgbClr val="E2A700"/>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2EC33544-D8C9-4B6E-B96E-EB3EB8183A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2" y="443882"/>
            <a:ext cx="4515850" cy="5646191"/>
          </a:xfrm>
          <a:prstGeom prst="rect">
            <a:avLst/>
          </a:prstGeom>
        </p:spPr>
      </p:pic>
      <p:sp>
        <p:nvSpPr>
          <p:cNvPr id="9" name="Rectangle: Rounded Corners 8">
            <a:extLst>
              <a:ext uri="{FF2B5EF4-FFF2-40B4-BE49-F238E27FC236}">
                <a16:creationId xmlns:a16="http://schemas.microsoft.com/office/drawing/2014/main" id="{3BD90B96-EDEF-475F-8C2F-87863D2B66AF}"/>
              </a:ext>
            </a:extLst>
          </p:cNvPr>
          <p:cNvSpPr/>
          <p:nvPr/>
        </p:nvSpPr>
        <p:spPr>
          <a:xfrm>
            <a:off x="5166804" y="3746378"/>
            <a:ext cx="6347534" cy="2130640"/>
          </a:xfrm>
          <a:prstGeom prst="roundRect">
            <a:avLst/>
          </a:prstGeom>
          <a:solidFill>
            <a:schemeClr val="tx1"/>
          </a:solidFill>
          <a:ln w="57150">
            <a:solidFill>
              <a:srgbClr val="E2A7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1C8803FC-285F-4D9D-B184-2D08CB465C63}"/>
              </a:ext>
            </a:extLst>
          </p:cNvPr>
          <p:cNvSpPr txBox="1"/>
          <p:nvPr/>
        </p:nvSpPr>
        <p:spPr>
          <a:xfrm>
            <a:off x="5193511" y="3781879"/>
            <a:ext cx="6320827" cy="2062103"/>
          </a:xfrm>
          <a:prstGeom prst="rect">
            <a:avLst/>
          </a:prstGeom>
          <a:noFill/>
        </p:spPr>
        <p:txBody>
          <a:bodyPr wrap="square" rtlCol="0">
            <a:spAutoFit/>
          </a:bodyPr>
          <a:lstStyle/>
          <a:p>
            <a:pPr algn="ctr"/>
            <a:r>
              <a:rPr lang="en-US" sz="3200" dirty="0">
                <a:solidFill>
                  <a:schemeClr val="bg1"/>
                </a:solidFill>
              </a:rPr>
              <a:t>Practical lessons noted from</a:t>
            </a:r>
            <a:br>
              <a:rPr lang="en-US" sz="3200" dirty="0">
                <a:solidFill>
                  <a:schemeClr val="bg1"/>
                </a:solidFill>
              </a:rPr>
            </a:br>
            <a:r>
              <a:rPr lang="en-US" sz="3200" dirty="0">
                <a:solidFill>
                  <a:schemeClr val="bg1"/>
                </a:solidFill>
              </a:rPr>
              <a:t>the book of </a:t>
            </a:r>
            <a:r>
              <a:rPr lang="en-US" sz="3200" b="1" dirty="0">
                <a:solidFill>
                  <a:srgbClr val="FFC000"/>
                </a:solidFill>
              </a:rPr>
              <a:t>Esther</a:t>
            </a:r>
          </a:p>
          <a:p>
            <a:pPr algn="ctr"/>
            <a:r>
              <a:rPr lang="en-US" sz="3200" dirty="0">
                <a:solidFill>
                  <a:schemeClr val="bg1"/>
                </a:solidFill>
              </a:rPr>
              <a:t>God always takes care of His people</a:t>
            </a:r>
            <a:br>
              <a:rPr lang="en-US" sz="3200" dirty="0">
                <a:solidFill>
                  <a:schemeClr val="bg1"/>
                </a:solidFill>
              </a:rPr>
            </a:br>
            <a:r>
              <a:rPr lang="en-US" sz="3200" dirty="0">
                <a:solidFill>
                  <a:schemeClr val="bg1"/>
                </a:solidFill>
              </a:rPr>
              <a:t>– </a:t>
            </a:r>
            <a:r>
              <a:rPr lang="en-US" sz="3200" b="1" dirty="0">
                <a:solidFill>
                  <a:schemeClr val="bg1"/>
                </a:solidFill>
              </a:rPr>
              <a:t>we are God’s people today!</a:t>
            </a:r>
          </a:p>
        </p:txBody>
      </p:sp>
    </p:spTree>
    <p:extLst>
      <p:ext uri="{BB962C8B-B14F-4D97-AF65-F5344CB8AC3E}">
        <p14:creationId xmlns:p14="http://schemas.microsoft.com/office/powerpoint/2010/main" val="1486476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269</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Lessons Learned from Esther</vt:lpstr>
      <vt:lpstr>Key Verse</vt:lpstr>
      <vt:lpstr>Story of the Book of Esther</vt:lpstr>
      <vt:lpstr>Story of the Book of Esther</vt:lpstr>
      <vt:lpstr>Story of the Book of Esther</vt:lpstr>
      <vt:lpstr>Story of the Book of Esther</vt:lpstr>
      <vt:lpstr>Lessons Learned from the book of Esther</vt:lpstr>
      <vt:lpstr>Lessons Learned from the book of Esther</vt:lpstr>
      <vt:lpstr>Lessons Learned from the book of Esther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Learned from Esther</dc:title>
  <dc:creator>Richard Thetford</dc:creator>
  <cp:lastModifiedBy>Richard Thetford</cp:lastModifiedBy>
  <cp:revision>9</cp:revision>
  <dcterms:created xsi:type="dcterms:W3CDTF">2019-02-06T18:16:37Z</dcterms:created>
  <dcterms:modified xsi:type="dcterms:W3CDTF">2019-06-02T18:32:35Z</dcterms:modified>
</cp:coreProperties>
</file>