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950075" cy="9236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D08B"/>
    <a:srgbClr val="FF9933"/>
    <a:srgbClr val="96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016" y="4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81CA7-88FF-4768-8DDD-4C62CFA8B81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135600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902E0-8667-4F2E-B930-21631CF9AC5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0807157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B7F9B-0140-48AC-AC4F-35561F85C82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0213201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8DFA5-C77D-4BA8-BBC4-31CFBA7A941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37543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1E114-5C60-4C41-AA28-6CB437BF275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675522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4BBB8-2D2B-4935-82F2-7B8A9DC56B3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603870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2CE35-3E8E-4700-BEB3-09A32FA4551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443937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232B7-CA34-41B3-9CDC-6876B4F87C1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842971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B7D2C-F10E-4C66-AF60-FFCAF90AB5F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09667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B4994-3DB1-4761-9B6F-6E997CB69A8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776307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C928D-F6BB-4F20-8C80-48009018525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570554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eelOff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7A2B0B-9993-4B18-B1CC-D1E5C5FFFAA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07779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eelOff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ncysblog-seeker.blogspot.com/2015/09/holy-cross-day-2015.html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2E1E9FD3-F368-4A8D-B75C-A6EA0DCA7AE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8600" y="304801"/>
            <a:ext cx="11734800" cy="1470025"/>
          </a:xfrm>
          <a:effectLst>
            <a:outerShdw dist="35921" dir="2700000" algn="ctr" rotWithShape="0">
              <a:schemeClr val="tx1"/>
            </a:outerShdw>
          </a:effectLst>
        </p:spPr>
        <p:txBody>
          <a:bodyPr anchor="ctr"/>
          <a:lstStyle/>
          <a:p>
            <a:r>
              <a:rPr lang="en-US" altLang="en-US" sz="4800" b="1" dirty="0">
                <a:solidFill>
                  <a:schemeClr val="bg1"/>
                </a:solidFill>
                <a:latin typeface="Inter" panose="020B0502030000000004" pitchFamily="34" charset="0"/>
              </a:rPr>
              <a:t>Learning From the Ephesians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0008716F-712D-4EB6-950C-78F808884A0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28600" y="4800600"/>
            <a:ext cx="6858000" cy="1143000"/>
          </a:xfrm>
          <a:effectLst/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</a:pPr>
            <a:r>
              <a:rPr lang="en-US" altLang="en-US" sz="3800" b="1" dirty="0">
                <a:solidFill>
                  <a:schemeClr val="bg1"/>
                </a:solidFill>
                <a:latin typeface="Inter" panose="020B0502030000000004" pitchFamily="34" charset="0"/>
              </a:rPr>
              <a:t>Their Conversion to Christ</a:t>
            </a:r>
            <a:br>
              <a:rPr lang="en-US" altLang="en-US" sz="3800" b="1" dirty="0">
                <a:solidFill>
                  <a:schemeClr val="bg1"/>
                </a:solidFill>
                <a:latin typeface="Inter" panose="020B0502030000000004" pitchFamily="34" charset="0"/>
              </a:rPr>
            </a:br>
            <a:r>
              <a:rPr lang="en-US" altLang="en-US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ter" panose="020B0502030000000004" pitchFamily="34" charset="0"/>
              </a:rPr>
              <a:t>Ephesians 1:7-14</a:t>
            </a:r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735E903B-EC0E-40D3-A27F-4CB6A438FC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28600" cy="6858000"/>
          </a:xfrm>
          <a:prstGeom prst="rect">
            <a:avLst/>
          </a:prstGeom>
          <a:solidFill>
            <a:srgbClr val="9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84FDE098-C39D-4AD6-84A7-B77F8F71FC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63400" y="0"/>
            <a:ext cx="228600" cy="6858000"/>
          </a:xfrm>
          <a:prstGeom prst="rect">
            <a:avLst/>
          </a:prstGeom>
          <a:solidFill>
            <a:srgbClr val="9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797CE656-CCEA-4829-A1CA-70847E5905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0"/>
            <a:ext cx="11887200" cy="228600"/>
          </a:xfrm>
          <a:prstGeom prst="rect">
            <a:avLst/>
          </a:prstGeom>
          <a:solidFill>
            <a:srgbClr val="9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96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7">
            <a:extLst>
              <a:ext uri="{FF2B5EF4-FFF2-40B4-BE49-F238E27FC236}">
                <a16:creationId xmlns:a16="http://schemas.microsoft.com/office/drawing/2014/main" id="{0D2ED19E-A6AF-44C7-A221-BE8CB5223C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" y="6324600"/>
            <a:ext cx="11887200" cy="228600"/>
          </a:xfrm>
          <a:prstGeom prst="rect">
            <a:avLst/>
          </a:prstGeom>
          <a:solidFill>
            <a:srgbClr val="9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96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009844F-E3A7-4A7E-8AEF-859925608625}"/>
              </a:ext>
            </a:extLst>
          </p:cNvPr>
          <p:cNvSpPr txBox="1"/>
          <p:nvPr/>
        </p:nvSpPr>
        <p:spPr>
          <a:xfrm>
            <a:off x="0" y="6550223"/>
            <a:ext cx="12192000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Inter" panose="020B0502030000000004" pitchFamily="34" charset="0"/>
              </a:rPr>
              <a:t>Richie Thetford																		            www.thetfordcountry.com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eelOff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08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69A7B0F0-0952-43F7-AB4F-60B829F46B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304801"/>
            <a:ext cx="11582400" cy="1219200"/>
          </a:xfrm>
          <a:effectLst>
            <a:outerShdw dist="28398" dir="1593903" algn="ctr" rotWithShape="0">
              <a:schemeClr val="bg1"/>
            </a:outerShdw>
          </a:effectLst>
        </p:spPr>
        <p:txBody>
          <a:bodyPr>
            <a:normAutofit fontScale="90000"/>
          </a:bodyPr>
          <a:lstStyle/>
          <a:p>
            <a:r>
              <a:rPr lang="en-US" altLang="en-US" b="1" dirty="0">
                <a:latin typeface="Inter" panose="020B0502030000000004" pitchFamily="34" charset="0"/>
              </a:rPr>
              <a:t>What the Ephesians Were</a:t>
            </a:r>
            <a:br>
              <a:rPr lang="en-US" altLang="en-US" b="1" dirty="0">
                <a:latin typeface="Inter" panose="020B0502030000000004" pitchFamily="34" charset="0"/>
              </a:rPr>
            </a:br>
            <a:r>
              <a:rPr lang="en-US" altLang="en-US" b="1" dirty="0">
                <a:latin typeface="Inter" panose="020B0502030000000004" pitchFamily="34" charset="0"/>
              </a:rPr>
              <a:t>Before Their Conversion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D2C0779F-CB23-42FD-BFD3-DE0B5BC0000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1000" y="1676400"/>
            <a:ext cx="9906000" cy="487680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altLang="en-US" sz="3200" b="1" dirty="0">
                <a:latin typeface="Inter" panose="020B0502030000000004" pitchFamily="34" charset="0"/>
              </a:rPr>
              <a:t>Disciples of John,</a:t>
            </a:r>
            <a:br>
              <a:rPr lang="en-US" altLang="en-US" sz="3200" b="1" dirty="0">
                <a:latin typeface="Inter" panose="020B0502030000000004" pitchFamily="34" charset="0"/>
              </a:rPr>
            </a:br>
            <a:r>
              <a:rPr lang="en-US" altLang="en-US" sz="3200" b="1" dirty="0">
                <a:latin typeface="Inter" panose="020B0502030000000004" pitchFamily="34" charset="0"/>
              </a:rPr>
              <a:t>Exorcists, Magicians</a:t>
            </a:r>
          </a:p>
          <a:p>
            <a:pPr lvl="1">
              <a:lnSpc>
                <a:spcPct val="100000"/>
              </a:lnSpc>
            </a:pPr>
            <a:r>
              <a:rPr lang="en-US" altLang="en-US" sz="3000" dirty="0">
                <a:solidFill>
                  <a:srgbClr val="960000"/>
                </a:solidFill>
                <a:latin typeface="Inter Semi Bold" panose="020B0702030000000004" pitchFamily="34" charset="0"/>
              </a:rPr>
              <a:t>Acts 19:1-7, 11-19</a:t>
            </a:r>
          </a:p>
          <a:p>
            <a:pPr>
              <a:lnSpc>
                <a:spcPct val="100000"/>
              </a:lnSpc>
            </a:pPr>
            <a:r>
              <a:rPr lang="en-US" altLang="en-US" sz="3200" b="1" dirty="0">
                <a:solidFill>
                  <a:srgbClr val="960000"/>
                </a:solidFill>
                <a:latin typeface="Inter" panose="020B0502030000000004" pitchFamily="34" charset="0"/>
              </a:rPr>
              <a:t>Ephesians 2:1-3</a:t>
            </a:r>
          </a:p>
          <a:p>
            <a:pPr lvl="1">
              <a:lnSpc>
                <a:spcPct val="100000"/>
              </a:lnSpc>
            </a:pPr>
            <a:r>
              <a:rPr lang="en-US" altLang="en-US" sz="2800" dirty="0">
                <a:latin typeface="Inter" panose="020B0502030000000004" pitchFamily="34" charset="0"/>
              </a:rPr>
              <a:t>Were “dead in trespasses and sins”</a:t>
            </a:r>
          </a:p>
          <a:p>
            <a:pPr lvl="1">
              <a:lnSpc>
                <a:spcPct val="100000"/>
              </a:lnSpc>
            </a:pPr>
            <a:r>
              <a:rPr lang="en-US" altLang="en-US" sz="2800" dirty="0">
                <a:latin typeface="Inter" panose="020B0502030000000004" pitchFamily="34" charset="0"/>
              </a:rPr>
              <a:t>“Walked according to the course of the world”</a:t>
            </a:r>
          </a:p>
          <a:p>
            <a:pPr lvl="1">
              <a:lnSpc>
                <a:spcPct val="100000"/>
              </a:lnSpc>
            </a:pPr>
            <a:r>
              <a:rPr lang="en-US" altLang="en-US" sz="2800" dirty="0">
                <a:latin typeface="Inter" panose="020B0502030000000004" pitchFamily="34" charset="0"/>
              </a:rPr>
              <a:t>“Conducted themselves in the lusts of the flesh”</a:t>
            </a:r>
          </a:p>
          <a:p>
            <a:pPr lvl="1">
              <a:lnSpc>
                <a:spcPct val="100000"/>
              </a:lnSpc>
            </a:pPr>
            <a:r>
              <a:rPr lang="en-US" altLang="en-US" sz="2800" dirty="0">
                <a:latin typeface="Inter" panose="020B0502030000000004" pitchFamily="34" charset="0"/>
              </a:rPr>
              <a:t>“Fulfilling the desires of the flesh and of mind”</a:t>
            </a:r>
          </a:p>
          <a:p>
            <a:pPr lvl="1">
              <a:lnSpc>
                <a:spcPct val="100000"/>
              </a:lnSpc>
            </a:pPr>
            <a:r>
              <a:rPr lang="en-US" altLang="en-US" sz="2800" dirty="0">
                <a:latin typeface="Inter" panose="020B0502030000000004" pitchFamily="34" charset="0"/>
              </a:rPr>
              <a:t>“Were by nature children of wrath”</a:t>
            </a:r>
          </a:p>
        </p:txBody>
      </p:sp>
      <p:sp>
        <p:nvSpPr>
          <p:cNvPr id="4104" name="Line 8">
            <a:extLst>
              <a:ext uri="{FF2B5EF4-FFF2-40B4-BE49-F238E27FC236}">
                <a16:creationId xmlns:a16="http://schemas.microsoft.com/office/drawing/2014/main" id="{E120132F-7B65-43B6-8964-A08A8771F81C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600200"/>
            <a:ext cx="8534400" cy="0"/>
          </a:xfrm>
          <a:prstGeom prst="line">
            <a:avLst/>
          </a:prstGeom>
          <a:noFill/>
          <a:ln w="50800">
            <a:solidFill>
              <a:srgbClr val="96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4106" name="Picture 10">
            <a:extLst>
              <a:ext uri="{FF2B5EF4-FFF2-40B4-BE49-F238E27FC236}">
                <a16:creationId xmlns:a16="http://schemas.microsoft.com/office/drawing/2014/main" id="{6588C806-BD7C-4942-84D1-7BED157A77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1958" y="1749624"/>
            <a:ext cx="4725242" cy="2593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5">
            <a:extLst>
              <a:ext uri="{FF2B5EF4-FFF2-40B4-BE49-F238E27FC236}">
                <a16:creationId xmlns:a16="http://schemas.microsoft.com/office/drawing/2014/main" id="{B5C6C4B7-396B-4B1D-996B-37756F0282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28600" cy="6858000"/>
          </a:xfrm>
          <a:prstGeom prst="rect">
            <a:avLst/>
          </a:prstGeom>
          <a:solidFill>
            <a:srgbClr val="9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FF68DFBD-2FD4-444C-B36F-0F7805703D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63400" y="0"/>
            <a:ext cx="228600" cy="6858000"/>
          </a:xfrm>
          <a:prstGeom prst="rect">
            <a:avLst/>
          </a:prstGeom>
          <a:solidFill>
            <a:srgbClr val="9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Rectangle 7">
            <a:extLst>
              <a:ext uri="{FF2B5EF4-FFF2-40B4-BE49-F238E27FC236}">
                <a16:creationId xmlns:a16="http://schemas.microsoft.com/office/drawing/2014/main" id="{BD5F40C9-E72F-4F8E-92D3-1ABD8A8A56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0"/>
            <a:ext cx="11887200" cy="228600"/>
          </a:xfrm>
          <a:prstGeom prst="rect">
            <a:avLst/>
          </a:prstGeom>
          <a:solidFill>
            <a:srgbClr val="9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96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Rectangle 7">
            <a:extLst>
              <a:ext uri="{FF2B5EF4-FFF2-40B4-BE49-F238E27FC236}">
                <a16:creationId xmlns:a16="http://schemas.microsoft.com/office/drawing/2014/main" id="{B1A7F2C2-E253-4284-B523-4923963025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" y="6324600"/>
            <a:ext cx="11887200" cy="228600"/>
          </a:xfrm>
          <a:prstGeom prst="rect">
            <a:avLst/>
          </a:prstGeom>
          <a:solidFill>
            <a:srgbClr val="9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96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196553C-E6C5-4F8B-954E-7791B0E65648}"/>
              </a:ext>
            </a:extLst>
          </p:cNvPr>
          <p:cNvSpPr txBox="1"/>
          <p:nvPr/>
        </p:nvSpPr>
        <p:spPr>
          <a:xfrm>
            <a:off x="0" y="6550223"/>
            <a:ext cx="12192000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Inter" panose="020B0502030000000004" pitchFamily="34" charset="0"/>
              </a:rPr>
              <a:t>Richie Thetford																		            www.thetfordcountry.com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08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7A22E10A-496F-457F-8328-DCBB823F1E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274638"/>
            <a:ext cx="9982200" cy="1249362"/>
          </a:xfrm>
          <a:effectLst>
            <a:outerShdw dist="28398" dir="1593903" algn="ctr" rotWithShape="0">
              <a:schemeClr val="bg1"/>
            </a:outerShdw>
          </a:effectLst>
        </p:spPr>
        <p:txBody>
          <a:bodyPr>
            <a:normAutofit fontScale="90000"/>
          </a:bodyPr>
          <a:lstStyle/>
          <a:p>
            <a:r>
              <a:rPr lang="en-US" altLang="en-US" b="1" dirty="0">
                <a:latin typeface="Inter" panose="020B0502030000000004" pitchFamily="34" charset="0"/>
              </a:rPr>
              <a:t>What the Ephesians Were</a:t>
            </a:r>
            <a:br>
              <a:rPr lang="en-US" altLang="en-US" b="1" dirty="0">
                <a:latin typeface="Inter" panose="020B0502030000000004" pitchFamily="34" charset="0"/>
              </a:rPr>
            </a:br>
            <a:r>
              <a:rPr lang="en-US" altLang="en-US" b="1" dirty="0">
                <a:latin typeface="Inter" panose="020B0502030000000004" pitchFamily="34" charset="0"/>
              </a:rPr>
              <a:t>Before Their Conversion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A14B33BA-4D10-4F50-A35D-83517B55CD7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1000" y="1752600"/>
            <a:ext cx="11391900" cy="457200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altLang="en-US" sz="3200" b="1" dirty="0">
                <a:solidFill>
                  <a:srgbClr val="960000"/>
                </a:solidFill>
                <a:latin typeface="Inter" panose="020B0502030000000004" pitchFamily="34" charset="0"/>
              </a:rPr>
              <a:t>Ephesians 2:11-12</a:t>
            </a:r>
          </a:p>
          <a:p>
            <a:pPr lvl="1">
              <a:lnSpc>
                <a:spcPct val="100000"/>
              </a:lnSpc>
              <a:spcBef>
                <a:spcPts val="1000"/>
              </a:spcBef>
            </a:pPr>
            <a:r>
              <a:rPr lang="en-US" altLang="en-US" sz="3000" dirty="0">
                <a:latin typeface="Inter" panose="020B0502030000000004" pitchFamily="34" charset="0"/>
              </a:rPr>
              <a:t>“Were without Christ”</a:t>
            </a:r>
          </a:p>
          <a:p>
            <a:pPr lvl="1">
              <a:lnSpc>
                <a:spcPct val="100000"/>
              </a:lnSpc>
              <a:spcBef>
                <a:spcPts val="1000"/>
              </a:spcBef>
            </a:pPr>
            <a:r>
              <a:rPr lang="en-US" altLang="en-US" sz="3000" dirty="0">
                <a:latin typeface="Inter" panose="020B0502030000000004" pitchFamily="34" charset="0"/>
              </a:rPr>
              <a:t>“Aliens from the commonwealth of Israel”</a:t>
            </a:r>
          </a:p>
          <a:p>
            <a:pPr lvl="1">
              <a:lnSpc>
                <a:spcPct val="100000"/>
              </a:lnSpc>
              <a:spcBef>
                <a:spcPts val="1000"/>
              </a:spcBef>
            </a:pPr>
            <a:r>
              <a:rPr lang="en-US" altLang="en-US" sz="3000" dirty="0">
                <a:latin typeface="Inter" panose="020B0502030000000004" pitchFamily="34" charset="0"/>
              </a:rPr>
              <a:t>“Strangers of the covenants of promise”</a:t>
            </a:r>
          </a:p>
          <a:p>
            <a:pPr lvl="1">
              <a:lnSpc>
                <a:spcPct val="100000"/>
              </a:lnSpc>
              <a:spcBef>
                <a:spcPts val="1000"/>
              </a:spcBef>
            </a:pPr>
            <a:r>
              <a:rPr lang="en-US" altLang="en-US" sz="3000" dirty="0">
                <a:latin typeface="Inter" panose="020B0502030000000004" pitchFamily="34" charset="0"/>
              </a:rPr>
              <a:t>“Having no hope and without God in the world”</a:t>
            </a:r>
          </a:p>
          <a:p>
            <a:pPr>
              <a:lnSpc>
                <a:spcPct val="100000"/>
              </a:lnSpc>
            </a:pPr>
            <a:r>
              <a:rPr lang="en-US" altLang="en-US" sz="3200" b="1" dirty="0">
                <a:solidFill>
                  <a:srgbClr val="960000"/>
                </a:solidFill>
                <a:latin typeface="Inter" panose="020B0502030000000004" pitchFamily="34" charset="0"/>
              </a:rPr>
              <a:t>Ephesians 2:13</a:t>
            </a:r>
          </a:p>
          <a:p>
            <a:pPr lvl="1">
              <a:lnSpc>
                <a:spcPct val="100000"/>
              </a:lnSpc>
              <a:spcBef>
                <a:spcPts val="1000"/>
              </a:spcBef>
            </a:pPr>
            <a:r>
              <a:rPr lang="en-US" altLang="en-US" sz="3000" dirty="0">
                <a:latin typeface="Inter" panose="020B0502030000000004" pitchFamily="34" charset="0"/>
              </a:rPr>
              <a:t>“Were once far off”</a:t>
            </a:r>
          </a:p>
        </p:txBody>
      </p:sp>
      <p:sp>
        <p:nvSpPr>
          <p:cNvPr id="5128" name="Line 8">
            <a:extLst>
              <a:ext uri="{FF2B5EF4-FFF2-40B4-BE49-F238E27FC236}">
                <a16:creationId xmlns:a16="http://schemas.microsoft.com/office/drawing/2014/main" id="{A1B39814-481B-4863-AAA1-121811113A88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600200"/>
            <a:ext cx="8534400" cy="0"/>
          </a:xfrm>
          <a:prstGeom prst="line">
            <a:avLst/>
          </a:prstGeom>
          <a:noFill/>
          <a:ln w="50800">
            <a:solidFill>
              <a:srgbClr val="96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Rectangle 5">
            <a:extLst>
              <a:ext uri="{FF2B5EF4-FFF2-40B4-BE49-F238E27FC236}">
                <a16:creationId xmlns:a16="http://schemas.microsoft.com/office/drawing/2014/main" id="{FF66B55A-BAA9-4DE1-9F48-93CC0B66F4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28600" cy="6858000"/>
          </a:xfrm>
          <a:prstGeom prst="rect">
            <a:avLst/>
          </a:prstGeom>
          <a:solidFill>
            <a:srgbClr val="9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Rectangle 6">
            <a:extLst>
              <a:ext uri="{FF2B5EF4-FFF2-40B4-BE49-F238E27FC236}">
                <a16:creationId xmlns:a16="http://schemas.microsoft.com/office/drawing/2014/main" id="{302FE369-CCCE-4EB6-B570-228D1E89B9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63400" y="0"/>
            <a:ext cx="228600" cy="6858000"/>
          </a:xfrm>
          <a:prstGeom prst="rect">
            <a:avLst/>
          </a:prstGeom>
          <a:solidFill>
            <a:srgbClr val="9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Rectangle 7">
            <a:extLst>
              <a:ext uri="{FF2B5EF4-FFF2-40B4-BE49-F238E27FC236}">
                <a16:creationId xmlns:a16="http://schemas.microsoft.com/office/drawing/2014/main" id="{7747D7A0-6B31-40C6-AD15-EA050A3491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0"/>
            <a:ext cx="11887200" cy="228600"/>
          </a:xfrm>
          <a:prstGeom prst="rect">
            <a:avLst/>
          </a:prstGeom>
          <a:solidFill>
            <a:srgbClr val="9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96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Rectangle 7">
            <a:extLst>
              <a:ext uri="{FF2B5EF4-FFF2-40B4-BE49-F238E27FC236}">
                <a16:creationId xmlns:a16="http://schemas.microsoft.com/office/drawing/2014/main" id="{97B0DBC1-3C4E-40CF-B22E-5D15C2B312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" y="6324600"/>
            <a:ext cx="11887200" cy="228600"/>
          </a:xfrm>
          <a:prstGeom prst="rect">
            <a:avLst/>
          </a:prstGeom>
          <a:solidFill>
            <a:srgbClr val="9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96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C8FCDEE-CA94-4BA1-87E8-CB8F9599188B}"/>
              </a:ext>
            </a:extLst>
          </p:cNvPr>
          <p:cNvSpPr txBox="1"/>
          <p:nvPr/>
        </p:nvSpPr>
        <p:spPr>
          <a:xfrm>
            <a:off x="0" y="6550223"/>
            <a:ext cx="12192000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Inter" panose="020B0502030000000004" pitchFamily="34" charset="0"/>
              </a:rPr>
              <a:t>Richie Thetford																		            www.thetfordcountry.com</a:t>
            </a:r>
          </a:p>
        </p:txBody>
      </p:sp>
      <p:pic>
        <p:nvPicPr>
          <p:cNvPr id="3" name="Picture 2" descr="Close-up of a leather bible&#10;&#10;Description automatically generated with medium confidence">
            <a:extLst>
              <a:ext uri="{FF2B5EF4-FFF2-40B4-BE49-F238E27FC236}">
                <a16:creationId xmlns:a16="http://schemas.microsoft.com/office/drawing/2014/main" id="{D8BEBE03-E090-4CA5-8A45-1BE21A555A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7400" y="1600199"/>
            <a:ext cx="2190750" cy="464522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08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B235DFA1-3A03-4067-AAD1-A9E0C98F5B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274638"/>
            <a:ext cx="9982200" cy="1249359"/>
          </a:xfrm>
          <a:effectLst>
            <a:outerShdw dist="28398" dir="1593903" algn="ctr" rotWithShape="0">
              <a:schemeClr val="bg1"/>
            </a:outerShdw>
          </a:effectLst>
        </p:spPr>
        <p:txBody>
          <a:bodyPr>
            <a:normAutofit fontScale="90000"/>
          </a:bodyPr>
          <a:lstStyle/>
          <a:p>
            <a:r>
              <a:rPr lang="en-US" altLang="en-US" b="1" dirty="0">
                <a:latin typeface="Inter" panose="020B0502030000000004" pitchFamily="34" charset="0"/>
              </a:rPr>
              <a:t>What the Ephesians Were</a:t>
            </a:r>
            <a:br>
              <a:rPr lang="en-US" altLang="en-US" b="1" dirty="0">
                <a:latin typeface="Inter" panose="020B0502030000000004" pitchFamily="34" charset="0"/>
              </a:rPr>
            </a:br>
            <a:r>
              <a:rPr lang="en-US" altLang="en-US" b="1" dirty="0">
                <a:latin typeface="Inter" panose="020B0502030000000004" pitchFamily="34" charset="0"/>
              </a:rPr>
              <a:t>Before Their Conversion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1CDC627A-02EE-4D7C-A6BF-029BCAFD5CD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1000" y="1752600"/>
            <a:ext cx="9982200" cy="457200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altLang="en-US" sz="3200" b="1" dirty="0">
                <a:solidFill>
                  <a:srgbClr val="960000"/>
                </a:solidFill>
                <a:latin typeface="Inter" panose="020B0502030000000004" pitchFamily="34" charset="0"/>
              </a:rPr>
              <a:t>Ephesians 4:14</a:t>
            </a:r>
          </a:p>
          <a:p>
            <a:pPr lvl="1">
              <a:lnSpc>
                <a:spcPct val="100000"/>
              </a:lnSpc>
              <a:spcBef>
                <a:spcPts val="1000"/>
              </a:spcBef>
            </a:pPr>
            <a:r>
              <a:rPr lang="en-US" altLang="en-US" sz="3000" dirty="0">
                <a:latin typeface="Inter" panose="020B0502030000000004" pitchFamily="34" charset="0"/>
              </a:rPr>
              <a:t>“Carried about with every wind of doctrine;” “trickery of men”</a:t>
            </a:r>
          </a:p>
          <a:p>
            <a:pPr>
              <a:lnSpc>
                <a:spcPct val="100000"/>
              </a:lnSpc>
            </a:pPr>
            <a:r>
              <a:rPr lang="en-US" altLang="en-US" sz="3200" b="1" dirty="0">
                <a:solidFill>
                  <a:srgbClr val="960000"/>
                </a:solidFill>
                <a:latin typeface="Inter" panose="020B0502030000000004" pitchFamily="34" charset="0"/>
              </a:rPr>
              <a:t>Ephesians 4:17-20</a:t>
            </a:r>
          </a:p>
          <a:p>
            <a:pPr lvl="1">
              <a:lnSpc>
                <a:spcPct val="100000"/>
              </a:lnSpc>
              <a:spcBef>
                <a:spcPts val="1000"/>
              </a:spcBef>
            </a:pPr>
            <a:r>
              <a:rPr lang="en-US" altLang="en-US" sz="3000" dirty="0">
                <a:latin typeface="Inter" panose="020B0502030000000004" pitchFamily="34" charset="0"/>
              </a:rPr>
              <a:t>“Futility of mind;” “Understanding darkened;” “ignorant;” “Works of the flesh”</a:t>
            </a:r>
          </a:p>
        </p:txBody>
      </p:sp>
      <p:sp>
        <p:nvSpPr>
          <p:cNvPr id="6152" name="Line 8">
            <a:extLst>
              <a:ext uri="{FF2B5EF4-FFF2-40B4-BE49-F238E27FC236}">
                <a16:creationId xmlns:a16="http://schemas.microsoft.com/office/drawing/2014/main" id="{D42F280F-FE7E-4AFB-8D0D-93840094224F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600200"/>
            <a:ext cx="8534400" cy="0"/>
          </a:xfrm>
          <a:prstGeom prst="line">
            <a:avLst/>
          </a:prstGeom>
          <a:noFill/>
          <a:ln w="50800">
            <a:solidFill>
              <a:srgbClr val="96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Rectangle 5">
            <a:extLst>
              <a:ext uri="{FF2B5EF4-FFF2-40B4-BE49-F238E27FC236}">
                <a16:creationId xmlns:a16="http://schemas.microsoft.com/office/drawing/2014/main" id="{EB537452-0457-4FF0-8861-69561000BB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28600" cy="6858000"/>
          </a:xfrm>
          <a:prstGeom prst="rect">
            <a:avLst/>
          </a:prstGeom>
          <a:solidFill>
            <a:srgbClr val="9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Rectangle 6">
            <a:extLst>
              <a:ext uri="{FF2B5EF4-FFF2-40B4-BE49-F238E27FC236}">
                <a16:creationId xmlns:a16="http://schemas.microsoft.com/office/drawing/2014/main" id="{4FECE2F2-D8B3-44D2-9AF6-09F665FD75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63400" y="0"/>
            <a:ext cx="228600" cy="6858000"/>
          </a:xfrm>
          <a:prstGeom prst="rect">
            <a:avLst/>
          </a:prstGeom>
          <a:solidFill>
            <a:srgbClr val="9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Rectangle 7">
            <a:extLst>
              <a:ext uri="{FF2B5EF4-FFF2-40B4-BE49-F238E27FC236}">
                <a16:creationId xmlns:a16="http://schemas.microsoft.com/office/drawing/2014/main" id="{BA3D0BAE-C61E-4E58-844B-7E3376204D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0"/>
            <a:ext cx="11887200" cy="228600"/>
          </a:xfrm>
          <a:prstGeom prst="rect">
            <a:avLst/>
          </a:prstGeom>
          <a:solidFill>
            <a:srgbClr val="9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96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Rectangle 7">
            <a:extLst>
              <a:ext uri="{FF2B5EF4-FFF2-40B4-BE49-F238E27FC236}">
                <a16:creationId xmlns:a16="http://schemas.microsoft.com/office/drawing/2014/main" id="{9191DBC9-B254-4C54-977D-3EA8217EAA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" y="6324600"/>
            <a:ext cx="11887200" cy="228600"/>
          </a:xfrm>
          <a:prstGeom prst="rect">
            <a:avLst/>
          </a:prstGeom>
          <a:solidFill>
            <a:srgbClr val="9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96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415019F-6EF1-44C3-8932-203BDF34E7AF}"/>
              </a:ext>
            </a:extLst>
          </p:cNvPr>
          <p:cNvSpPr txBox="1"/>
          <p:nvPr/>
        </p:nvSpPr>
        <p:spPr>
          <a:xfrm>
            <a:off x="0" y="6550223"/>
            <a:ext cx="12192000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Inter" panose="020B0502030000000004" pitchFamily="34" charset="0"/>
              </a:rPr>
              <a:t>Richie Thetford																		            www.thetfordcountry.com</a:t>
            </a:r>
          </a:p>
        </p:txBody>
      </p:sp>
      <p:pic>
        <p:nvPicPr>
          <p:cNvPr id="16" name="Picture 15" descr="Close-up of a leather bible&#10;&#10;Description automatically generated with medium confidence">
            <a:extLst>
              <a:ext uri="{FF2B5EF4-FFF2-40B4-BE49-F238E27FC236}">
                <a16:creationId xmlns:a16="http://schemas.microsoft.com/office/drawing/2014/main" id="{78A4166B-AC82-4BBD-BDCA-0E958DD540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00" y="1749620"/>
            <a:ext cx="2343150" cy="449580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08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23775897-82BA-4D91-B97A-C91EA331AC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274638"/>
            <a:ext cx="9982200" cy="1249361"/>
          </a:xfrm>
          <a:effectLst>
            <a:outerShdw dist="28398" dir="1593903" algn="ctr" rotWithShape="0">
              <a:schemeClr val="bg1"/>
            </a:outerShdw>
          </a:effectLst>
        </p:spPr>
        <p:txBody>
          <a:bodyPr>
            <a:normAutofit fontScale="90000"/>
          </a:bodyPr>
          <a:lstStyle/>
          <a:p>
            <a:r>
              <a:rPr lang="en-US" altLang="en-US" b="1" dirty="0">
                <a:latin typeface="Inter" panose="020B0502030000000004" pitchFamily="34" charset="0"/>
              </a:rPr>
              <a:t>What the Ephesians Did to</a:t>
            </a:r>
            <a:br>
              <a:rPr lang="en-US" altLang="en-US" b="1" dirty="0">
                <a:latin typeface="Inter" panose="020B0502030000000004" pitchFamily="34" charset="0"/>
              </a:rPr>
            </a:br>
            <a:r>
              <a:rPr lang="en-US" altLang="en-US" b="1" dirty="0">
                <a:latin typeface="Inter" panose="020B0502030000000004" pitchFamily="34" charset="0"/>
              </a:rPr>
              <a:t>Become Christians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A4BCC106-5B74-463F-9A7B-A5D69AF1145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1000" y="1752600"/>
            <a:ext cx="9982200" cy="457200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altLang="en-US" sz="3200" b="1" dirty="0">
                <a:latin typeface="Inter" panose="020B0502030000000004" pitchFamily="34" charset="0"/>
              </a:rPr>
              <a:t>Heard the Word of Truth</a:t>
            </a:r>
          </a:p>
          <a:p>
            <a:pPr lvl="1">
              <a:lnSpc>
                <a:spcPct val="100000"/>
              </a:lnSpc>
              <a:spcBef>
                <a:spcPts val="1000"/>
              </a:spcBef>
            </a:pPr>
            <a:r>
              <a:rPr lang="en-US" altLang="en-US" sz="3000" dirty="0">
                <a:solidFill>
                  <a:srgbClr val="960000"/>
                </a:solidFill>
                <a:latin typeface="Inter Semi Bold" panose="020B0702030000000004" pitchFamily="34" charset="0"/>
                <a:ea typeface="Inter Semi Bold" panose="020B0702030000000004" pitchFamily="34" charset="0"/>
              </a:rPr>
              <a:t>Ephesians 1:13</a:t>
            </a:r>
          </a:p>
          <a:p>
            <a:pPr lvl="1">
              <a:lnSpc>
                <a:spcPct val="100000"/>
              </a:lnSpc>
              <a:spcBef>
                <a:spcPts val="1000"/>
              </a:spcBef>
            </a:pPr>
            <a:r>
              <a:rPr lang="en-US" altLang="en-US" sz="3000" dirty="0">
                <a:solidFill>
                  <a:srgbClr val="960000"/>
                </a:solidFill>
                <a:latin typeface="Inter Semi Bold" panose="020B0702030000000004" pitchFamily="34" charset="0"/>
                <a:ea typeface="Inter Semi Bold" panose="020B0702030000000004" pitchFamily="34" charset="0"/>
              </a:rPr>
              <a:t>Acts 19:5, 10; 20:26-27</a:t>
            </a:r>
          </a:p>
          <a:p>
            <a:pPr>
              <a:lnSpc>
                <a:spcPct val="100000"/>
              </a:lnSpc>
            </a:pPr>
            <a:r>
              <a:rPr lang="en-US" altLang="en-US" sz="3200" b="1" dirty="0">
                <a:latin typeface="Inter" panose="020B0502030000000004" pitchFamily="34" charset="0"/>
              </a:rPr>
              <a:t>Believed the message of God</a:t>
            </a:r>
          </a:p>
          <a:p>
            <a:pPr lvl="1">
              <a:lnSpc>
                <a:spcPct val="100000"/>
              </a:lnSpc>
              <a:spcBef>
                <a:spcPts val="1000"/>
              </a:spcBef>
            </a:pPr>
            <a:r>
              <a:rPr lang="en-US" altLang="en-US" sz="3000" dirty="0">
                <a:solidFill>
                  <a:srgbClr val="960000"/>
                </a:solidFill>
                <a:latin typeface="Inter Semi Bold" panose="020B0702030000000004" pitchFamily="34" charset="0"/>
                <a:ea typeface="Inter Semi Bold" panose="020B0702030000000004" pitchFamily="34" charset="0"/>
              </a:rPr>
              <a:t>Ephesians 1:13</a:t>
            </a:r>
          </a:p>
          <a:p>
            <a:pPr lvl="1">
              <a:lnSpc>
                <a:spcPct val="100000"/>
              </a:lnSpc>
              <a:spcBef>
                <a:spcPts val="1000"/>
              </a:spcBef>
            </a:pPr>
            <a:r>
              <a:rPr lang="en-US" altLang="en-US" sz="3000" dirty="0">
                <a:solidFill>
                  <a:srgbClr val="960000"/>
                </a:solidFill>
                <a:latin typeface="Inter Semi Bold" panose="020B0702030000000004" pitchFamily="34" charset="0"/>
                <a:ea typeface="Inter Semi Bold" panose="020B0702030000000004" pitchFamily="34" charset="0"/>
              </a:rPr>
              <a:t>Acts 20:21</a:t>
            </a:r>
          </a:p>
          <a:p>
            <a:pPr lvl="1">
              <a:lnSpc>
                <a:spcPct val="100000"/>
              </a:lnSpc>
              <a:spcBef>
                <a:spcPts val="1000"/>
              </a:spcBef>
            </a:pPr>
            <a:r>
              <a:rPr lang="en-US" altLang="en-US" sz="3000" dirty="0">
                <a:solidFill>
                  <a:srgbClr val="960000"/>
                </a:solidFill>
                <a:latin typeface="Inter Semi Bold" panose="020B0702030000000004" pitchFamily="34" charset="0"/>
                <a:ea typeface="Inter Semi Bold" panose="020B0702030000000004" pitchFamily="34" charset="0"/>
              </a:rPr>
              <a:t>Ephesians 2:8</a:t>
            </a:r>
            <a:endParaRPr lang="en-US" altLang="en-US" sz="3000" dirty="0">
              <a:latin typeface="Inter Semi Bold" panose="020B0702030000000004" pitchFamily="34" charset="0"/>
              <a:ea typeface="Inter Semi Bold" panose="020B0702030000000004" pitchFamily="34" charset="0"/>
            </a:endParaRPr>
          </a:p>
        </p:txBody>
      </p:sp>
      <p:sp>
        <p:nvSpPr>
          <p:cNvPr id="7176" name="Line 8">
            <a:extLst>
              <a:ext uri="{FF2B5EF4-FFF2-40B4-BE49-F238E27FC236}">
                <a16:creationId xmlns:a16="http://schemas.microsoft.com/office/drawing/2014/main" id="{E47EB505-3BA1-47B3-81CB-21E42676611A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600200"/>
            <a:ext cx="8534400" cy="0"/>
          </a:xfrm>
          <a:prstGeom prst="line">
            <a:avLst/>
          </a:prstGeom>
          <a:noFill/>
          <a:ln w="50800">
            <a:solidFill>
              <a:srgbClr val="96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7177" name="Picture 9">
            <a:extLst>
              <a:ext uri="{FF2B5EF4-FFF2-40B4-BE49-F238E27FC236}">
                <a16:creationId xmlns:a16="http://schemas.microsoft.com/office/drawing/2014/main" id="{2B4B790A-7B05-4E4E-A3CE-4704E44EA9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6800" y="1749622"/>
            <a:ext cx="3175310" cy="2289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8" name="Picture 10">
            <a:extLst>
              <a:ext uri="{FF2B5EF4-FFF2-40B4-BE49-F238E27FC236}">
                <a16:creationId xmlns:a16="http://schemas.microsoft.com/office/drawing/2014/main" id="{34F44137-F5B5-4926-9C81-9654552CEB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7013" y="4114604"/>
            <a:ext cx="3190662" cy="2133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5">
            <a:extLst>
              <a:ext uri="{FF2B5EF4-FFF2-40B4-BE49-F238E27FC236}">
                <a16:creationId xmlns:a16="http://schemas.microsoft.com/office/drawing/2014/main" id="{FACF0D62-05D4-4524-8BA1-73A1E5D797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28600" cy="6858000"/>
          </a:xfrm>
          <a:prstGeom prst="rect">
            <a:avLst/>
          </a:prstGeom>
          <a:solidFill>
            <a:srgbClr val="9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Rectangle 6">
            <a:extLst>
              <a:ext uri="{FF2B5EF4-FFF2-40B4-BE49-F238E27FC236}">
                <a16:creationId xmlns:a16="http://schemas.microsoft.com/office/drawing/2014/main" id="{1C2E0766-D224-452F-B9D5-52F6E72030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63400" y="0"/>
            <a:ext cx="228600" cy="6858000"/>
          </a:xfrm>
          <a:prstGeom prst="rect">
            <a:avLst/>
          </a:prstGeom>
          <a:solidFill>
            <a:srgbClr val="9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Rectangle 7">
            <a:extLst>
              <a:ext uri="{FF2B5EF4-FFF2-40B4-BE49-F238E27FC236}">
                <a16:creationId xmlns:a16="http://schemas.microsoft.com/office/drawing/2014/main" id="{CABFA061-C192-40B7-B040-8B36985446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0"/>
            <a:ext cx="11887200" cy="228600"/>
          </a:xfrm>
          <a:prstGeom prst="rect">
            <a:avLst/>
          </a:prstGeom>
          <a:solidFill>
            <a:srgbClr val="9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96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Rectangle 7">
            <a:extLst>
              <a:ext uri="{FF2B5EF4-FFF2-40B4-BE49-F238E27FC236}">
                <a16:creationId xmlns:a16="http://schemas.microsoft.com/office/drawing/2014/main" id="{D50B5AF2-7162-4B47-BB51-CCDBC03D11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" y="6324600"/>
            <a:ext cx="11887200" cy="228600"/>
          </a:xfrm>
          <a:prstGeom prst="rect">
            <a:avLst/>
          </a:prstGeom>
          <a:solidFill>
            <a:srgbClr val="9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96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D600E39-83BB-46C1-AE26-68B220347125}"/>
              </a:ext>
            </a:extLst>
          </p:cNvPr>
          <p:cNvSpPr txBox="1"/>
          <p:nvPr/>
        </p:nvSpPr>
        <p:spPr>
          <a:xfrm>
            <a:off x="0" y="6550223"/>
            <a:ext cx="12192000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Inter" panose="020B0502030000000004" pitchFamily="34" charset="0"/>
              </a:rPr>
              <a:t>Richie Thetford																		            www.thetfordcountry.com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08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7EFA6C28-3B43-43DB-97DC-48E57EAAC7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274638"/>
            <a:ext cx="9982200" cy="1249360"/>
          </a:xfrm>
          <a:effectLst>
            <a:outerShdw dist="28398" dir="1593903" algn="ctr" rotWithShape="0">
              <a:schemeClr val="bg1"/>
            </a:outerShdw>
          </a:effectLst>
        </p:spPr>
        <p:txBody>
          <a:bodyPr>
            <a:normAutofit fontScale="90000"/>
          </a:bodyPr>
          <a:lstStyle/>
          <a:p>
            <a:r>
              <a:rPr lang="en-US" altLang="en-US" b="1" dirty="0">
                <a:latin typeface="Inter" panose="020B0502030000000004" pitchFamily="34" charset="0"/>
              </a:rPr>
              <a:t>What the Ephesians Did to</a:t>
            </a:r>
            <a:br>
              <a:rPr lang="en-US" altLang="en-US" b="1" dirty="0">
                <a:latin typeface="Inter" panose="020B0502030000000004" pitchFamily="34" charset="0"/>
              </a:rPr>
            </a:br>
            <a:r>
              <a:rPr lang="en-US" altLang="en-US" b="1" dirty="0">
                <a:latin typeface="Inter" panose="020B0502030000000004" pitchFamily="34" charset="0"/>
              </a:rPr>
              <a:t>Become Christians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9FD3A300-94ED-4D7D-9E2A-B0298F91CB7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0999" y="1752600"/>
            <a:ext cx="6951663" cy="4114799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altLang="en-US" sz="3200" b="1" dirty="0">
                <a:latin typeface="Inter" panose="020B0502030000000004" pitchFamily="34" charset="0"/>
              </a:rPr>
              <a:t>They Repented</a:t>
            </a:r>
          </a:p>
          <a:p>
            <a:pPr lvl="1">
              <a:lnSpc>
                <a:spcPct val="100000"/>
              </a:lnSpc>
              <a:spcBef>
                <a:spcPts val="1000"/>
              </a:spcBef>
            </a:pPr>
            <a:r>
              <a:rPr lang="en-US" altLang="en-US" sz="3000" dirty="0">
                <a:solidFill>
                  <a:srgbClr val="960000"/>
                </a:solidFill>
                <a:latin typeface="Inter Semi Bold" panose="020B0702030000000004" pitchFamily="34" charset="0"/>
                <a:ea typeface="Inter Semi Bold" panose="020B0702030000000004" pitchFamily="34" charset="0"/>
              </a:rPr>
              <a:t>Acts 20:21</a:t>
            </a:r>
          </a:p>
          <a:p>
            <a:pPr lvl="1">
              <a:lnSpc>
                <a:spcPct val="100000"/>
              </a:lnSpc>
              <a:spcBef>
                <a:spcPts val="1000"/>
              </a:spcBef>
            </a:pPr>
            <a:r>
              <a:rPr lang="en-US" altLang="en-US" sz="3000" dirty="0">
                <a:solidFill>
                  <a:srgbClr val="960000"/>
                </a:solidFill>
                <a:latin typeface="Inter Semi Bold" panose="020B0702030000000004" pitchFamily="34" charset="0"/>
                <a:ea typeface="Inter Semi Bold" panose="020B0702030000000004" pitchFamily="34" charset="0"/>
              </a:rPr>
              <a:t>Acts 19:18-19</a:t>
            </a:r>
          </a:p>
          <a:p>
            <a:pPr>
              <a:lnSpc>
                <a:spcPct val="100000"/>
              </a:lnSpc>
            </a:pPr>
            <a:r>
              <a:rPr lang="en-US" altLang="en-US" sz="3200" b="1" dirty="0">
                <a:latin typeface="Inter" panose="020B0502030000000004" pitchFamily="34" charset="0"/>
              </a:rPr>
              <a:t>They Confessed Christ</a:t>
            </a:r>
          </a:p>
          <a:p>
            <a:pPr lvl="1">
              <a:lnSpc>
                <a:spcPct val="100000"/>
              </a:lnSpc>
              <a:spcBef>
                <a:spcPts val="1000"/>
              </a:spcBef>
            </a:pPr>
            <a:r>
              <a:rPr lang="en-US" altLang="en-US" sz="3000" dirty="0">
                <a:solidFill>
                  <a:srgbClr val="960000"/>
                </a:solidFill>
                <a:latin typeface="Inter Semi Bold" panose="020B0702030000000004" pitchFamily="34" charset="0"/>
                <a:ea typeface="Inter Semi Bold" panose="020B0702030000000004" pitchFamily="34" charset="0"/>
              </a:rPr>
              <a:t>Acts 19:7</a:t>
            </a:r>
          </a:p>
        </p:txBody>
      </p:sp>
      <p:sp>
        <p:nvSpPr>
          <p:cNvPr id="8200" name="Line 8">
            <a:extLst>
              <a:ext uri="{FF2B5EF4-FFF2-40B4-BE49-F238E27FC236}">
                <a16:creationId xmlns:a16="http://schemas.microsoft.com/office/drawing/2014/main" id="{420BD81E-763A-40D0-93D1-82B9FEB8FD5E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600200"/>
            <a:ext cx="8534400" cy="0"/>
          </a:xfrm>
          <a:prstGeom prst="line">
            <a:avLst/>
          </a:prstGeom>
          <a:noFill/>
          <a:ln w="50800">
            <a:solidFill>
              <a:srgbClr val="96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8203" name="Picture 11">
            <a:extLst>
              <a:ext uri="{FF2B5EF4-FFF2-40B4-BE49-F238E27FC236}">
                <a16:creationId xmlns:a16="http://schemas.microsoft.com/office/drawing/2014/main" id="{76010657-4C86-48B4-91D0-FA2D5228E0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1741875"/>
            <a:ext cx="3886200" cy="4506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5">
            <a:extLst>
              <a:ext uri="{FF2B5EF4-FFF2-40B4-BE49-F238E27FC236}">
                <a16:creationId xmlns:a16="http://schemas.microsoft.com/office/drawing/2014/main" id="{889D6201-3EEC-4F01-9954-24202B05AE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28600" cy="6858000"/>
          </a:xfrm>
          <a:prstGeom prst="rect">
            <a:avLst/>
          </a:prstGeom>
          <a:solidFill>
            <a:srgbClr val="9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0CB6467F-B2E9-4691-AF05-2ED20A19D0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63400" y="0"/>
            <a:ext cx="228600" cy="6858000"/>
          </a:xfrm>
          <a:prstGeom prst="rect">
            <a:avLst/>
          </a:prstGeom>
          <a:solidFill>
            <a:srgbClr val="9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Rectangle 7">
            <a:extLst>
              <a:ext uri="{FF2B5EF4-FFF2-40B4-BE49-F238E27FC236}">
                <a16:creationId xmlns:a16="http://schemas.microsoft.com/office/drawing/2014/main" id="{287C9581-E143-42C1-ABFB-73FBBF272C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0"/>
            <a:ext cx="11887200" cy="228600"/>
          </a:xfrm>
          <a:prstGeom prst="rect">
            <a:avLst/>
          </a:prstGeom>
          <a:solidFill>
            <a:srgbClr val="9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96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Rectangle 7">
            <a:extLst>
              <a:ext uri="{FF2B5EF4-FFF2-40B4-BE49-F238E27FC236}">
                <a16:creationId xmlns:a16="http://schemas.microsoft.com/office/drawing/2014/main" id="{99A4E244-5DBA-4DD7-ABD9-3F16CB546F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" y="6324600"/>
            <a:ext cx="11887200" cy="228600"/>
          </a:xfrm>
          <a:prstGeom prst="rect">
            <a:avLst/>
          </a:prstGeom>
          <a:solidFill>
            <a:srgbClr val="9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96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32F2AAA-A71A-4181-BC08-64664EC94B5C}"/>
              </a:ext>
            </a:extLst>
          </p:cNvPr>
          <p:cNvSpPr txBox="1"/>
          <p:nvPr/>
        </p:nvSpPr>
        <p:spPr>
          <a:xfrm>
            <a:off x="0" y="6550223"/>
            <a:ext cx="12192000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Inter" panose="020B0502030000000004" pitchFamily="34" charset="0"/>
              </a:rPr>
              <a:t>Richie Thetford																		            www.thetfordcountry.com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08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EA6A11DA-DA1D-46B8-8825-D556E4E886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274638"/>
            <a:ext cx="9982200" cy="1249362"/>
          </a:xfrm>
          <a:effectLst>
            <a:outerShdw dist="28398" dir="1593903" algn="ctr" rotWithShape="0">
              <a:schemeClr val="bg1"/>
            </a:outerShdw>
          </a:effectLst>
        </p:spPr>
        <p:txBody>
          <a:bodyPr>
            <a:normAutofit fontScale="90000"/>
          </a:bodyPr>
          <a:lstStyle/>
          <a:p>
            <a:r>
              <a:rPr lang="en-US" altLang="en-US" b="1" dirty="0">
                <a:latin typeface="Inter" panose="020B0502030000000004" pitchFamily="34" charset="0"/>
              </a:rPr>
              <a:t>What the Ephesians Did to</a:t>
            </a:r>
            <a:br>
              <a:rPr lang="en-US" altLang="en-US" b="1" dirty="0">
                <a:latin typeface="Inter" panose="020B0502030000000004" pitchFamily="34" charset="0"/>
              </a:rPr>
            </a:br>
            <a:r>
              <a:rPr lang="en-US" altLang="en-US" b="1" dirty="0">
                <a:latin typeface="Inter" panose="020B0502030000000004" pitchFamily="34" charset="0"/>
              </a:rPr>
              <a:t>Become Christians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74998EFE-86A4-44ED-9B2A-FDC890EB66F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1000" y="1752600"/>
            <a:ext cx="5105400" cy="457200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altLang="en-US" sz="3200" b="1" dirty="0">
                <a:latin typeface="Inter" panose="020B0502030000000004" pitchFamily="34" charset="0"/>
              </a:rPr>
              <a:t>They were Baptized in the name of Christ</a:t>
            </a:r>
          </a:p>
          <a:p>
            <a:pPr lvl="1">
              <a:lnSpc>
                <a:spcPct val="100000"/>
              </a:lnSpc>
              <a:spcBef>
                <a:spcPts val="1000"/>
              </a:spcBef>
            </a:pPr>
            <a:r>
              <a:rPr lang="en-US" altLang="en-US" sz="3000" dirty="0">
                <a:solidFill>
                  <a:srgbClr val="960000"/>
                </a:solidFill>
                <a:latin typeface="Inter Semi Bold" panose="020B0702030000000004" pitchFamily="34" charset="0"/>
                <a:ea typeface="Inter Semi Bold" panose="020B0702030000000004" pitchFamily="34" charset="0"/>
              </a:rPr>
              <a:t>Acts 19:5</a:t>
            </a:r>
          </a:p>
          <a:p>
            <a:pPr lvl="1">
              <a:lnSpc>
                <a:spcPct val="100000"/>
              </a:lnSpc>
              <a:spcBef>
                <a:spcPts val="1000"/>
              </a:spcBef>
            </a:pPr>
            <a:r>
              <a:rPr lang="en-US" altLang="en-US" sz="3000" dirty="0">
                <a:solidFill>
                  <a:srgbClr val="960000"/>
                </a:solidFill>
                <a:latin typeface="Inter Semi Bold" panose="020B0702030000000004" pitchFamily="34" charset="0"/>
                <a:ea typeface="Inter Semi Bold" panose="020B0702030000000004" pitchFamily="34" charset="0"/>
              </a:rPr>
              <a:t>Ephesians 4:4-6</a:t>
            </a:r>
          </a:p>
          <a:p>
            <a:pPr lvl="1">
              <a:lnSpc>
                <a:spcPct val="100000"/>
              </a:lnSpc>
              <a:spcBef>
                <a:spcPts val="1000"/>
              </a:spcBef>
            </a:pPr>
            <a:r>
              <a:rPr lang="en-US" altLang="en-US" sz="3000" dirty="0">
                <a:solidFill>
                  <a:srgbClr val="960000"/>
                </a:solidFill>
                <a:latin typeface="Inter Semi Bold" panose="020B0702030000000004" pitchFamily="34" charset="0"/>
                <a:ea typeface="Inter Semi Bold" panose="020B0702030000000004" pitchFamily="34" charset="0"/>
              </a:rPr>
              <a:t>Ephesians 5:26</a:t>
            </a:r>
          </a:p>
        </p:txBody>
      </p:sp>
      <p:sp>
        <p:nvSpPr>
          <p:cNvPr id="9224" name="Line 8">
            <a:extLst>
              <a:ext uri="{FF2B5EF4-FFF2-40B4-BE49-F238E27FC236}">
                <a16:creationId xmlns:a16="http://schemas.microsoft.com/office/drawing/2014/main" id="{1D8A2404-01F4-4E00-8A92-C77980C3F141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600200"/>
            <a:ext cx="8534400" cy="0"/>
          </a:xfrm>
          <a:prstGeom prst="line">
            <a:avLst/>
          </a:prstGeom>
          <a:noFill/>
          <a:ln w="50800">
            <a:solidFill>
              <a:srgbClr val="96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9226" name="Picture 10">
            <a:extLst>
              <a:ext uri="{FF2B5EF4-FFF2-40B4-BE49-F238E27FC236}">
                <a16:creationId xmlns:a16="http://schemas.microsoft.com/office/drawing/2014/main" id="{79034B34-EC00-4F9B-989A-2957BB4B7E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1760937"/>
            <a:ext cx="5486400" cy="3039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8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E6CC"/>
                  </a:outerShdw>
                </a:effectLst>
              </a14:hiddenEffects>
            </a:ext>
          </a:extLst>
        </p:spPr>
      </p:pic>
      <p:sp>
        <p:nvSpPr>
          <p:cNvPr id="9227" name="Rectangle 11">
            <a:extLst>
              <a:ext uri="{FF2B5EF4-FFF2-40B4-BE49-F238E27FC236}">
                <a16:creationId xmlns:a16="http://schemas.microsoft.com/office/drawing/2014/main" id="{E1A827E1-1F87-4513-BEF0-54F845DF09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0" y="4876800"/>
            <a:ext cx="5486400" cy="1371600"/>
          </a:xfrm>
          <a:prstGeom prst="rect">
            <a:avLst/>
          </a:prstGeom>
          <a:solidFill>
            <a:srgbClr val="9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8" name="Text Box 12">
            <a:extLst>
              <a:ext uri="{FF2B5EF4-FFF2-40B4-BE49-F238E27FC236}">
                <a16:creationId xmlns:a16="http://schemas.microsoft.com/office/drawing/2014/main" id="{1A582D25-F10B-40F4-A99B-26574E8F77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4800600"/>
            <a:ext cx="5486400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0"/>
              </a:spcBef>
              <a:spcAft>
                <a:spcPts val="600"/>
              </a:spcAft>
            </a:pPr>
            <a:r>
              <a:rPr lang="en-US" altLang="en-US" sz="3000" dirty="0">
                <a:solidFill>
                  <a:schemeClr val="bg1"/>
                </a:solidFill>
                <a:latin typeface="Inter" panose="020B0502030000000004" pitchFamily="34" charset="0"/>
              </a:rPr>
              <a:t>Do as the Ephesians</a:t>
            </a:r>
            <a:br>
              <a:rPr lang="en-US" altLang="en-US" sz="3000" dirty="0">
                <a:solidFill>
                  <a:schemeClr val="bg1"/>
                </a:solidFill>
                <a:latin typeface="Inter" panose="020B0502030000000004" pitchFamily="34" charset="0"/>
              </a:rPr>
            </a:br>
            <a:r>
              <a:rPr lang="en-US" altLang="en-US" sz="3000" dirty="0">
                <a:solidFill>
                  <a:schemeClr val="bg1"/>
                </a:solidFill>
                <a:latin typeface="Inter" panose="020B0502030000000004" pitchFamily="34" charset="0"/>
              </a:rPr>
              <a:t>did and become a</a:t>
            </a:r>
            <a:br>
              <a:rPr lang="en-US" altLang="en-US" sz="3000" dirty="0">
                <a:solidFill>
                  <a:schemeClr val="bg1"/>
                </a:solidFill>
                <a:latin typeface="Inter" panose="020B0502030000000004" pitchFamily="34" charset="0"/>
              </a:rPr>
            </a:br>
            <a:r>
              <a:rPr lang="en-US" altLang="en-US" sz="3000" b="1" dirty="0">
                <a:solidFill>
                  <a:schemeClr val="bg1"/>
                </a:solidFill>
                <a:latin typeface="Inter" panose="020B0502030000000004" pitchFamily="34" charset="0"/>
              </a:rPr>
              <a:t>Christian</a:t>
            </a:r>
          </a:p>
        </p:txBody>
      </p:sp>
      <p:sp>
        <p:nvSpPr>
          <p:cNvPr id="14" name="Rectangle 5">
            <a:extLst>
              <a:ext uri="{FF2B5EF4-FFF2-40B4-BE49-F238E27FC236}">
                <a16:creationId xmlns:a16="http://schemas.microsoft.com/office/drawing/2014/main" id="{46B11B7C-BAF6-49A6-B748-DE71B24046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28600" cy="6858000"/>
          </a:xfrm>
          <a:prstGeom prst="rect">
            <a:avLst/>
          </a:prstGeom>
          <a:solidFill>
            <a:srgbClr val="9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Rectangle 6">
            <a:extLst>
              <a:ext uri="{FF2B5EF4-FFF2-40B4-BE49-F238E27FC236}">
                <a16:creationId xmlns:a16="http://schemas.microsoft.com/office/drawing/2014/main" id="{40626A2C-D532-402E-ADDF-415C9C6AF0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63400" y="0"/>
            <a:ext cx="228600" cy="6858000"/>
          </a:xfrm>
          <a:prstGeom prst="rect">
            <a:avLst/>
          </a:prstGeom>
          <a:solidFill>
            <a:srgbClr val="9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Rectangle 7">
            <a:extLst>
              <a:ext uri="{FF2B5EF4-FFF2-40B4-BE49-F238E27FC236}">
                <a16:creationId xmlns:a16="http://schemas.microsoft.com/office/drawing/2014/main" id="{DB073C91-E870-4D4A-83DC-00D21F39CF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0"/>
            <a:ext cx="11887200" cy="228600"/>
          </a:xfrm>
          <a:prstGeom prst="rect">
            <a:avLst/>
          </a:prstGeom>
          <a:solidFill>
            <a:srgbClr val="9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96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Rectangle 7">
            <a:extLst>
              <a:ext uri="{FF2B5EF4-FFF2-40B4-BE49-F238E27FC236}">
                <a16:creationId xmlns:a16="http://schemas.microsoft.com/office/drawing/2014/main" id="{0B9DCF29-7CD7-4CBA-9392-5DDDDFC198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" y="6324600"/>
            <a:ext cx="11887200" cy="228600"/>
          </a:xfrm>
          <a:prstGeom prst="rect">
            <a:avLst/>
          </a:prstGeom>
          <a:solidFill>
            <a:srgbClr val="9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96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AF58713-C41B-461F-B6ED-962C5E9459D3}"/>
              </a:ext>
            </a:extLst>
          </p:cNvPr>
          <p:cNvSpPr txBox="1"/>
          <p:nvPr/>
        </p:nvSpPr>
        <p:spPr>
          <a:xfrm>
            <a:off x="0" y="6550223"/>
            <a:ext cx="12192000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Inter" panose="020B0502030000000004" pitchFamily="34" charset="0"/>
              </a:rPr>
              <a:t>Richie Thetford																		            www.thetfordcountry.com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8" grpId="0"/>
    </p:bldLst>
  </p:timing>
</p:sld>
</file>

<file path=ppt/theme/theme1.xml><?xml version="1.0" encoding="utf-8"?>
<a:theme xmlns:a="http://schemas.openxmlformats.org/drawingml/2006/main" name="Default Design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167</TotalTime>
  <Words>440</Words>
  <Application>Microsoft Office PowerPoint</Application>
  <PresentationFormat>Widescreen</PresentationFormat>
  <Paragraphs>51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Inter</vt:lpstr>
      <vt:lpstr>Inter Semi Bold</vt:lpstr>
      <vt:lpstr>Default Design</vt:lpstr>
      <vt:lpstr>Learning From the Ephesians</vt:lpstr>
      <vt:lpstr>What the Ephesians Were Before Their Conversion</vt:lpstr>
      <vt:lpstr>What the Ephesians Were Before Their Conversion</vt:lpstr>
      <vt:lpstr>What the Ephesians Were Before Their Conversion</vt:lpstr>
      <vt:lpstr>What the Ephesians Did to Become Christians</vt:lpstr>
      <vt:lpstr>What the Ephesians Did to Become Christians</vt:lpstr>
      <vt:lpstr>What the Ephesians Did to Become Christians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Learning From the Ephesians</dc:title>
  <dc:creator>HP Authorized Customer</dc:creator>
  <cp:lastModifiedBy>Richard Thetford</cp:lastModifiedBy>
  <cp:revision>12</cp:revision>
  <cp:lastPrinted>2023-05-19T20:41:49Z</cp:lastPrinted>
  <dcterms:created xsi:type="dcterms:W3CDTF">2008-10-24T21:41:01Z</dcterms:created>
  <dcterms:modified xsi:type="dcterms:W3CDTF">2024-02-11T20:13:27Z</dcterms:modified>
</cp:coreProperties>
</file>