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FF00"/>
    <a:srgbClr val="700015"/>
    <a:srgbClr val="A50021"/>
    <a:srgbClr val="663300"/>
    <a:srgbClr val="FFB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B8D8A-D7DE-4CC1-97E4-44AF8193F8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57657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19D50A-6BC1-4853-BB55-90EEB34AFF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172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72611-A665-4FBD-AC66-7A4BE605DC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2267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7C0FF-6380-4A01-84E6-D40CF37D58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705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7BFE-1B8D-4A84-AB28-56F4F9A358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882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82BEB-D90D-4A5A-9614-7CFE63F5F7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172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3E4EB-4A70-44FE-8EA4-DD3D541E78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0882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3F915-189B-4B5A-B58D-73FDAF5E6E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0989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56136-8910-449B-820F-0073AE24E4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9860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179C0-0A62-4F07-925A-9BB5360AB9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502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17E2C-2ADE-4498-AD2B-D791E8616F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6466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F6AAC7-E3CD-4E56-B77B-1B357413B0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Vineyard_sun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2296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8229600" cy="838200"/>
          </a:xfrm>
          <a:effectLst>
            <a:outerShdw dist="35921" dir="2700000" algn="ctr" rotWithShape="0">
              <a:schemeClr val="bg1"/>
            </a:outerShdw>
          </a:effectLst>
        </p:spPr>
        <p:txBody>
          <a:bodyPr anchor="ctr"/>
          <a:lstStyle/>
          <a:p>
            <a:r>
              <a:rPr lang="en-US" altLang="en-US" sz="5400" b="1" dirty="0">
                <a:latin typeface="Calibri" panose="020F0502020204030204" pitchFamily="34" charset="0"/>
              </a:rPr>
              <a:t>Laborers in the Vineyard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419600"/>
            <a:ext cx="8077200" cy="1371600"/>
          </a:xfrm>
          <a:effectLst/>
        </p:spPr>
        <p:txBody>
          <a:bodyPr/>
          <a:lstStyle/>
          <a:p>
            <a:r>
              <a:rPr lang="en-US" altLang="en-US" sz="4400" dirty="0">
                <a:solidFill>
                  <a:schemeClr val="bg1"/>
                </a:solidFill>
                <a:latin typeface="Calibri" panose="020F0502020204030204" pitchFamily="34" charset="0"/>
              </a:rPr>
              <a:t>Jesus used many commonplace things to teach spiritual lessons</a:t>
            </a:r>
          </a:p>
          <a:p>
            <a:endParaRPr lang="en-US" altLang="en-US" sz="4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WordArt 12"/>
          <p:cNvSpPr>
            <a:spLocks noChangeArrowheads="1" noChangeShapeType="1" noTextEdit="1"/>
          </p:cNvSpPr>
          <p:nvPr/>
        </p:nvSpPr>
        <p:spPr bwMode="auto">
          <a:xfrm>
            <a:off x="1733550" y="2667000"/>
            <a:ext cx="565785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C00000"/>
                  </a:outerShdw>
                </a:effectLst>
                <a:latin typeface="Calibri" panose="020F0502020204030204" pitchFamily="34" charset="0"/>
              </a:rPr>
              <a:t>Matthew 20:1-16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                    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00" name="Picture 8" descr="DierbergVineyar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382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82000" cy="4343400"/>
          </a:xfrm>
        </p:spPr>
        <p:txBody>
          <a:bodyPr/>
          <a:lstStyle/>
          <a:p>
            <a:r>
              <a:rPr lang="en-US" altLang="en-US" sz="3400" dirty="0">
                <a:latin typeface="Calibri" panose="020F0502020204030204" pitchFamily="34" charset="0"/>
              </a:rPr>
              <a:t>Offered an incentive to get men to work in his vineyard</a:t>
            </a:r>
          </a:p>
          <a:p>
            <a:r>
              <a:rPr lang="en-US" altLang="en-US" sz="3400" dirty="0">
                <a:latin typeface="Calibri" panose="020F0502020204030204" pitchFamily="34" charset="0"/>
              </a:rPr>
              <a:t>Did not try to scare men into his vineyard</a:t>
            </a:r>
          </a:p>
          <a:p>
            <a:r>
              <a:rPr lang="en-US" altLang="en-US" sz="3400" dirty="0">
                <a:latin typeface="Calibri" panose="020F0502020204030204" pitchFamily="34" charset="0"/>
              </a:rPr>
              <a:t>Did not try to force men into his vineyard</a:t>
            </a:r>
          </a:p>
          <a:p>
            <a:r>
              <a:rPr lang="en-US" altLang="en-US" sz="3400" dirty="0">
                <a:latin typeface="Calibri" panose="020F0502020204030204" pitchFamily="34" charset="0"/>
              </a:rPr>
              <a:t>Wanted volunteers</a:t>
            </a:r>
          </a:p>
          <a:p>
            <a:r>
              <a:rPr lang="en-US" altLang="en-US" sz="3400" dirty="0">
                <a:latin typeface="Calibri" panose="020F0502020204030204" pitchFamily="34" charset="0"/>
              </a:rPr>
              <a:t>Agreed to give them wages if they would work in his vineyard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5240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4800" b="1" dirty="0">
                <a:solidFill>
                  <a:schemeClr val="bg1"/>
                </a:solidFill>
                <a:latin typeface="Calibri" panose="020F0502020204030204" pitchFamily="34" charset="0"/>
              </a:rPr>
              <a:t>Householder went out to</a:t>
            </a:r>
            <a:br>
              <a:rPr lang="en-US" altLang="en-US" sz="48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</a:rPr>
              <a:t>HIRE </a:t>
            </a:r>
            <a:r>
              <a:rPr lang="en-US" altLang="en-US" sz="4800" b="1" dirty="0">
                <a:solidFill>
                  <a:schemeClr val="bg1"/>
                </a:solidFill>
                <a:latin typeface="Calibri" panose="020F0502020204030204" pitchFamily="34" charset="0"/>
              </a:rPr>
              <a:t>Laborers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                    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DierbergVineyar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382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524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4800" b="1" dirty="0">
                <a:solidFill>
                  <a:schemeClr val="bg1"/>
                </a:solidFill>
                <a:latin typeface="Calibri" panose="020F0502020204030204" pitchFamily="34" charset="0"/>
              </a:rPr>
              <a:t>Householder went out to</a:t>
            </a:r>
            <a:br>
              <a:rPr lang="en-US" altLang="en-US" sz="48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</a:rPr>
              <a:t>HIRE</a:t>
            </a:r>
            <a:r>
              <a:rPr lang="en-US" altLang="en-US" sz="4800" b="1" dirty="0">
                <a:solidFill>
                  <a:schemeClr val="bg1"/>
                </a:solidFill>
                <a:latin typeface="Calibri" panose="020F0502020204030204" pitchFamily="34" charset="0"/>
              </a:rPr>
              <a:t> Laborers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82000" cy="4343400"/>
          </a:xfrm>
        </p:spPr>
        <p:txBody>
          <a:bodyPr/>
          <a:lstStyle/>
          <a:p>
            <a:r>
              <a:rPr lang="en-US" altLang="en-US" sz="3400" dirty="0">
                <a:latin typeface="Calibri" panose="020F0502020204030204" pitchFamily="34" charset="0"/>
              </a:rPr>
              <a:t>Jesus wants us in His vineyard</a:t>
            </a:r>
          </a:p>
          <a:p>
            <a:pPr lvl="1"/>
            <a:r>
              <a:rPr lang="en-US" altLang="en-US" sz="3200" b="1" dirty="0">
                <a:solidFill>
                  <a:srgbClr val="663300"/>
                </a:solidFill>
                <a:latin typeface="Calibri" panose="020F0502020204030204" pitchFamily="34" charset="0"/>
              </a:rPr>
              <a:t>Matthew 11:28-30</a:t>
            </a:r>
          </a:p>
          <a:p>
            <a:r>
              <a:rPr lang="en-US" altLang="en-US" sz="3400" dirty="0">
                <a:latin typeface="Calibri" panose="020F0502020204030204" pitchFamily="34" charset="0"/>
              </a:rPr>
              <a:t>Those outside Christ will not find rest</a:t>
            </a:r>
          </a:p>
          <a:p>
            <a:pPr lvl="1"/>
            <a:r>
              <a:rPr lang="en-US" altLang="en-US" sz="3200" b="1" dirty="0">
                <a:solidFill>
                  <a:srgbClr val="663300"/>
                </a:solidFill>
                <a:latin typeface="Calibri" panose="020F0502020204030204" pitchFamily="34" charset="0"/>
              </a:rPr>
              <a:t>Revelation 22:14</a:t>
            </a:r>
          </a:p>
          <a:p>
            <a:r>
              <a:rPr lang="en-US" altLang="en-US" sz="3400" dirty="0">
                <a:latin typeface="Calibri" panose="020F0502020204030204" pitchFamily="34" charset="0"/>
              </a:rPr>
              <a:t>To get into the vineyard of Jesus we must do His commandments</a:t>
            </a:r>
          </a:p>
          <a:p>
            <a:pPr lvl="1"/>
            <a:r>
              <a:rPr lang="en-US" altLang="en-US" sz="3200" b="1" dirty="0">
                <a:solidFill>
                  <a:srgbClr val="663300"/>
                </a:solidFill>
                <a:latin typeface="Calibri" panose="020F0502020204030204" pitchFamily="34" charset="0"/>
              </a:rPr>
              <a:t>Matthew 7:21</a:t>
            </a:r>
          </a:p>
          <a:p>
            <a:pPr lvl="1"/>
            <a:endParaRPr lang="en-US" altLang="en-US" sz="3000" dirty="0">
              <a:latin typeface="Calibri" panose="020F0502020204030204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                    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DierbergVineyar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382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6002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4800" b="1" dirty="0">
                <a:solidFill>
                  <a:schemeClr val="bg1"/>
                </a:solidFill>
                <a:latin typeface="Calibri" panose="020F0502020204030204" pitchFamily="34" charset="0"/>
              </a:rPr>
              <a:t>Householder went out to</a:t>
            </a:r>
            <a:br>
              <a:rPr lang="en-US" altLang="en-US" sz="48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4800" b="1" dirty="0">
                <a:solidFill>
                  <a:schemeClr val="bg1"/>
                </a:solidFill>
                <a:latin typeface="Calibri" panose="020F0502020204030204" pitchFamily="34" charset="0"/>
              </a:rPr>
              <a:t>hire </a:t>
            </a: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</a:rPr>
              <a:t>LABORERS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82000" cy="4343400"/>
          </a:xfrm>
        </p:spPr>
        <p:txBody>
          <a:bodyPr/>
          <a:lstStyle/>
          <a:p>
            <a:r>
              <a:rPr lang="en-US" altLang="en-US" sz="3400" dirty="0">
                <a:latin typeface="Calibri" panose="020F0502020204030204" pitchFamily="34" charset="0"/>
              </a:rPr>
              <a:t>He did not want loafers</a:t>
            </a:r>
          </a:p>
          <a:p>
            <a:pPr lvl="1"/>
            <a:r>
              <a:rPr lang="en-US" altLang="en-US" sz="3200" b="1" dirty="0">
                <a:solidFill>
                  <a:srgbClr val="663300"/>
                </a:solidFill>
                <a:latin typeface="Calibri" panose="020F0502020204030204" pitchFamily="34" charset="0"/>
              </a:rPr>
              <a:t>John 9:4</a:t>
            </a:r>
          </a:p>
          <a:p>
            <a:r>
              <a:rPr lang="en-US" altLang="en-US" sz="3400" dirty="0">
                <a:latin typeface="Calibri" panose="020F0502020204030204" pitchFamily="34" charset="0"/>
              </a:rPr>
              <a:t>Our opportunity for work will soon be gone</a:t>
            </a:r>
          </a:p>
          <a:p>
            <a:pPr lvl="1"/>
            <a:r>
              <a:rPr lang="en-US" altLang="en-US" sz="3200" b="1" dirty="0">
                <a:solidFill>
                  <a:srgbClr val="663300"/>
                </a:solidFill>
                <a:latin typeface="Calibri" panose="020F0502020204030204" pitchFamily="34" charset="0"/>
              </a:rPr>
              <a:t>1 Corinthians 15:58</a:t>
            </a:r>
          </a:p>
          <a:p>
            <a:pPr lvl="1"/>
            <a:r>
              <a:rPr lang="en-US" altLang="en-US" sz="3200" b="1" dirty="0">
                <a:solidFill>
                  <a:srgbClr val="663300"/>
                </a:solidFill>
                <a:latin typeface="Calibri" panose="020F0502020204030204" pitchFamily="34" charset="0"/>
              </a:rPr>
              <a:t>Philippians 2:12</a:t>
            </a:r>
          </a:p>
          <a:p>
            <a:r>
              <a:rPr lang="en-US" altLang="en-US" sz="3400" dirty="0">
                <a:latin typeface="Calibri" panose="020F0502020204030204" pitchFamily="34" charset="0"/>
              </a:rPr>
              <a:t>Christians must work it out!</a:t>
            </a:r>
          </a:p>
          <a:p>
            <a:pPr lvl="1"/>
            <a:r>
              <a:rPr lang="en-US" altLang="en-US" sz="3200" b="1" dirty="0">
                <a:solidFill>
                  <a:srgbClr val="663300"/>
                </a:solidFill>
                <a:latin typeface="Calibri" panose="020F0502020204030204" pitchFamily="34" charset="0"/>
              </a:rPr>
              <a:t>James 2:14, 17, 26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                    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5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DierbergVineyar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382000" cy="161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6002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Householder went out to hire Laborers</a:t>
            </a:r>
            <a:r>
              <a:rPr lang="en-US" altLang="en-US" b="1" dirty="0">
                <a:solidFill>
                  <a:srgbClr val="FFFF00"/>
                </a:solidFill>
                <a:latin typeface="Calibri" panose="020F0502020204030204" pitchFamily="34" charset="0"/>
              </a:rPr>
              <a:t> INTO HIS VINEYARD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343400"/>
          </a:xfrm>
        </p:spPr>
        <p:txBody>
          <a:bodyPr/>
          <a:lstStyle/>
          <a:p>
            <a:r>
              <a:rPr lang="en-US" altLang="en-US" sz="3400" dirty="0">
                <a:latin typeface="Calibri" panose="020F0502020204030204" pitchFamily="34" charset="0"/>
                <a:cs typeface="Segoe UI" panose="020B0502040204020203" pitchFamily="34" charset="0"/>
              </a:rPr>
              <a:t>Makes a difference where the work is done</a:t>
            </a:r>
          </a:p>
          <a:p>
            <a:pPr lvl="1"/>
            <a:r>
              <a:rPr lang="en-US" altLang="en-US" sz="3200" b="1" dirty="0">
                <a:solidFill>
                  <a:srgbClr val="6633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Must be done in the right vineyard</a:t>
            </a:r>
          </a:p>
          <a:p>
            <a:r>
              <a:rPr lang="en-US" altLang="en-US" sz="3400" dirty="0">
                <a:latin typeface="Calibri" panose="020F0502020204030204" pitchFamily="34" charset="0"/>
                <a:cs typeface="Segoe UI" panose="020B0502040204020203" pitchFamily="34" charset="0"/>
              </a:rPr>
              <a:t>Must look to the one for whom we work for</a:t>
            </a:r>
          </a:p>
          <a:p>
            <a:pPr lvl="1"/>
            <a:r>
              <a:rPr lang="en-US" altLang="en-US" sz="3200" b="1" dirty="0">
                <a:solidFill>
                  <a:srgbClr val="6633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Colossians 3:17</a:t>
            </a:r>
          </a:p>
          <a:p>
            <a:r>
              <a:rPr lang="en-US" altLang="en-US" sz="3400" dirty="0">
                <a:latin typeface="Calibri" panose="020F0502020204030204" pitchFamily="34" charset="0"/>
                <a:cs typeface="Segoe UI" panose="020B0502040204020203" pitchFamily="34" charset="0"/>
              </a:rPr>
              <a:t>The faithful Christian ensures that they are working in the Lord’s vineyard</a:t>
            </a:r>
            <a:endParaRPr lang="en-US" altLang="en-US" sz="3400" b="1" dirty="0">
              <a:solidFill>
                <a:srgbClr val="663300"/>
              </a:solidFill>
              <a:latin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                    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DierbergVineyar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382000" cy="163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6002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The Laborers Went at the</a:t>
            </a:r>
            <a:b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b="1" dirty="0">
                <a:solidFill>
                  <a:srgbClr val="FFFF00"/>
                </a:solidFill>
                <a:latin typeface="Calibri" panose="020F0502020204030204" pitchFamily="34" charset="0"/>
              </a:rPr>
              <a:t>FIRST</a:t>
            </a:r>
            <a: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 Opportunity</a:t>
            </a:r>
            <a:endParaRPr lang="en-US" altLang="en-US" b="1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419600"/>
          </a:xfrm>
        </p:spPr>
        <p:txBody>
          <a:bodyPr/>
          <a:lstStyle/>
          <a:p>
            <a:r>
              <a:rPr lang="en-US" altLang="en-US" sz="3400" dirty="0">
                <a:latin typeface="Calibri" panose="020F0502020204030204" pitchFamily="34" charset="0"/>
              </a:rPr>
              <a:t>Worked in the vineyard at different hours</a:t>
            </a:r>
          </a:p>
          <a:p>
            <a:pPr lvl="1"/>
            <a:r>
              <a:rPr lang="en-US" altLang="en-US" sz="3200" b="1" dirty="0">
                <a:solidFill>
                  <a:srgbClr val="663300"/>
                </a:solidFill>
                <a:latin typeface="Calibri" panose="020F0502020204030204" pitchFamily="34" charset="0"/>
              </a:rPr>
              <a:t>They did NOT turn down the invitation</a:t>
            </a:r>
          </a:p>
          <a:p>
            <a:r>
              <a:rPr lang="en-US" altLang="en-US" sz="3400" dirty="0">
                <a:latin typeface="Calibri" panose="020F0502020204030204" pitchFamily="34" charset="0"/>
              </a:rPr>
              <a:t>All are encouraged to obey the Master’s call at the very first opportunity</a:t>
            </a:r>
          </a:p>
          <a:p>
            <a:pPr lvl="1"/>
            <a:r>
              <a:rPr lang="en-US" altLang="en-US" sz="3200" b="1" dirty="0">
                <a:solidFill>
                  <a:srgbClr val="663300"/>
                </a:solidFill>
                <a:latin typeface="Calibri" panose="020F0502020204030204" pitchFamily="34" charset="0"/>
              </a:rPr>
              <a:t>Some refuse to come to Jesus</a:t>
            </a:r>
          </a:p>
          <a:p>
            <a:pPr lvl="1"/>
            <a:r>
              <a:rPr lang="en-US" altLang="en-US" sz="3200" b="1" dirty="0">
                <a:solidFill>
                  <a:srgbClr val="663300"/>
                </a:solidFill>
                <a:latin typeface="Calibri" panose="020F0502020204030204" pitchFamily="34" charset="0"/>
              </a:rPr>
              <a:t>Some wait until it is eternally too late</a:t>
            </a:r>
          </a:p>
          <a:p>
            <a:pPr lvl="1"/>
            <a:r>
              <a:rPr lang="en-US" altLang="en-US" sz="3200" b="1" dirty="0">
                <a:solidFill>
                  <a:srgbClr val="663300"/>
                </a:solidFill>
                <a:latin typeface="Calibri" panose="020F0502020204030204" pitchFamily="34" charset="0"/>
              </a:rPr>
              <a:t>Don’t let this opportunity pass you by!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                    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6" name="Picture 10" descr="Vineyard_sun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344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800600"/>
          </a:xfrm>
          <a:effectLst/>
        </p:spPr>
        <p:txBody>
          <a:bodyPr/>
          <a:lstStyle/>
          <a:p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</a:rPr>
              <a:t>Remember these four great lessons:</a:t>
            </a:r>
          </a:p>
          <a:p>
            <a:pPr lvl="1"/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The householder went out to </a:t>
            </a:r>
            <a:r>
              <a:rPr lang="en-US" altLang="en-US" sz="3200" b="1" dirty="0">
                <a:solidFill>
                  <a:srgbClr val="FFFF00"/>
                </a:solidFill>
                <a:latin typeface="Calibri" panose="020F0502020204030204" pitchFamily="34" charset="0"/>
              </a:rPr>
              <a:t>HIRE</a:t>
            </a: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 laborers</a:t>
            </a:r>
          </a:p>
          <a:p>
            <a:pPr lvl="1"/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The householder went out to hire </a:t>
            </a:r>
            <a:r>
              <a:rPr lang="en-US" altLang="en-US" sz="3200" b="1" dirty="0">
                <a:solidFill>
                  <a:srgbClr val="FFFF00"/>
                </a:solidFill>
                <a:latin typeface="Calibri" panose="020F0502020204030204" pitchFamily="34" charset="0"/>
              </a:rPr>
              <a:t>LABORERS</a:t>
            </a:r>
          </a:p>
          <a:p>
            <a:pPr lvl="1"/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The householder went out to hire laborers </a:t>
            </a:r>
            <a:r>
              <a:rPr lang="en-US" altLang="en-US" sz="3200" b="1" dirty="0">
                <a:solidFill>
                  <a:srgbClr val="FFFF00"/>
                </a:solidFill>
                <a:latin typeface="Calibri" panose="020F0502020204030204" pitchFamily="34" charset="0"/>
              </a:rPr>
              <a:t>INTO HIS VINEYARD</a:t>
            </a:r>
          </a:p>
          <a:p>
            <a:pPr lvl="1"/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The laborers went at the </a:t>
            </a:r>
            <a:r>
              <a:rPr lang="en-US" altLang="en-US" sz="3200" b="1" dirty="0">
                <a:solidFill>
                  <a:srgbClr val="FFFF00"/>
                </a:solidFill>
                <a:latin typeface="Calibri" panose="020F0502020204030204" pitchFamily="34" charset="0"/>
              </a:rPr>
              <a:t>FIRST</a:t>
            </a: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 opportunity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457200" y="304800"/>
            <a:ext cx="8229600" cy="838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5400" b="1" dirty="0">
                <a:latin typeface="Calibri" panose="020F0502020204030204" pitchFamily="34" charset="0"/>
              </a:rPr>
              <a:t>Laborers in the Vineyard</a:t>
            </a:r>
          </a:p>
        </p:txBody>
      </p:sp>
      <p:sp>
        <p:nvSpPr>
          <p:cNvPr id="39948" name="WordArt 12"/>
          <p:cNvSpPr>
            <a:spLocks noChangeArrowheads="1" noChangeShapeType="1" noTextEdit="1"/>
          </p:cNvSpPr>
          <p:nvPr/>
        </p:nvSpPr>
        <p:spPr bwMode="auto">
          <a:xfrm>
            <a:off x="457200" y="5181600"/>
            <a:ext cx="8229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663300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Calibri" panose="020F0502020204030204" pitchFamily="34" charset="0"/>
              </a:rPr>
              <a:t>Won't you volunteer now to</a:t>
            </a:r>
          </a:p>
          <a:p>
            <a:pPr algn="ctr"/>
            <a:r>
              <a:rPr lang="en-US" sz="3600" b="1" kern="10" dirty="0">
                <a:ln w="1905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663300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Calibri" panose="020F0502020204030204" pitchFamily="34" charset="0"/>
              </a:rPr>
              <a:t>labor in the vineyard of Christ?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                    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302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Segoe UI</vt:lpstr>
      <vt:lpstr>Default Design</vt:lpstr>
      <vt:lpstr>Laborers in the Vineyard</vt:lpstr>
      <vt:lpstr>Householder went out to HIRE Laborers</vt:lpstr>
      <vt:lpstr>Householder went out to HIRE Laborers</vt:lpstr>
      <vt:lpstr>Householder went out to hire LABORERS</vt:lpstr>
      <vt:lpstr>Householder went out to hire Laborers INTO HIS VINEYARD</vt:lpstr>
      <vt:lpstr>The Laborers Went at the FIRST Opportunity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Laborers in the Vineyard</dc:title>
  <dc:creator>HP Authorized Customer</dc:creator>
  <cp:lastModifiedBy>Richard Thetford</cp:lastModifiedBy>
  <cp:revision>13</cp:revision>
  <dcterms:created xsi:type="dcterms:W3CDTF">2009-03-11T16:08:48Z</dcterms:created>
  <dcterms:modified xsi:type="dcterms:W3CDTF">2016-05-15T22:15:01Z</dcterms:modified>
</cp:coreProperties>
</file>