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4D6800"/>
    <a:srgbClr val="78A200"/>
    <a:srgbClr val="FFFF89"/>
    <a:srgbClr val="FFFFBD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0AC6A3-8353-44F0-AAFB-B681524761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63840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A0C9D3-98C7-41CD-9838-8458D358FB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59061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7C7A7D-F25E-4DDC-9285-6D588199E3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87634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A898E3-4C1B-4BBD-B373-51AA1EC1BB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87942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9A9A2E-E6DA-48A8-BE1A-1EC92D7595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8429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2E77F6-81EF-43AF-95F0-E71F43A853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1586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DB2E6B-8C37-4312-8AD3-7F5B9A75AA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9365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CFD85B-899D-4A99-AE70-3F98504CD5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89491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6511C2-8E95-4E96-B2C8-A87E364D98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89114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1517CC-E789-4595-B12A-74A35BE165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4354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EBEF9-178D-41DB-91E3-781E0488D4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95084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Segoe UI" panose="020B0502040204020203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Segoe UI" panose="020B0502040204020203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Segoe UI" panose="020B0502040204020203" pitchFamily="34" charset="0"/>
              </a:defRPr>
            </a:lvl1pPr>
          </a:lstStyle>
          <a:p>
            <a:fld id="{0487A1FC-53F1-4EB4-ADF7-58F0EEA84320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Segoe UI" panose="020B0502040204020203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228601"/>
            <a:ext cx="6934200" cy="1219200"/>
          </a:xfrm>
          <a:effectLst>
            <a:outerShdw dist="35921" dir="2700000" algn="ctr" rotWithShape="0">
              <a:schemeClr val="tx1"/>
            </a:outerShdw>
          </a:effectLst>
        </p:spPr>
        <p:txBody>
          <a:bodyPr anchor="ctr"/>
          <a:lstStyle/>
          <a:p>
            <a:r>
              <a:rPr lang="en-US" altLang="en-US" sz="4400" b="1" dirty="0">
                <a:solidFill>
                  <a:srgbClr val="4D6800"/>
                </a:solidFill>
                <a:cs typeface="Segoe UI" panose="020B0502040204020203" pitchFamily="34" charset="0"/>
              </a:rPr>
              <a:t>The JOY of Serving God!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2057400" cy="6858000"/>
          </a:xfrm>
          <a:prstGeom prst="rect">
            <a:avLst/>
          </a:prstGeom>
          <a:solidFill>
            <a:srgbClr val="78A2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78A2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78A2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78A2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295400"/>
            <a:ext cx="6019800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3124200" y="1828800"/>
            <a:ext cx="48006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“whom having not seen you love. Though now you do not see Him, yet believing, you rejoice with joy inexpressible and full of glory, receiving the end of your faith — the salvation of your souls.”</a:t>
            </a:r>
          </a:p>
          <a:p>
            <a:pPr algn="ctr"/>
            <a:r>
              <a:rPr lang="en-US" alt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1 Peter 5:8-9</a:t>
            </a:r>
            <a:r>
              <a:rPr lang="en-US" alt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   	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52400"/>
            <a:ext cx="6629400" cy="6278562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b="1" dirty="0">
                <a:solidFill>
                  <a:srgbClr val="4D68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Joy to be able to serve God</a:t>
            </a:r>
          </a:p>
          <a:p>
            <a:pPr lvl="1"/>
            <a:r>
              <a:rPr lang="en-US" altLang="en-US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Romans 14:17</a:t>
            </a:r>
          </a:p>
          <a:p>
            <a:pPr lvl="1"/>
            <a:r>
              <a:rPr lang="en-US" altLang="en-US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Galatians 5:22</a:t>
            </a:r>
          </a:p>
          <a:p>
            <a:pPr lvl="1"/>
            <a:r>
              <a:rPr lang="en-US" altLang="en-US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Philippians 4:4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r>
              <a:rPr lang="en-US" altLang="en-US" b="1" dirty="0">
                <a:solidFill>
                  <a:srgbClr val="4D68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Quality that expresses itself grounded in God and His Word</a:t>
            </a:r>
          </a:p>
          <a:p>
            <a:pPr lvl="1"/>
            <a:r>
              <a:rPr lang="en-US" altLang="en-US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Psalms 16:11</a:t>
            </a:r>
          </a:p>
          <a:p>
            <a:pPr lvl="1"/>
            <a:r>
              <a:rPr lang="en-US" altLang="en-US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Psalms 35:9</a:t>
            </a:r>
          </a:p>
          <a:p>
            <a:pPr lvl="1"/>
            <a:r>
              <a:rPr lang="en-US" altLang="en-US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Romans 5:11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2057400" cy="6858000"/>
          </a:xfrm>
          <a:prstGeom prst="rect">
            <a:avLst/>
          </a:prstGeom>
          <a:solidFill>
            <a:srgbClr val="78A2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78A2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78A2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3080" name="WordArt 8"/>
          <p:cNvSpPr>
            <a:spLocks noChangeArrowheads="1" noChangeShapeType="1" noTextEdit="1"/>
          </p:cNvSpPr>
          <p:nvPr/>
        </p:nvSpPr>
        <p:spPr bwMode="auto">
          <a:xfrm rot="5400000">
            <a:off x="-2019300" y="2476500"/>
            <a:ext cx="6096000" cy="16002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81320" dir="2319588" algn="ctr" rotWithShape="0">
                    <a:srgbClr val="FFFF89"/>
                  </a:outerShdw>
                </a:effectLst>
                <a:latin typeface="Segoe UI" panose="020B0502040204020203" pitchFamily="34" charset="0"/>
              </a:rPr>
              <a:t>JOY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1981200" y="2362200"/>
            <a:ext cx="7010400" cy="1371600"/>
          </a:xfrm>
          <a:prstGeom prst="rect">
            <a:avLst/>
          </a:prstGeom>
          <a:solidFill>
            <a:srgbClr val="78A2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2057400" y="2286000"/>
            <a:ext cx="6858000" cy="186055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3200" b="1" dirty="0">
                <a:solidFill>
                  <a:schemeClr val="bg1"/>
                </a:solidFill>
                <a:latin typeface="Segoe UI" panose="020B0502040204020203" pitchFamily="34" charset="0"/>
              </a:rPr>
              <a:t>Joy Defined:</a:t>
            </a:r>
          </a:p>
          <a:p>
            <a:pPr algn="ctr"/>
            <a:r>
              <a:rPr lang="en-US" altLang="en-US" sz="28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“a very glad feeling; happiness</a:t>
            </a:r>
            <a:r>
              <a:rPr lang="en-US" altLang="en-US" sz="2800" dirty="0" smtClean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;</a:t>
            </a:r>
            <a:br>
              <a:rPr lang="en-US" altLang="en-US" sz="2800" dirty="0" smtClean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altLang="en-US" sz="2800" dirty="0" smtClean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delight</a:t>
            </a:r>
            <a:r>
              <a:rPr lang="en-US" altLang="en-US" sz="28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; rejoice; gladden</a:t>
            </a:r>
            <a:r>
              <a:rPr lang="en-US" altLang="en-US" sz="2800" dirty="0">
                <a:latin typeface="Segoe UI" panose="020B0502040204020203" pitchFamily="34" charset="0"/>
              </a:rPr>
              <a:t/>
            </a:r>
            <a:br>
              <a:rPr lang="en-US" altLang="en-US" sz="2800" dirty="0">
                <a:latin typeface="Segoe UI" panose="020B0502040204020203" pitchFamily="34" charset="0"/>
              </a:rPr>
            </a:br>
            <a:endParaRPr lang="en-US" altLang="en-US" sz="2800" dirty="0">
              <a:latin typeface="Segoe UI" panose="020B0502040204020203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78A2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</a:rPr>
              <a:t>Richard Thetford					                   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 animBg="1"/>
      <p:bldP spid="3082" grpId="0" animBg="1"/>
      <p:bldP spid="308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57400" y="228600"/>
            <a:ext cx="6858000" cy="6278562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b="1" dirty="0">
                <a:solidFill>
                  <a:srgbClr val="4D68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Joy experienced by those that serve God is wholesome</a:t>
            </a:r>
          </a:p>
          <a:p>
            <a:pPr lvl="1"/>
            <a:r>
              <a:rPr lang="en-US" altLang="en-US" sz="3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Joy characterizes the Christian life</a:t>
            </a:r>
          </a:p>
          <a:p>
            <a:pPr lvl="1"/>
            <a:r>
              <a:rPr lang="en-US" altLang="en-US" sz="3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Christians are a happy people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2057400" cy="6858000"/>
          </a:xfrm>
          <a:prstGeom prst="rect">
            <a:avLst/>
          </a:prstGeom>
          <a:solidFill>
            <a:srgbClr val="78A2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78A2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78A2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5127" name="WordArt 7"/>
          <p:cNvSpPr>
            <a:spLocks noChangeArrowheads="1" noChangeShapeType="1" noTextEdit="1"/>
          </p:cNvSpPr>
          <p:nvPr/>
        </p:nvSpPr>
        <p:spPr bwMode="auto">
          <a:xfrm rot="5400000">
            <a:off x="-2019300" y="2476500"/>
            <a:ext cx="6096000" cy="16002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81320" dir="2319588" algn="ctr" rotWithShape="0">
                    <a:srgbClr val="FFFF89"/>
                  </a:outerShdw>
                </a:effectLst>
                <a:latin typeface="Segoe UI" panose="020B0502040204020203" pitchFamily="34" charset="0"/>
              </a:rPr>
              <a:t>JOY</a:t>
            </a:r>
          </a:p>
        </p:txBody>
      </p:sp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336800"/>
            <a:ext cx="4876800" cy="406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3505200" y="2700278"/>
            <a:ext cx="3810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“Happy are the people who are in such a state; happy are the people whose God is the LORD!</a:t>
            </a:r>
          </a:p>
          <a:p>
            <a:pPr algn="ctr"/>
            <a:r>
              <a:rPr lang="en-US" altLang="en-US" sz="3000" b="1" dirty="0">
                <a:latin typeface="Segoe UI" panose="020B0502040204020203" pitchFamily="34" charset="0"/>
                <a:cs typeface="Segoe UI" panose="020B0502040204020203" pitchFamily="34" charset="0"/>
              </a:rPr>
              <a:t>Psalms 144:15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78A2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</a:rPr>
              <a:t>Richard Thetford					                   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animBg="1"/>
      <p:bldP spid="51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6858000" cy="2239963"/>
          </a:xfrm>
        </p:spPr>
        <p:txBody>
          <a:bodyPr/>
          <a:lstStyle/>
          <a:p>
            <a:r>
              <a:rPr lang="en-US" altLang="en-US" b="1" dirty="0"/>
              <a:t>Naturalness of JOY to be cultivated in the life of the Christian</a:t>
            </a:r>
            <a:r>
              <a:rPr lang="en-US" altLang="en-US" dirty="0"/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2590800"/>
            <a:ext cx="6781800" cy="3962400"/>
          </a:xfrm>
        </p:spPr>
        <p:txBody>
          <a:bodyPr/>
          <a:lstStyle/>
          <a:p>
            <a:r>
              <a:rPr lang="en-US" altLang="en-US" b="1" dirty="0">
                <a:solidFill>
                  <a:srgbClr val="4D68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Joy marked the life of the church</a:t>
            </a:r>
          </a:p>
          <a:p>
            <a:pPr lvl="1"/>
            <a:r>
              <a:rPr lang="en-US" altLang="en-US" sz="3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Acts 2:46; 8:5,8; 13:52</a:t>
            </a:r>
          </a:p>
          <a:p>
            <a:r>
              <a:rPr lang="en-US" altLang="en-US" b="1" dirty="0">
                <a:solidFill>
                  <a:srgbClr val="4D68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Joy is found through:</a:t>
            </a:r>
          </a:p>
          <a:p>
            <a:pPr lvl="1"/>
            <a:r>
              <a:rPr lang="en-US" altLang="en-US" sz="3000" b="1" dirty="0"/>
              <a:t>Progression in the faith</a:t>
            </a:r>
          </a:p>
          <a:p>
            <a:pPr lvl="2"/>
            <a:r>
              <a:rPr lang="en-US" altLang="en-US" sz="28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Philippians 2:1-2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2057400" cy="6858000"/>
          </a:xfrm>
          <a:prstGeom prst="rect">
            <a:avLst/>
          </a:prstGeom>
          <a:solidFill>
            <a:srgbClr val="78A2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78A2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78A2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4104" name="WordArt 8"/>
          <p:cNvSpPr>
            <a:spLocks noChangeArrowheads="1" noChangeShapeType="1" noTextEdit="1"/>
          </p:cNvSpPr>
          <p:nvPr/>
        </p:nvSpPr>
        <p:spPr bwMode="auto">
          <a:xfrm rot="5400000">
            <a:off x="-2019300" y="2476500"/>
            <a:ext cx="6096000" cy="16002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81320" dir="2319588" algn="ctr" rotWithShape="0">
                    <a:srgbClr val="FFFF89"/>
                  </a:outerShdw>
                </a:effectLst>
                <a:latin typeface="Segoe UI" panose="020B0502040204020203" pitchFamily="34" charset="0"/>
              </a:rPr>
              <a:t>JOY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78A2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</a:rPr>
              <a:t>Richard Thetford					                   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10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6858000" cy="2239963"/>
          </a:xfrm>
        </p:spPr>
        <p:txBody>
          <a:bodyPr/>
          <a:lstStyle/>
          <a:p>
            <a:r>
              <a:rPr lang="en-US" altLang="en-US" b="1" dirty="0"/>
              <a:t>Naturalness of JOY to be cultivated in the life of the Christian</a:t>
            </a:r>
            <a:r>
              <a:rPr lang="en-US" altLang="en-US" dirty="0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2590800"/>
            <a:ext cx="6781800" cy="3962400"/>
          </a:xfrm>
        </p:spPr>
        <p:txBody>
          <a:bodyPr/>
          <a:lstStyle/>
          <a:p>
            <a:r>
              <a:rPr lang="en-US" altLang="en-US" sz="3600" b="1" dirty="0">
                <a:solidFill>
                  <a:srgbClr val="4D68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Joy is found through:</a:t>
            </a:r>
          </a:p>
          <a:p>
            <a:pPr lvl="1"/>
            <a:r>
              <a:rPr lang="en-US" altLang="en-US" sz="3400" b="1" dirty="0"/>
              <a:t>Suffering and sorrow</a:t>
            </a:r>
          </a:p>
          <a:p>
            <a:pPr lvl="2"/>
            <a:r>
              <a:rPr lang="en-US" altLang="en-US" sz="3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Colossians 1:24</a:t>
            </a:r>
          </a:p>
          <a:p>
            <a:pPr lvl="2"/>
            <a:r>
              <a:rPr lang="en-US" altLang="en-US" sz="3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Hebrews 10:34</a:t>
            </a:r>
          </a:p>
          <a:p>
            <a:pPr lvl="2"/>
            <a:r>
              <a:rPr lang="en-US" altLang="en-US" sz="3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1 Peter </a:t>
            </a:r>
            <a:r>
              <a:rPr lang="en-US" altLang="en-US" sz="32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4:13</a:t>
            </a:r>
            <a:endParaRPr lang="en-US" altLang="en-US" sz="32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2057400" cy="6858000"/>
          </a:xfrm>
          <a:prstGeom prst="rect">
            <a:avLst/>
          </a:prstGeom>
          <a:solidFill>
            <a:srgbClr val="78A2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78A2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78A2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6152" name="WordArt 8"/>
          <p:cNvSpPr>
            <a:spLocks noChangeArrowheads="1" noChangeShapeType="1" noTextEdit="1"/>
          </p:cNvSpPr>
          <p:nvPr/>
        </p:nvSpPr>
        <p:spPr bwMode="auto">
          <a:xfrm rot="5400000">
            <a:off x="-2019300" y="2476500"/>
            <a:ext cx="6096000" cy="16002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81320" dir="2319588" algn="ctr" rotWithShape="0">
                    <a:srgbClr val="FFFF89"/>
                  </a:outerShdw>
                </a:effectLst>
                <a:latin typeface="Segoe UI" panose="020B0502040204020203" pitchFamily="34" charset="0"/>
              </a:rPr>
              <a:t>JOY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78A2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</a:rPr>
              <a:t>Richard Thetford					                   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6858000" cy="2239963"/>
          </a:xfrm>
        </p:spPr>
        <p:txBody>
          <a:bodyPr/>
          <a:lstStyle/>
          <a:p>
            <a:r>
              <a:rPr lang="en-US" altLang="en-US" b="1" dirty="0"/>
              <a:t>Naturalness of JOY to be cultivated in the life of the Christian</a:t>
            </a:r>
            <a:r>
              <a:rPr lang="en-US" altLang="en-US" dirty="0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2438400"/>
            <a:ext cx="6781800" cy="3962400"/>
          </a:xfrm>
        </p:spPr>
        <p:txBody>
          <a:bodyPr/>
          <a:lstStyle/>
          <a:p>
            <a:r>
              <a:rPr lang="en-US" altLang="en-US" b="1" dirty="0">
                <a:solidFill>
                  <a:srgbClr val="4D68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When right – then happy!</a:t>
            </a:r>
          </a:p>
          <a:p>
            <a:pPr lvl="1"/>
            <a:r>
              <a:rPr lang="en-US" altLang="en-US" sz="3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2 Timothy 1:12</a:t>
            </a:r>
          </a:p>
          <a:p>
            <a:pPr lvl="1"/>
            <a:r>
              <a:rPr lang="en-US" altLang="en-US" sz="3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Romans 8:28</a:t>
            </a:r>
          </a:p>
          <a:p>
            <a:r>
              <a:rPr lang="en-US" altLang="en-US" b="1" dirty="0">
                <a:solidFill>
                  <a:srgbClr val="4D68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When going through trials</a:t>
            </a:r>
          </a:p>
          <a:p>
            <a:pPr lvl="1"/>
            <a:r>
              <a:rPr lang="en-US" altLang="en-US" sz="3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James 1:2</a:t>
            </a:r>
          </a:p>
          <a:p>
            <a:pPr lvl="1"/>
            <a:r>
              <a:rPr lang="en-US" altLang="en-US" sz="3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2 Corinthians 7:4</a:t>
            </a:r>
          </a:p>
          <a:p>
            <a:pPr lvl="1"/>
            <a:r>
              <a:rPr lang="en-US" altLang="en-US" sz="3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Matthew 5:10-12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2057400" cy="6858000"/>
          </a:xfrm>
          <a:prstGeom prst="rect">
            <a:avLst/>
          </a:prstGeom>
          <a:solidFill>
            <a:srgbClr val="78A2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78A2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78A2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7176" name="WordArt 8"/>
          <p:cNvSpPr>
            <a:spLocks noChangeArrowheads="1" noChangeShapeType="1" noTextEdit="1"/>
          </p:cNvSpPr>
          <p:nvPr/>
        </p:nvSpPr>
        <p:spPr bwMode="auto">
          <a:xfrm rot="5400000">
            <a:off x="-2019300" y="2476500"/>
            <a:ext cx="6096000" cy="16002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81320" dir="2319588" algn="ctr" rotWithShape="0">
                    <a:srgbClr val="FFFF89"/>
                  </a:outerShdw>
                </a:effectLst>
                <a:latin typeface="Segoe UI" panose="020B0502040204020203" pitchFamily="34" charset="0"/>
              </a:rPr>
              <a:t>JOY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78A2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</a:rPr>
              <a:t>Richard Thetford					                   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2057400" cy="6858000"/>
          </a:xfrm>
          <a:prstGeom prst="rect">
            <a:avLst/>
          </a:prstGeom>
          <a:solidFill>
            <a:srgbClr val="78A2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78A2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78A2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8200" name="WordArt 8"/>
          <p:cNvSpPr>
            <a:spLocks noChangeArrowheads="1" noChangeShapeType="1" noTextEdit="1"/>
          </p:cNvSpPr>
          <p:nvPr/>
        </p:nvSpPr>
        <p:spPr bwMode="auto">
          <a:xfrm rot="5400000">
            <a:off x="-2019300" y="2476500"/>
            <a:ext cx="6096000" cy="16002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81320" dir="2319588" algn="ctr" rotWithShape="0">
                    <a:srgbClr val="FFFF89"/>
                  </a:outerShdw>
                </a:effectLst>
                <a:latin typeface="Segoe UI" panose="020B0502040204020203" pitchFamily="34" charset="0"/>
              </a:rPr>
              <a:t>JOY</a:t>
            </a:r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2057400" y="228600"/>
            <a:ext cx="6781800" cy="3962400"/>
          </a:xfrm>
          <a:noFill/>
          <a:ln/>
        </p:spPr>
        <p:txBody>
          <a:bodyPr/>
          <a:lstStyle/>
          <a:p>
            <a:r>
              <a:rPr lang="en-US" altLang="en-US" sz="4000" b="1" dirty="0"/>
              <a:t>We should have JOY in serving the Lord in all realms of life</a:t>
            </a:r>
          </a:p>
          <a:p>
            <a:r>
              <a:rPr lang="en-US" altLang="en-US" sz="4000" b="1" dirty="0"/>
              <a:t>We are always in His presence and under His watchful eye</a:t>
            </a:r>
            <a:endParaRPr lang="en-US" altLang="en-US" sz="4000" dirty="0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2209800" y="4114800"/>
            <a:ext cx="6553200" cy="21336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8207" name="WordArt 15"/>
          <p:cNvSpPr>
            <a:spLocks noChangeArrowheads="1" noChangeShapeType="1" noTextEdit="1"/>
          </p:cNvSpPr>
          <p:nvPr/>
        </p:nvSpPr>
        <p:spPr bwMode="auto">
          <a:xfrm>
            <a:off x="2514600" y="4343400"/>
            <a:ext cx="6019800" cy="1600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Segoe UI" panose="020B0502040204020203" pitchFamily="34" charset="0"/>
              </a:rPr>
              <a:t>Rejoice in the loving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Segoe UI" panose="020B0502040204020203" pitchFamily="34" charset="0"/>
              </a:rPr>
              <a:t>kindness of the Lord!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78A2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</a:rPr>
              <a:t>Richard Thetford					                   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animBg="1"/>
      <p:bldP spid="8204" grpId="0" animBg="1"/>
      <p:bldP spid="8207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284</Words>
  <Application>Microsoft Office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Segoe UI</vt:lpstr>
      <vt:lpstr>Segoe UI Semibold</vt:lpstr>
      <vt:lpstr>Default Design</vt:lpstr>
      <vt:lpstr>The JOY of Serving God!</vt:lpstr>
      <vt:lpstr>PowerPoint Presentation</vt:lpstr>
      <vt:lpstr>PowerPoint Presentation</vt:lpstr>
      <vt:lpstr>Naturalness of JOY to be cultivated in the life of the Christian </vt:lpstr>
      <vt:lpstr>Naturalness of JOY to be cultivated in the life of the Christian </vt:lpstr>
      <vt:lpstr>Naturalness of JOY to be cultivated in the life of the Christian 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JOY of Serving God!</dc:title>
  <dc:creator>HP Authorized Customer</dc:creator>
  <cp:lastModifiedBy>Richard Thetford</cp:lastModifiedBy>
  <cp:revision>13</cp:revision>
  <dcterms:created xsi:type="dcterms:W3CDTF">2007-04-24T02:54:07Z</dcterms:created>
  <dcterms:modified xsi:type="dcterms:W3CDTF">2016-02-15T03:09:24Z</dcterms:modified>
</cp:coreProperties>
</file>