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CB137E-CCC4-48B7-810C-F112DA8C3FD7}" type="datetimeFigureOut">
              <a:rPr lang="en-US" smtClean="0"/>
              <a:pPr/>
              <a:t>12/11/2016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7FA46-5192-4465-8E6D-3E88079652D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defRPr>
            </a:lvl1pPr>
          </a:lstStyle>
          <a:p>
            <a:fld id="{4FCB137E-CCC4-48B7-810C-F112DA8C3FD7}" type="datetimeFigureOut">
              <a:rPr lang="en-US" smtClean="0"/>
              <a:pPr/>
              <a:t>12/11/2016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defRPr>
            </a:lvl1pPr>
          </a:lstStyle>
          <a:p>
            <a:fld id="{F487FA46-5192-4465-8E6D-3E88079652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Segoe UI" panose="020B0502040204020203"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Segoe UI" panose="020B0502040204020203"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Segoe UI" panose="020B0502040204020203"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Segoe UI" panose="020B0502040204020203"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Segoe UI" panose="020B0502040204020203"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Segoe UI" panose="020B0502040204020203"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012825"/>
          </a:xfrm>
        </p:spPr>
        <p:txBody>
          <a:bodyPr>
            <a:normAutofit fontScale="90000"/>
          </a:bodyPr>
          <a:lstStyle/>
          <a:p>
            <a:r>
              <a:rPr lang="en-US" sz="5400" b="1" dirty="0">
                <a:solidFill>
                  <a:srgbClr val="0000CC"/>
                </a:solidFill>
                <a:cs typeface="Segoe UI" panose="020B0502040204020203" pitchFamily="34" charset="0"/>
              </a:rPr>
              <a:t>The Joy That Awaits Us!</a:t>
            </a:r>
          </a:p>
        </p:txBody>
      </p:sp>
      <p:sp>
        <p:nvSpPr>
          <p:cNvPr id="3" name="Subtitle 2"/>
          <p:cNvSpPr>
            <a:spLocks noGrp="1"/>
          </p:cNvSpPr>
          <p:nvPr>
            <p:ph type="subTitle" idx="1"/>
          </p:nvPr>
        </p:nvSpPr>
        <p:spPr>
          <a:xfrm>
            <a:off x="685800" y="2613025"/>
            <a:ext cx="7772400" cy="4016375"/>
          </a:xfrm>
        </p:spPr>
        <p:txBody>
          <a:bodyPr>
            <a:normAutofit/>
          </a:bodyPr>
          <a:lstStyle/>
          <a:p>
            <a:pPr>
              <a:lnSpc>
                <a:spcPct val="110000"/>
              </a:lnSpc>
            </a:pPr>
            <a:r>
              <a:rPr lang="en-US" sz="2500" dirty="0">
                <a:solidFill>
                  <a:schemeClr val="tx1"/>
                </a:solidFill>
                <a:cs typeface="Segoe UI" panose="020B0502040204020203" pitchFamily="34" charset="0"/>
              </a:rPr>
              <a:t>“Therefore we also, since we are surrounded by so great a cloud of witnesses, let us lay aside every weight, and the sin which so easily ensnares us, and let us run with endurance the race that is set before us, looking unto Jesus, the author and finisher of our faith, who for the joy that was set before Him endured the cross, despising the shame, and has sat down at the right hand of the throne of God.”</a:t>
            </a:r>
            <a:br>
              <a:rPr lang="en-US" sz="2500" dirty="0">
                <a:solidFill>
                  <a:schemeClr val="tx1"/>
                </a:solidFill>
                <a:cs typeface="Segoe UI" panose="020B0502040204020203" pitchFamily="34" charset="0"/>
              </a:rPr>
            </a:br>
            <a:r>
              <a:rPr lang="en-US" sz="2500" b="1" dirty="0">
                <a:solidFill>
                  <a:schemeClr val="tx1"/>
                </a:solidFill>
                <a:cs typeface="Segoe UI" panose="020B0502040204020203" pitchFamily="34" charset="0"/>
              </a:rPr>
              <a:t>Hebrews 12:1-2</a:t>
            </a:r>
          </a:p>
        </p:txBody>
      </p:sp>
      <p:sp>
        <p:nvSpPr>
          <p:cNvPr id="4" name="Rectangle 3"/>
          <p:cNvSpPr/>
          <p:nvPr/>
        </p:nvSpPr>
        <p:spPr>
          <a:xfrm>
            <a:off x="0" y="0"/>
            <a:ext cx="304800" cy="68580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Rectangle 4"/>
          <p:cNvSpPr/>
          <p:nvPr/>
        </p:nvSpPr>
        <p:spPr>
          <a:xfrm>
            <a:off x="8839200" y="0"/>
            <a:ext cx="304800" cy="68580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6" name="Rectangle 5"/>
          <p:cNvSpPr/>
          <p:nvPr/>
        </p:nvSpPr>
        <p:spPr>
          <a:xfrm>
            <a:off x="0" y="0"/>
            <a:ext cx="9144000" cy="1524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7" name="Rectangle 6"/>
          <p:cNvSpPr/>
          <p:nvPr/>
        </p:nvSpPr>
        <p:spPr>
          <a:xfrm>
            <a:off x="0" y="6553200"/>
            <a:ext cx="9144000" cy="3048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8" name="Rectangle 7"/>
          <p:cNvSpPr/>
          <p:nvPr/>
        </p:nvSpPr>
        <p:spPr>
          <a:xfrm>
            <a:off x="304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9" name="Rectangle 8"/>
          <p:cNvSpPr/>
          <p:nvPr/>
        </p:nvSpPr>
        <p:spPr>
          <a:xfrm>
            <a:off x="8686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0" name="Rectangle 9"/>
          <p:cNvSpPr/>
          <p:nvPr/>
        </p:nvSpPr>
        <p:spPr>
          <a:xfrm>
            <a:off x="304800" y="15240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1" name="Rectangle 10"/>
          <p:cNvSpPr/>
          <p:nvPr/>
        </p:nvSpPr>
        <p:spPr>
          <a:xfrm>
            <a:off x="381000" y="64008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524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4" name="Rectangle 3"/>
          <p:cNvSpPr/>
          <p:nvPr/>
        </p:nvSpPr>
        <p:spPr>
          <a:xfrm>
            <a:off x="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Rectangle 4"/>
          <p:cNvSpPr/>
          <p:nvPr/>
        </p:nvSpPr>
        <p:spPr>
          <a:xfrm>
            <a:off x="883920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7" name="Rectangle 6"/>
          <p:cNvSpPr/>
          <p:nvPr/>
        </p:nvSpPr>
        <p:spPr>
          <a:xfrm>
            <a:off x="0" y="6553200"/>
            <a:ext cx="9144000" cy="3048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8" name="Rectangle 7"/>
          <p:cNvSpPr/>
          <p:nvPr/>
        </p:nvSpPr>
        <p:spPr>
          <a:xfrm>
            <a:off x="304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9" name="Rectangle 8"/>
          <p:cNvSpPr/>
          <p:nvPr/>
        </p:nvSpPr>
        <p:spPr>
          <a:xfrm>
            <a:off x="8686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0" name="Rectangle 9"/>
          <p:cNvSpPr/>
          <p:nvPr/>
        </p:nvSpPr>
        <p:spPr>
          <a:xfrm>
            <a:off x="304800" y="15240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1" name="Rectangle 10"/>
          <p:cNvSpPr/>
          <p:nvPr/>
        </p:nvSpPr>
        <p:spPr>
          <a:xfrm>
            <a:off x="381000" y="64008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2" name="Rectangle 11"/>
          <p:cNvSpPr/>
          <p:nvPr/>
        </p:nvSpPr>
        <p:spPr>
          <a:xfrm>
            <a:off x="457200" y="1676400"/>
            <a:ext cx="8229600" cy="47244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latin typeface="Segoe UI" panose="020B0502040204020203" pitchFamily="34" charset="0"/>
            </a:endParaRPr>
          </a:p>
        </p:txBody>
      </p:sp>
      <p:sp>
        <p:nvSpPr>
          <p:cNvPr id="13" name="TextBox 12"/>
          <p:cNvSpPr txBox="1"/>
          <p:nvPr/>
        </p:nvSpPr>
        <p:spPr>
          <a:xfrm>
            <a:off x="609600" y="1800285"/>
            <a:ext cx="7924800" cy="4524315"/>
          </a:xfrm>
          <a:prstGeom prst="rect">
            <a:avLst/>
          </a:prstGeom>
          <a:noFill/>
        </p:spPr>
        <p:txBody>
          <a:bodyPr wrap="square" rtlCol="0">
            <a:spAutoFit/>
          </a:bodyPr>
          <a:lstStyle/>
          <a:p>
            <a:pPr algn="ctr"/>
            <a:r>
              <a:rPr lang="en-US" sz="3200" dirty="0">
                <a:solidFill>
                  <a:schemeClr val="bg1"/>
                </a:solidFill>
                <a:latin typeface="Segoe UI" panose="020B0502040204020203" pitchFamily="34" charset="0"/>
                <a:cs typeface="Segoe UI" panose="020B0502040204020203" pitchFamily="34" charset="0"/>
              </a:rPr>
              <a:t>“By faith Moses, when he became of age, refused to be called the son of Pharaoh's daughter, choosing rather to suffer affliction with the people of God than to enjoy the passing pleasures of sin, esteeming the reproach of Christ greater riches than the treasures in Egypt; for</a:t>
            </a:r>
            <a:br>
              <a:rPr lang="en-US" sz="3200" dirty="0">
                <a:solidFill>
                  <a:schemeClr val="bg1"/>
                </a:solidFill>
                <a:latin typeface="Segoe UI" panose="020B0502040204020203" pitchFamily="34" charset="0"/>
                <a:cs typeface="Segoe UI" panose="020B0502040204020203" pitchFamily="34" charset="0"/>
              </a:rPr>
            </a:br>
            <a:r>
              <a:rPr lang="en-US" sz="3200" dirty="0">
                <a:solidFill>
                  <a:schemeClr val="bg1"/>
                </a:solidFill>
                <a:latin typeface="Segoe UI" panose="020B0502040204020203" pitchFamily="34" charset="0"/>
                <a:cs typeface="Segoe UI" panose="020B0502040204020203" pitchFamily="34" charset="0"/>
              </a:rPr>
              <a:t>he looked to the reward.”</a:t>
            </a:r>
          </a:p>
          <a:p>
            <a:pPr algn="ctr"/>
            <a:r>
              <a:rPr lang="en-US" sz="3200" b="1" dirty="0">
                <a:solidFill>
                  <a:schemeClr val="bg1"/>
                </a:solidFill>
                <a:latin typeface="Segoe UI" panose="020B0502040204020203" pitchFamily="34" charset="0"/>
                <a:cs typeface="Segoe UI" panose="020B0502040204020203" pitchFamily="34" charset="0"/>
              </a:rPr>
              <a:t>Hebrews 11:24-26</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524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2" name="Title 1"/>
          <p:cNvSpPr>
            <a:spLocks noGrp="1"/>
          </p:cNvSpPr>
          <p:nvPr>
            <p:ph type="title"/>
          </p:nvPr>
        </p:nvSpPr>
        <p:spPr>
          <a:xfrm>
            <a:off x="0" y="228600"/>
            <a:ext cx="9144000" cy="1143000"/>
          </a:xfrm>
        </p:spPr>
        <p:txBody>
          <a:bodyPr/>
          <a:lstStyle/>
          <a:p>
            <a:r>
              <a:rPr lang="en-US" b="1" dirty="0">
                <a:solidFill>
                  <a:schemeClr val="bg1"/>
                </a:solidFill>
                <a:effectLst>
                  <a:outerShdw blurRad="38100" dist="38100" dir="2700000" algn="tl">
                    <a:srgbClr val="000000">
                      <a:alpha val="43137"/>
                    </a:srgbClr>
                  </a:outerShdw>
                </a:effectLst>
                <a:cs typeface="Segoe UI" panose="020B0502040204020203" pitchFamily="34" charset="0"/>
              </a:rPr>
              <a:t>Our Joy May Be Brought Low</a:t>
            </a:r>
          </a:p>
        </p:txBody>
      </p:sp>
      <p:sp>
        <p:nvSpPr>
          <p:cNvPr id="4" name="Rectangle 3"/>
          <p:cNvSpPr/>
          <p:nvPr/>
        </p:nvSpPr>
        <p:spPr>
          <a:xfrm>
            <a:off x="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Rectangle 4"/>
          <p:cNvSpPr/>
          <p:nvPr/>
        </p:nvSpPr>
        <p:spPr>
          <a:xfrm>
            <a:off x="883920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7" name="Rectangle 6"/>
          <p:cNvSpPr/>
          <p:nvPr/>
        </p:nvSpPr>
        <p:spPr>
          <a:xfrm>
            <a:off x="0" y="6553200"/>
            <a:ext cx="9144000" cy="3048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8" name="Rectangle 7"/>
          <p:cNvSpPr/>
          <p:nvPr/>
        </p:nvSpPr>
        <p:spPr>
          <a:xfrm>
            <a:off x="304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9" name="Rectangle 8"/>
          <p:cNvSpPr/>
          <p:nvPr/>
        </p:nvSpPr>
        <p:spPr>
          <a:xfrm>
            <a:off x="8686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0" name="Rectangle 9"/>
          <p:cNvSpPr/>
          <p:nvPr/>
        </p:nvSpPr>
        <p:spPr>
          <a:xfrm>
            <a:off x="304800" y="15240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pic>
        <p:nvPicPr>
          <p:cNvPr id="12" name="Picture 11" descr="Bible9.jpg"/>
          <p:cNvPicPr>
            <a:picLocks noChangeAspect="1"/>
          </p:cNvPicPr>
          <p:nvPr/>
        </p:nvPicPr>
        <p:blipFill>
          <a:blip r:embed="rId2" cstate="print"/>
          <a:stretch>
            <a:fillRect/>
          </a:stretch>
        </p:blipFill>
        <p:spPr>
          <a:xfrm>
            <a:off x="5562600" y="3429000"/>
            <a:ext cx="3124200" cy="1371600"/>
          </a:xfrm>
          <a:prstGeom prst="rect">
            <a:avLst/>
          </a:prstGeom>
        </p:spPr>
      </p:pic>
      <p:sp>
        <p:nvSpPr>
          <p:cNvPr id="11" name="Rectangle 10"/>
          <p:cNvSpPr/>
          <p:nvPr/>
        </p:nvSpPr>
        <p:spPr>
          <a:xfrm>
            <a:off x="381000" y="64008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3" name="Content Placeholder 2"/>
          <p:cNvSpPr>
            <a:spLocks noGrp="1"/>
          </p:cNvSpPr>
          <p:nvPr>
            <p:ph idx="1"/>
          </p:nvPr>
        </p:nvSpPr>
        <p:spPr>
          <a:xfrm>
            <a:off x="457200" y="1752600"/>
            <a:ext cx="8382000" cy="4648200"/>
          </a:xfrm>
        </p:spPr>
        <p:txBody>
          <a:bodyPr>
            <a:normAutofit fontScale="92500"/>
          </a:bodyPr>
          <a:lstStyle/>
          <a:p>
            <a:r>
              <a:rPr lang="en-US" dirty="0">
                <a:cs typeface="Segoe UI" panose="020B0502040204020203" pitchFamily="34" charset="0"/>
              </a:rPr>
              <a:t>We have not come to terms with ourselves</a:t>
            </a:r>
          </a:p>
          <a:p>
            <a:r>
              <a:rPr lang="en-US" dirty="0">
                <a:cs typeface="Segoe UI" panose="020B0502040204020203" pitchFamily="34" charset="0"/>
              </a:rPr>
              <a:t>We have not learned to live with people</a:t>
            </a:r>
          </a:p>
          <a:p>
            <a:pPr lvl="1"/>
            <a:r>
              <a:rPr lang="en-US" sz="3000" dirty="0">
                <a:solidFill>
                  <a:srgbClr val="0000CC"/>
                </a:solidFill>
                <a:latin typeface="Segoe UI Semibold" panose="020B0702040204020203" pitchFamily="34" charset="0"/>
                <a:cs typeface="Segoe UI Semibold" panose="020B0702040204020203" pitchFamily="34" charset="0"/>
              </a:rPr>
              <a:t>Be patient, tolerant and develop an understanding heart</a:t>
            </a:r>
          </a:p>
          <a:p>
            <a:r>
              <a:rPr lang="en-US" dirty="0">
                <a:cs typeface="Segoe UI" panose="020B0502040204020203" pitchFamily="34" charset="0"/>
              </a:rPr>
              <a:t>We must leave peculiarities</a:t>
            </a:r>
            <a:br>
              <a:rPr lang="en-US" dirty="0">
                <a:cs typeface="Segoe UI" panose="020B0502040204020203" pitchFamily="34" charset="0"/>
              </a:rPr>
            </a:br>
            <a:r>
              <a:rPr lang="en-US" dirty="0">
                <a:cs typeface="Segoe UI" panose="020B0502040204020203" pitchFamily="34" charset="0"/>
              </a:rPr>
              <a:t>of people alone</a:t>
            </a:r>
          </a:p>
          <a:p>
            <a:pPr lvl="1"/>
            <a:r>
              <a:rPr lang="en-US" sz="3000" dirty="0">
                <a:solidFill>
                  <a:srgbClr val="0000CC"/>
                </a:solidFill>
                <a:latin typeface="Segoe UI Semibold" panose="020B0702040204020203" pitchFamily="34" charset="0"/>
                <a:cs typeface="Segoe UI Semibold" panose="020B0702040204020203" pitchFamily="34" charset="0"/>
              </a:rPr>
              <a:t>Trying to reform others to fit into our opinion</a:t>
            </a:r>
          </a:p>
          <a:p>
            <a:r>
              <a:rPr lang="en-US" dirty="0">
                <a:cs typeface="Segoe UI" panose="020B0502040204020203" pitchFamily="34" charset="0"/>
              </a:rPr>
              <a:t>We have not learned that we have a life to share with others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par>
                          <p:cTn id="20" fill="hold">
                            <p:stCondLst>
                              <p:cond delay="500"/>
                            </p:stCondLst>
                            <p:childTnLst>
                              <p:par>
                                <p:cTn id="21" presetID="23" presetClass="entr" presetSubtype="16"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dissolv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648200"/>
          </a:xfrm>
        </p:spPr>
        <p:txBody>
          <a:bodyPr>
            <a:normAutofit/>
          </a:bodyPr>
          <a:lstStyle/>
          <a:p>
            <a:r>
              <a:rPr lang="en-US" dirty="0">
                <a:cs typeface="Segoe UI" panose="020B0502040204020203" pitchFamily="34" charset="0"/>
              </a:rPr>
              <a:t>Being resolved to do God’s prescribed law</a:t>
            </a:r>
          </a:p>
          <a:p>
            <a:r>
              <a:rPr lang="en-US" dirty="0">
                <a:cs typeface="Segoe UI" panose="020B0502040204020203" pitchFamily="34" charset="0"/>
              </a:rPr>
              <a:t>Be determined to follow His teaching</a:t>
            </a:r>
            <a:endParaRPr lang="en-US" dirty="0">
              <a:solidFill>
                <a:schemeClr val="accent6">
                  <a:lumMod val="50000"/>
                </a:schemeClr>
              </a:solidFill>
              <a:cs typeface="Segoe UI" panose="020B0502040204020203" pitchFamily="34" charset="0"/>
            </a:endParaRPr>
          </a:p>
          <a:p>
            <a:pPr lvl="1"/>
            <a:r>
              <a:rPr lang="en-US" sz="3000" dirty="0">
                <a:solidFill>
                  <a:srgbClr val="0000CC"/>
                </a:solidFill>
                <a:latin typeface="Segoe UI Semibold" panose="020B0702040204020203" pitchFamily="34" charset="0"/>
                <a:cs typeface="Segoe UI Semibold" panose="020B0702040204020203" pitchFamily="34" charset="0"/>
              </a:rPr>
              <a:t>Love your enemy</a:t>
            </a:r>
          </a:p>
          <a:p>
            <a:pPr lvl="1"/>
            <a:r>
              <a:rPr lang="en-US" sz="3000" dirty="0">
                <a:solidFill>
                  <a:srgbClr val="0000CC"/>
                </a:solidFill>
                <a:latin typeface="Segoe UI Semibold" panose="020B0702040204020203" pitchFamily="34" charset="0"/>
                <a:cs typeface="Segoe UI Semibold" panose="020B0702040204020203" pitchFamily="34" charset="0"/>
              </a:rPr>
              <a:t>Love your neighbors</a:t>
            </a:r>
          </a:p>
          <a:p>
            <a:pPr lvl="1"/>
            <a:r>
              <a:rPr lang="en-US" sz="3000" dirty="0">
                <a:solidFill>
                  <a:srgbClr val="0000CC"/>
                </a:solidFill>
                <a:latin typeface="Segoe UI Semibold" panose="020B0702040204020203" pitchFamily="34" charset="0"/>
                <a:cs typeface="Segoe UI Semibold" panose="020B0702040204020203" pitchFamily="34" charset="0"/>
              </a:rPr>
              <a:t>Love the brethren</a:t>
            </a:r>
          </a:p>
          <a:p>
            <a:pPr lvl="1"/>
            <a:endParaRPr lang="en-US" dirty="0">
              <a:cs typeface="Segoe UI" panose="020B0502040204020203" pitchFamily="34" charset="0"/>
            </a:endParaRPr>
          </a:p>
        </p:txBody>
      </p:sp>
      <p:sp>
        <p:nvSpPr>
          <p:cNvPr id="6" name="Rectangle 5"/>
          <p:cNvSpPr/>
          <p:nvPr/>
        </p:nvSpPr>
        <p:spPr>
          <a:xfrm>
            <a:off x="0" y="0"/>
            <a:ext cx="9144000" cy="1524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4" name="Rectangle 3"/>
          <p:cNvSpPr/>
          <p:nvPr/>
        </p:nvSpPr>
        <p:spPr>
          <a:xfrm>
            <a:off x="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Rectangle 4"/>
          <p:cNvSpPr/>
          <p:nvPr/>
        </p:nvSpPr>
        <p:spPr>
          <a:xfrm>
            <a:off x="883920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7" name="Rectangle 6"/>
          <p:cNvSpPr/>
          <p:nvPr/>
        </p:nvSpPr>
        <p:spPr>
          <a:xfrm>
            <a:off x="0" y="6553200"/>
            <a:ext cx="9144000" cy="3048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8" name="Rectangle 7"/>
          <p:cNvSpPr/>
          <p:nvPr/>
        </p:nvSpPr>
        <p:spPr>
          <a:xfrm>
            <a:off x="304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9" name="Rectangle 8"/>
          <p:cNvSpPr/>
          <p:nvPr/>
        </p:nvSpPr>
        <p:spPr>
          <a:xfrm>
            <a:off x="8686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0" name="Rectangle 9"/>
          <p:cNvSpPr/>
          <p:nvPr/>
        </p:nvSpPr>
        <p:spPr>
          <a:xfrm>
            <a:off x="304800" y="15240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1" name="Rectangle 10"/>
          <p:cNvSpPr/>
          <p:nvPr/>
        </p:nvSpPr>
        <p:spPr>
          <a:xfrm>
            <a:off x="381000" y="64008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2" name="Title 1"/>
          <p:cNvSpPr>
            <a:spLocks noGrp="1"/>
          </p:cNvSpPr>
          <p:nvPr>
            <p:ph type="title"/>
          </p:nvPr>
        </p:nvSpPr>
        <p:spPr>
          <a:xfrm>
            <a:off x="0" y="228600"/>
            <a:ext cx="9144000" cy="1143000"/>
          </a:xfrm>
        </p:spPr>
        <p:txBody>
          <a:bodyPr>
            <a:normAutofit fontScale="90000"/>
          </a:bodyPr>
          <a:lstStyle/>
          <a:p>
            <a:r>
              <a:rPr lang="en-US" b="1" dirty="0">
                <a:solidFill>
                  <a:schemeClr val="bg1"/>
                </a:solidFill>
                <a:effectLst>
                  <a:outerShdw blurRad="38100" dist="38100" dir="2700000" algn="tl">
                    <a:srgbClr val="000000">
                      <a:alpha val="43137"/>
                    </a:srgbClr>
                  </a:outerShdw>
                </a:effectLst>
                <a:cs typeface="Segoe UI" panose="020B0502040204020203" pitchFamily="34" charset="0"/>
              </a:rPr>
              <a:t>The Joy of Living Within God’s Law</a:t>
            </a:r>
          </a:p>
        </p:txBody>
      </p:sp>
      <p:pic>
        <p:nvPicPr>
          <p:cNvPr id="12" name="Picture 11" descr="6a00d83451ee9f69e200e5501d5cea8833-800wi.jpg"/>
          <p:cNvPicPr>
            <a:picLocks noChangeAspect="1"/>
          </p:cNvPicPr>
          <p:nvPr/>
        </p:nvPicPr>
        <p:blipFill>
          <a:blip r:embed="rId2" cstate="print"/>
          <a:stretch>
            <a:fillRect/>
          </a:stretch>
        </p:blipFill>
        <p:spPr>
          <a:xfrm>
            <a:off x="4953000" y="2971800"/>
            <a:ext cx="3644900" cy="3352799"/>
          </a:xfrm>
          <a:prstGeom prst="rect">
            <a:avLst/>
          </a:prstGeom>
          <a:ln>
            <a:noFill/>
          </a:ln>
          <a:effectLst>
            <a:softEdge rad="112500"/>
          </a:effec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dissolve">
                                      <p:cBhvr>
                                        <p:cTn id="23" dur="500"/>
                                        <p:tgtEl>
                                          <p:spTgt spid="3">
                                            <p:txEl>
                                              <p:pRg st="2" end="2"/>
                                            </p:txEl>
                                          </p:spTgt>
                                        </p:tgtEl>
                                      </p:cBhvr>
                                    </p:animEffect>
                                  </p:childTnLst>
                                </p:cTn>
                              </p:par>
                            </p:childTnLst>
                          </p:cTn>
                        </p:par>
                        <p:par>
                          <p:cTn id="24" fill="hold">
                            <p:stCondLst>
                              <p:cond delay="1000"/>
                            </p:stCondLst>
                            <p:childTnLst>
                              <p:par>
                                <p:cTn id="25" presetID="9" presetClass="entr" presetSubtype="0"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par>
                          <p:cTn id="28" fill="hold">
                            <p:stCondLst>
                              <p:cond delay="1500"/>
                            </p:stCondLst>
                            <p:childTnLst>
                              <p:par>
                                <p:cTn id="29" presetID="9"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dissolve">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648200"/>
          </a:xfrm>
        </p:spPr>
        <p:txBody>
          <a:bodyPr>
            <a:normAutofit/>
          </a:bodyPr>
          <a:lstStyle/>
          <a:p>
            <a:r>
              <a:rPr lang="en-US" dirty="0">
                <a:cs typeface="Segoe UI" panose="020B0502040204020203" pitchFamily="34" charset="0"/>
              </a:rPr>
              <a:t>Moses looked to the future rewards</a:t>
            </a:r>
          </a:p>
          <a:p>
            <a:pPr lvl="1"/>
            <a:r>
              <a:rPr lang="en-US" sz="3000" dirty="0">
                <a:solidFill>
                  <a:srgbClr val="C00000"/>
                </a:solidFill>
                <a:latin typeface="Segoe UI Semibold" panose="020B0702040204020203" pitchFamily="34" charset="0"/>
                <a:cs typeface="Segoe UI Semibold" panose="020B0702040204020203" pitchFamily="34" charset="0"/>
              </a:rPr>
              <a:t>Hebrews 11:24-26</a:t>
            </a:r>
          </a:p>
          <a:p>
            <a:r>
              <a:rPr lang="en-US" dirty="0">
                <a:cs typeface="Segoe UI" panose="020B0502040204020203" pitchFamily="34" charset="0"/>
              </a:rPr>
              <a:t>A doorkeeper in the house of God</a:t>
            </a:r>
          </a:p>
          <a:p>
            <a:pPr lvl="1"/>
            <a:r>
              <a:rPr lang="en-US" sz="3000" dirty="0">
                <a:solidFill>
                  <a:srgbClr val="C00000"/>
                </a:solidFill>
                <a:latin typeface="Segoe UI Semibold" panose="020B0702040204020203" pitchFamily="34" charset="0"/>
                <a:cs typeface="Segoe UI Semibold" panose="020B0702040204020203" pitchFamily="34" charset="0"/>
              </a:rPr>
              <a:t>Psalms 84:9-11</a:t>
            </a:r>
          </a:p>
          <a:p>
            <a:r>
              <a:rPr lang="en-US" dirty="0">
                <a:cs typeface="Segoe UI" panose="020B0502040204020203" pitchFamily="34" charset="0"/>
              </a:rPr>
              <a:t>The righteous shall flourish</a:t>
            </a:r>
          </a:p>
          <a:p>
            <a:pPr lvl="1"/>
            <a:r>
              <a:rPr lang="en-US" sz="3000" dirty="0">
                <a:solidFill>
                  <a:srgbClr val="C00000"/>
                </a:solidFill>
                <a:latin typeface="Segoe UI Semibold" panose="020B0702040204020203" pitchFamily="34" charset="0"/>
                <a:cs typeface="Segoe UI Semibold" panose="020B0702040204020203" pitchFamily="34" charset="0"/>
              </a:rPr>
              <a:t>Psalms 92:12-14</a:t>
            </a:r>
          </a:p>
          <a:p>
            <a:r>
              <a:rPr lang="en-US" dirty="0">
                <a:cs typeface="Segoe UI" panose="020B0502040204020203" pitchFamily="34" charset="0"/>
              </a:rPr>
              <a:t>Delighting in the law of the Lord</a:t>
            </a:r>
          </a:p>
          <a:p>
            <a:pPr lvl="1"/>
            <a:r>
              <a:rPr lang="en-US" sz="3000" dirty="0">
                <a:solidFill>
                  <a:srgbClr val="C00000"/>
                </a:solidFill>
                <a:latin typeface="Segoe UI Semibold" panose="020B0702040204020203" pitchFamily="34" charset="0"/>
                <a:cs typeface="Segoe UI Semibold" panose="020B0702040204020203" pitchFamily="34" charset="0"/>
              </a:rPr>
              <a:t>Psalms 1:1-6</a:t>
            </a:r>
          </a:p>
          <a:p>
            <a:endParaRPr lang="en-US" dirty="0">
              <a:cs typeface="Segoe UI" panose="020B0502040204020203" pitchFamily="34" charset="0"/>
            </a:endParaRPr>
          </a:p>
        </p:txBody>
      </p:sp>
      <p:sp>
        <p:nvSpPr>
          <p:cNvPr id="6" name="Rectangle 5"/>
          <p:cNvSpPr/>
          <p:nvPr/>
        </p:nvSpPr>
        <p:spPr>
          <a:xfrm>
            <a:off x="0" y="0"/>
            <a:ext cx="9144000" cy="1524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4" name="Rectangle 3"/>
          <p:cNvSpPr/>
          <p:nvPr/>
        </p:nvSpPr>
        <p:spPr>
          <a:xfrm>
            <a:off x="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Rectangle 4"/>
          <p:cNvSpPr/>
          <p:nvPr/>
        </p:nvSpPr>
        <p:spPr>
          <a:xfrm>
            <a:off x="883920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7" name="Rectangle 6"/>
          <p:cNvSpPr/>
          <p:nvPr/>
        </p:nvSpPr>
        <p:spPr>
          <a:xfrm>
            <a:off x="0" y="6553200"/>
            <a:ext cx="9144000" cy="3048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8" name="Rectangle 7"/>
          <p:cNvSpPr/>
          <p:nvPr/>
        </p:nvSpPr>
        <p:spPr>
          <a:xfrm>
            <a:off x="304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9" name="Rectangle 8"/>
          <p:cNvSpPr/>
          <p:nvPr/>
        </p:nvSpPr>
        <p:spPr>
          <a:xfrm>
            <a:off x="8686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0" name="Rectangle 9"/>
          <p:cNvSpPr/>
          <p:nvPr/>
        </p:nvSpPr>
        <p:spPr>
          <a:xfrm>
            <a:off x="304800" y="15240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1" name="Rectangle 10"/>
          <p:cNvSpPr/>
          <p:nvPr/>
        </p:nvSpPr>
        <p:spPr>
          <a:xfrm>
            <a:off x="381000" y="64008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2" name="Title 1"/>
          <p:cNvSpPr>
            <a:spLocks noGrp="1"/>
          </p:cNvSpPr>
          <p:nvPr>
            <p:ph type="title"/>
          </p:nvPr>
        </p:nvSpPr>
        <p:spPr>
          <a:xfrm>
            <a:off x="0" y="228600"/>
            <a:ext cx="9144000" cy="1143000"/>
          </a:xfrm>
        </p:spPr>
        <p:txBody>
          <a:bodyPr>
            <a:normAutofit/>
          </a:bodyPr>
          <a:lstStyle/>
          <a:p>
            <a:r>
              <a:rPr lang="en-US" b="1" dirty="0">
                <a:solidFill>
                  <a:schemeClr val="bg1"/>
                </a:solidFill>
                <a:effectLst>
                  <a:outerShdw blurRad="38100" dist="38100" dir="2700000" algn="tl">
                    <a:srgbClr val="000000">
                      <a:alpha val="43137"/>
                    </a:srgbClr>
                  </a:outerShdw>
                </a:effectLst>
                <a:cs typeface="Segoe UI" panose="020B0502040204020203" pitchFamily="34" charset="0"/>
              </a:rPr>
              <a:t>Five Joyous Testimonies</a:t>
            </a:r>
          </a:p>
        </p:txBody>
      </p:sp>
      <p:pic>
        <p:nvPicPr>
          <p:cNvPr id="13" name="Picture 12" descr="RichardBibleSpine.JPG"/>
          <p:cNvPicPr>
            <a:picLocks noChangeAspect="1"/>
          </p:cNvPicPr>
          <p:nvPr/>
        </p:nvPicPr>
        <p:blipFill>
          <a:blip r:embed="rId2" cstate="print"/>
          <a:stretch>
            <a:fillRect/>
          </a:stretch>
        </p:blipFill>
        <p:spPr>
          <a:xfrm>
            <a:off x="7391400" y="1752601"/>
            <a:ext cx="1117278" cy="457200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9" presetClass="entr" presetSubtype="0"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4" fill="hold">
                            <p:stCondLst>
                              <p:cond delay="500"/>
                            </p:stCondLst>
                            <p:childTnLst>
                              <p:par>
                                <p:cTn id="35" presetID="9" presetClass="entr" presetSubtype="0"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ssolv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44" fill="hold">
                            <p:stCondLst>
                              <p:cond delay="500"/>
                            </p:stCondLst>
                            <p:childTnLst>
                              <p:par>
                                <p:cTn id="45" presetID="9" presetClass="entr" presetSubtype="0" fill="hold"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dissolv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648200"/>
          </a:xfrm>
        </p:spPr>
        <p:txBody>
          <a:bodyPr>
            <a:normAutofit/>
          </a:bodyPr>
          <a:lstStyle/>
          <a:p>
            <a:r>
              <a:rPr lang="en-US" dirty="0">
                <a:cs typeface="Segoe UI" panose="020B0502040204020203" pitchFamily="34" charset="0"/>
              </a:rPr>
              <a:t>Paul suffered the loss of all things in order to win Christ</a:t>
            </a:r>
          </a:p>
          <a:p>
            <a:pPr lvl="1"/>
            <a:r>
              <a:rPr lang="en-US" sz="3000" dirty="0">
                <a:solidFill>
                  <a:srgbClr val="C00000"/>
                </a:solidFill>
                <a:latin typeface="Segoe UI Semibold" panose="020B0702040204020203" pitchFamily="34" charset="0"/>
                <a:cs typeface="Segoe UI Semibold" panose="020B0702040204020203" pitchFamily="34" charset="0"/>
              </a:rPr>
              <a:t>Philippians 3:8</a:t>
            </a:r>
          </a:p>
          <a:p>
            <a:pPr lvl="2"/>
            <a:r>
              <a:rPr lang="en-US" sz="2800" dirty="0">
                <a:solidFill>
                  <a:srgbClr val="0000CC"/>
                </a:solidFill>
                <a:latin typeface="Segoe UI Semibold" panose="020B0702040204020203" pitchFamily="34" charset="0"/>
                <a:cs typeface="Segoe UI Semibold" panose="020B0702040204020203" pitchFamily="34" charset="0"/>
              </a:rPr>
              <a:t>Won all by serving God</a:t>
            </a:r>
          </a:p>
          <a:p>
            <a:pPr lvl="2"/>
            <a:r>
              <a:rPr lang="en-US" sz="2800" dirty="0">
                <a:solidFill>
                  <a:srgbClr val="0000CC"/>
                </a:solidFill>
                <a:latin typeface="Segoe UI Semibold" panose="020B0702040204020203" pitchFamily="34" charset="0"/>
                <a:cs typeface="Segoe UI Semibold" panose="020B0702040204020203" pitchFamily="34" charset="0"/>
              </a:rPr>
              <a:t>Waiting for the eternal joy of victory!</a:t>
            </a:r>
          </a:p>
          <a:p>
            <a:pPr lvl="1"/>
            <a:r>
              <a:rPr lang="en-US" sz="3000" dirty="0">
                <a:solidFill>
                  <a:srgbClr val="C00000"/>
                </a:solidFill>
                <a:latin typeface="Segoe UI Semibold" panose="020B0702040204020203" pitchFamily="34" charset="0"/>
                <a:cs typeface="Segoe UI Semibold" panose="020B0702040204020203" pitchFamily="34" charset="0"/>
              </a:rPr>
              <a:t>2 Timothy 4:6-8</a:t>
            </a:r>
          </a:p>
        </p:txBody>
      </p:sp>
      <p:sp>
        <p:nvSpPr>
          <p:cNvPr id="6" name="Rectangle 5"/>
          <p:cNvSpPr/>
          <p:nvPr/>
        </p:nvSpPr>
        <p:spPr>
          <a:xfrm>
            <a:off x="0" y="0"/>
            <a:ext cx="9144000" cy="1524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4" name="Rectangle 3"/>
          <p:cNvSpPr/>
          <p:nvPr/>
        </p:nvSpPr>
        <p:spPr>
          <a:xfrm>
            <a:off x="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Rectangle 4"/>
          <p:cNvSpPr/>
          <p:nvPr/>
        </p:nvSpPr>
        <p:spPr>
          <a:xfrm>
            <a:off x="883920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7" name="Rectangle 6"/>
          <p:cNvSpPr/>
          <p:nvPr/>
        </p:nvSpPr>
        <p:spPr>
          <a:xfrm>
            <a:off x="0" y="6553200"/>
            <a:ext cx="9144000" cy="3048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8" name="Rectangle 7"/>
          <p:cNvSpPr/>
          <p:nvPr/>
        </p:nvSpPr>
        <p:spPr>
          <a:xfrm>
            <a:off x="304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9" name="Rectangle 8"/>
          <p:cNvSpPr/>
          <p:nvPr/>
        </p:nvSpPr>
        <p:spPr>
          <a:xfrm>
            <a:off x="8686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0" name="Rectangle 9"/>
          <p:cNvSpPr/>
          <p:nvPr/>
        </p:nvSpPr>
        <p:spPr>
          <a:xfrm>
            <a:off x="304800" y="15240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1" name="Rectangle 10"/>
          <p:cNvSpPr/>
          <p:nvPr/>
        </p:nvSpPr>
        <p:spPr>
          <a:xfrm>
            <a:off x="381000" y="64008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2" name="Title 1"/>
          <p:cNvSpPr>
            <a:spLocks noGrp="1"/>
          </p:cNvSpPr>
          <p:nvPr>
            <p:ph type="title"/>
          </p:nvPr>
        </p:nvSpPr>
        <p:spPr>
          <a:xfrm>
            <a:off x="0" y="228600"/>
            <a:ext cx="9144000" cy="1143000"/>
          </a:xfrm>
        </p:spPr>
        <p:txBody>
          <a:bodyPr>
            <a:normAutofit/>
          </a:bodyPr>
          <a:lstStyle/>
          <a:p>
            <a:r>
              <a:rPr lang="en-US" b="1" dirty="0">
                <a:solidFill>
                  <a:schemeClr val="bg1"/>
                </a:solidFill>
                <a:effectLst>
                  <a:outerShdw blurRad="38100" dist="38100" dir="2700000" algn="tl">
                    <a:srgbClr val="000000">
                      <a:alpha val="43137"/>
                    </a:srgbClr>
                  </a:outerShdw>
                </a:effectLst>
                <a:cs typeface="Segoe UI" panose="020B0502040204020203" pitchFamily="34" charset="0"/>
              </a:rPr>
              <a:t>Five Joyous Testimonies</a:t>
            </a:r>
          </a:p>
        </p:txBody>
      </p:sp>
      <p:sp>
        <p:nvSpPr>
          <p:cNvPr id="12" name="Rounded Rectangle 11"/>
          <p:cNvSpPr/>
          <p:nvPr/>
        </p:nvSpPr>
        <p:spPr>
          <a:xfrm>
            <a:off x="762000" y="5105400"/>
            <a:ext cx="7620000" cy="1143000"/>
          </a:xfrm>
          <a:prstGeom prst="round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latin typeface="Segoe UI" panose="020B0502040204020203" pitchFamily="34" charset="0"/>
            </a:endParaRPr>
          </a:p>
        </p:txBody>
      </p:sp>
      <p:sp>
        <p:nvSpPr>
          <p:cNvPr id="13" name="TextBox 12"/>
          <p:cNvSpPr txBox="1"/>
          <p:nvPr/>
        </p:nvSpPr>
        <p:spPr>
          <a:xfrm>
            <a:off x="914400" y="5105400"/>
            <a:ext cx="7239000" cy="1077218"/>
          </a:xfrm>
          <a:prstGeom prst="rect">
            <a:avLst/>
          </a:prstGeom>
          <a:noFill/>
        </p:spPr>
        <p:txBody>
          <a:bodyPr wrap="square" rtlCol="0">
            <a:spAutoFit/>
          </a:bodyPr>
          <a:lstStyle/>
          <a:p>
            <a:pPr algn="ctr"/>
            <a:r>
              <a:rPr lang="en-US" sz="3200" dirty="0">
                <a:solidFill>
                  <a:schemeClr val="bg1"/>
                </a:solidFill>
                <a:latin typeface="Segoe UI" panose="020B0502040204020203" pitchFamily="34" charset="0"/>
                <a:cs typeface="Segoe UI" panose="020B0502040204020203" pitchFamily="34" charset="0"/>
              </a:rPr>
              <a:t>Paul left us an example in order to be </a:t>
            </a:r>
            <a:r>
              <a:rPr lang="en-US" sz="3200" b="1" dirty="0">
                <a:solidFill>
                  <a:schemeClr val="bg1"/>
                </a:solidFill>
                <a:latin typeface="Segoe UI" panose="020B0502040204020203" pitchFamily="34" charset="0"/>
                <a:cs typeface="Segoe UI" panose="020B0502040204020203" pitchFamily="34" charset="0"/>
              </a:rPr>
              <a:t>victorious in Christ!</a:t>
            </a: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6996" y="2339880"/>
            <a:ext cx="3053604" cy="1622520"/>
          </a:xfrm>
          <a:prstGeom prst="rect">
            <a:avLst/>
          </a:prstGeom>
          <a:ln>
            <a:noFill/>
          </a:ln>
          <a:effectLst>
            <a:softEdge rad="112500"/>
          </a:effec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linds(horizontal)">
                                      <p:cBhvr>
                                        <p:cTn id="33" dur="500"/>
                                        <p:tgtEl>
                                          <p:spTgt spid="12"/>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linds(horizontal)">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648200"/>
          </a:xfrm>
        </p:spPr>
        <p:txBody>
          <a:bodyPr>
            <a:normAutofit/>
          </a:bodyPr>
          <a:lstStyle/>
          <a:p>
            <a:r>
              <a:rPr lang="en-US" dirty="0">
                <a:cs typeface="Segoe UI" panose="020B0502040204020203" pitchFamily="34" charset="0"/>
              </a:rPr>
              <a:t>The Christian life is not burdensome</a:t>
            </a:r>
          </a:p>
          <a:p>
            <a:endParaRPr lang="en-US" dirty="0">
              <a:solidFill>
                <a:srgbClr val="C00000"/>
              </a:solidFill>
              <a:cs typeface="Segoe UI" panose="020B0502040204020203" pitchFamily="34" charset="0"/>
            </a:endParaRPr>
          </a:p>
          <a:p>
            <a:endParaRPr lang="en-US" dirty="0">
              <a:solidFill>
                <a:srgbClr val="C00000"/>
              </a:solidFill>
              <a:cs typeface="Segoe UI" panose="020B0502040204020203" pitchFamily="34" charset="0"/>
            </a:endParaRPr>
          </a:p>
          <a:p>
            <a:r>
              <a:rPr lang="en-US" dirty="0">
                <a:cs typeface="Segoe UI" panose="020B0502040204020203" pitchFamily="34" charset="0"/>
              </a:rPr>
              <a:t>The joys are set before us:</a:t>
            </a:r>
          </a:p>
          <a:p>
            <a:pPr lvl="1"/>
            <a:r>
              <a:rPr lang="en-US" sz="3000" dirty="0">
                <a:solidFill>
                  <a:srgbClr val="0000CC"/>
                </a:solidFill>
                <a:latin typeface="Segoe UI Semibold" panose="020B0702040204020203" pitchFamily="34" charset="0"/>
                <a:cs typeface="Segoe UI Semibold" panose="020B0702040204020203" pitchFamily="34" charset="0"/>
              </a:rPr>
              <a:t>Forgiveness of sins!</a:t>
            </a:r>
          </a:p>
          <a:p>
            <a:pPr lvl="1"/>
            <a:r>
              <a:rPr lang="en-US" sz="3000" dirty="0">
                <a:solidFill>
                  <a:srgbClr val="0000CC"/>
                </a:solidFill>
                <a:latin typeface="Segoe UI Semibold" panose="020B0702040204020203" pitchFamily="34" charset="0"/>
                <a:cs typeface="Segoe UI Semibold" panose="020B0702040204020203" pitchFamily="34" charset="0"/>
              </a:rPr>
              <a:t>Deliverance from bondage!</a:t>
            </a:r>
          </a:p>
          <a:p>
            <a:pPr lvl="1"/>
            <a:r>
              <a:rPr lang="en-US" sz="3000" dirty="0">
                <a:solidFill>
                  <a:srgbClr val="0000CC"/>
                </a:solidFill>
                <a:latin typeface="Segoe UI Semibold" panose="020B0702040204020203" pitchFamily="34" charset="0"/>
                <a:cs typeface="Segoe UI Semibold" panose="020B0702040204020203" pitchFamily="34" charset="0"/>
              </a:rPr>
              <a:t>An eternal home with God!</a:t>
            </a:r>
          </a:p>
        </p:txBody>
      </p:sp>
      <p:sp>
        <p:nvSpPr>
          <p:cNvPr id="6" name="Rectangle 5"/>
          <p:cNvSpPr/>
          <p:nvPr/>
        </p:nvSpPr>
        <p:spPr>
          <a:xfrm>
            <a:off x="0" y="0"/>
            <a:ext cx="9144000" cy="1524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4" name="Rectangle 3"/>
          <p:cNvSpPr/>
          <p:nvPr/>
        </p:nvSpPr>
        <p:spPr>
          <a:xfrm>
            <a:off x="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5" name="Rectangle 4"/>
          <p:cNvSpPr/>
          <p:nvPr/>
        </p:nvSpPr>
        <p:spPr>
          <a:xfrm>
            <a:off x="8839200" y="0"/>
            <a:ext cx="304800" cy="6858000"/>
          </a:xfrm>
          <a:prstGeom prst="rect">
            <a:avLst/>
          </a:prstGeom>
          <a:solidFill>
            <a:srgbClr val="0000CC"/>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7" name="Rectangle 6"/>
          <p:cNvSpPr/>
          <p:nvPr/>
        </p:nvSpPr>
        <p:spPr>
          <a:xfrm>
            <a:off x="0" y="6553200"/>
            <a:ext cx="9144000" cy="304800"/>
          </a:xfrm>
          <a:prstGeom prst="rect">
            <a:avLst/>
          </a:prstGeom>
          <a:solidFill>
            <a:srgbClr val="0000CC"/>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8" name="Rectangle 7"/>
          <p:cNvSpPr/>
          <p:nvPr/>
        </p:nvSpPr>
        <p:spPr>
          <a:xfrm>
            <a:off x="304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9" name="Rectangle 8"/>
          <p:cNvSpPr/>
          <p:nvPr/>
        </p:nvSpPr>
        <p:spPr>
          <a:xfrm>
            <a:off x="8686800" y="1524000"/>
            <a:ext cx="152400" cy="5029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0" name="Rectangle 9"/>
          <p:cNvSpPr/>
          <p:nvPr/>
        </p:nvSpPr>
        <p:spPr>
          <a:xfrm>
            <a:off x="304800" y="15240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11" name="Rectangle 10"/>
          <p:cNvSpPr/>
          <p:nvPr/>
        </p:nvSpPr>
        <p:spPr>
          <a:xfrm>
            <a:off x="381000" y="6400800"/>
            <a:ext cx="8458200" cy="152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2" name="Title 1"/>
          <p:cNvSpPr>
            <a:spLocks noGrp="1"/>
          </p:cNvSpPr>
          <p:nvPr>
            <p:ph type="title"/>
          </p:nvPr>
        </p:nvSpPr>
        <p:spPr>
          <a:xfrm>
            <a:off x="0" y="228600"/>
            <a:ext cx="9144000" cy="1143000"/>
          </a:xfrm>
        </p:spPr>
        <p:txBody>
          <a:bodyPr>
            <a:normAutofit/>
          </a:bodyPr>
          <a:lstStyle/>
          <a:p>
            <a:r>
              <a:rPr lang="en-US" b="1" dirty="0">
                <a:solidFill>
                  <a:schemeClr val="bg1"/>
                </a:solidFill>
                <a:effectLst>
                  <a:outerShdw blurRad="38100" dist="38100" dir="2700000" algn="tl">
                    <a:srgbClr val="000000">
                      <a:alpha val="43137"/>
                    </a:srgbClr>
                  </a:outerShdw>
                </a:effectLst>
                <a:cs typeface="Segoe UI" panose="020B0502040204020203" pitchFamily="34" charset="0"/>
              </a:rPr>
              <a:t>Conclusion</a:t>
            </a:r>
          </a:p>
        </p:txBody>
      </p:sp>
      <p:sp>
        <p:nvSpPr>
          <p:cNvPr id="14" name="Rounded Rectangle 13"/>
          <p:cNvSpPr/>
          <p:nvPr/>
        </p:nvSpPr>
        <p:spPr>
          <a:xfrm>
            <a:off x="685800" y="2438400"/>
            <a:ext cx="7772400" cy="990600"/>
          </a:xfrm>
          <a:prstGeom prst="round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latin typeface="Segoe UI" panose="020B0502040204020203" pitchFamily="34" charset="0"/>
            </a:endParaRPr>
          </a:p>
        </p:txBody>
      </p:sp>
      <p:sp>
        <p:nvSpPr>
          <p:cNvPr id="15" name="TextBox 14"/>
          <p:cNvSpPr txBox="1"/>
          <p:nvPr/>
        </p:nvSpPr>
        <p:spPr>
          <a:xfrm>
            <a:off x="762000" y="2438400"/>
            <a:ext cx="7620000" cy="954107"/>
          </a:xfrm>
          <a:prstGeom prst="rect">
            <a:avLst/>
          </a:prstGeom>
          <a:noFill/>
        </p:spPr>
        <p:txBody>
          <a:bodyPr wrap="square" rtlCol="0">
            <a:spAutoFit/>
          </a:bodyPr>
          <a:lstStyle/>
          <a:p>
            <a:pPr algn="ctr"/>
            <a:r>
              <a:rPr lang="en-US" sz="2800" dirty="0">
                <a:solidFill>
                  <a:schemeClr val="bg1"/>
                </a:solidFill>
                <a:latin typeface="Segoe UI" panose="020B0502040204020203" pitchFamily="34" charset="0"/>
                <a:cs typeface="Segoe UI" panose="020B0502040204020203" pitchFamily="34" charset="0"/>
              </a:rPr>
              <a:t>The burden is trying to carry the cross of</a:t>
            </a:r>
            <a:br>
              <a:rPr lang="en-US" sz="2800" dirty="0">
                <a:solidFill>
                  <a:schemeClr val="bg1"/>
                </a:solidFill>
                <a:latin typeface="Segoe UI" panose="020B0502040204020203" pitchFamily="34" charset="0"/>
                <a:cs typeface="Segoe UI" panose="020B0502040204020203" pitchFamily="34" charset="0"/>
              </a:rPr>
            </a:br>
            <a:r>
              <a:rPr lang="en-US" sz="2800" dirty="0">
                <a:solidFill>
                  <a:schemeClr val="bg1"/>
                </a:solidFill>
                <a:latin typeface="Segoe UI" panose="020B0502040204020203" pitchFamily="34" charset="0"/>
                <a:cs typeface="Segoe UI" panose="020B0502040204020203" pitchFamily="34" charset="0"/>
              </a:rPr>
              <a:t>Christ and the weight of the world also</a:t>
            </a:r>
          </a:p>
        </p:txBody>
      </p:sp>
      <p:sp>
        <p:nvSpPr>
          <p:cNvPr id="16" name="5-Point Star 15"/>
          <p:cNvSpPr/>
          <p:nvPr/>
        </p:nvSpPr>
        <p:spPr>
          <a:xfrm>
            <a:off x="838200" y="2667000"/>
            <a:ext cx="457200" cy="457200"/>
          </a:xfrm>
          <a:prstGeom prst="star5">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latin typeface="Segoe UI" panose="020B0502040204020203" pitchFamily="34" charset="0"/>
            </a:endParaRPr>
          </a:p>
        </p:txBody>
      </p:sp>
      <p:sp>
        <p:nvSpPr>
          <p:cNvPr id="17" name="5-Point Star 16"/>
          <p:cNvSpPr/>
          <p:nvPr/>
        </p:nvSpPr>
        <p:spPr>
          <a:xfrm>
            <a:off x="7848600" y="2667000"/>
            <a:ext cx="457200" cy="457200"/>
          </a:xfrm>
          <a:prstGeom prst="star5">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latin typeface="Segoe UI" panose="020B0502040204020203" pitchFamily="34" charset="0"/>
            </a:endParaRPr>
          </a:p>
        </p:txBody>
      </p:sp>
      <p:pic>
        <p:nvPicPr>
          <p:cNvPr id="19" name="Picture 18" descr="Family Bible2.jpg"/>
          <p:cNvPicPr>
            <a:picLocks noChangeAspect="1"/>
          </p:cNvPicPr>
          <p:nvPr/>
        </p:nvPicPr>
        <p:blipFill>
          <a:blip r:embed="rId2" cstate="print"/>
          <a:stretch>
            <a:fillRect/>
          </a:stretch>
        </p:blipFill>
        <p:spPr>
          <a:xfrm>
            <a:off x="6172200" y="3505200"/>
            <a:ext cx="2438400" cy="2819400"/>
          </a:xfrm>
          <a:prstGeom prst="rect">
            <a:avLst/>
          </a:prstGeom>
          <a:ln>
            <a:noFill/>
          </a:ln>
          <a:effectLst>
            <a:softEdge rad="112500"/>
          </a:effec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500" fill="hold"/>
                                        <p:tgtEl>
                                          <p:spTgt spid="17"/>
                                        </p:tgtEl>
                                        <p:attrNameLst>
                                          <p:attrName>ppt_w</p:attrName>
                                        </p:attrNameLst>
                                      </p:cBhvr>
                                      <p:tavLst>
                                        <p:tav tm="0">
                                          <p:val>
                                            <p:fltVal val="0"/>
                                          </p:val>
                                        </p:tav>
                                        <p:tav tm="100000">
                                          <p:val>
                                            <p:strVal val="#ppt_w"/>
                                          </p:val>
                                        </p:tav>
                                      </p:tavLst>
                                    </p:anim>
                                    <p:anim calcmode="lin" valueType="num">
                                      <p:cBhvr>
                                        <p:cTn id="22" dur="500" fill="hold"/>
                                        <p:tgtEl>
                                          <p:spTgt spid="17"/>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23" presetClass="entr" presetSubtype="16" fill="hold" nodeType="after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500" fill="hold"/>
                                        <p:tgtEl>
                                          <p:spTgt spid="19"/>
                                        </p:tgtEl>
                                        <p:attrNameLst>
                                          <p:attrName>ppt_w</p:attrName>
                                        </p:attrNameLst>
                                      </p:cBhvr>
                                      <p:tavLst>
                                        <p:tav tm="0">
                                          <p:val>
                                            <p:fltVal val="0"/>
                                          </p:val>
                                        </p:tav>
                                        <p:tav tm="100000">
                                          <p:val>
                                            <p:strVal val="#ppt_w"/>
                                          </p:val>
                                        </p:tav>
                                      </p:tavLst>
                                    </p:anim>
                                    <p:anim calcmode="lin" valueType="num">
                                      <p:cBhvr>
                                        <p:cTn id="31"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dissolv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dissolve">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dissolve">
                                      <p:cBhvr>
                                        <p:cTn id="5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animBg="1"/>
      <p:bldP spid="1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332</Words>
  <Application>Microsoft Office PowerPoint</Application>
  <PresentationFormat>On-screen Show (4:3)</PresentationFormat>
  <Paragraphs>42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Segoe UI</vt:lpstr>
      <vt:lpstr>Segoe UI Semibold</vt:lpstr>
      <vt:lpstr>Office Theme</vt:lpstr>
      <vt:lpstr>The Joy That Awaits Us!</vt:lpstr>
      <vt:lpstr>PowerPoint Presentation</vt:lpstr>
      <vt:lpstr>Our Joy May Be Brought Low</vt:lpstr>
      <vt:lpstr>The Joy of Living Within God’s Law</vt:lpstr>
      <vt:lpstr>Five Joyous Testimonies</vt:lpstr>
      <vt:lpstr>Five Joyous Testimonies</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Joy That Awaits Us!</dc:title>
  <dc:creator>Richard Thetford</dc:creator>
  <cp:lastModifiedBy>Richard Thetford</cp:lastModifiedBy>
  <cp:revision>14</cp:revision>
  <dcterms:created xsi:type="dcterms:W3CDTF">2012-04-24T20:11:54Z</dcterms:created>
  <dcterms:modified xsi:type="dcterms:W3CDTF">2016-12-11T22:17:58Z</dcterms:modified>
</cp:coreProperties>
</file>