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15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6577" y="1122363"/>
            <a:ext cx="8482693" cy="2387600"/>
          </a:xfrm>
        </p:spPr>
        <p:txBody>
          <a:bodyPr anchor="b">
            <a:normAutofit/>
          </a:bodyPr>
          <a:lstStyle>
            <a:lvl1pPr algn="ctr">
              <a:defRPr sz="4800" b="1">
                <a:latin typeface="Calibri" panose="020F050202020403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600">
                <a:latin typeface="Calibri" panose="020F0502020204030204" pitchFamily="34" charset="0"/>
                <a:cs typeface="Arial" panose="020B0604020202020204" pitchFamily="34" charset="0"/>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7" name="TextBox 6"/>
          <p:cNvSpPr txBox="1"/>
          <p:nvPr/>
        </p:nvSpPr>
        <p:spPr>
          <a:xfrm>
            <a:off x="0" y="6556078"/>
            <a:ext cx="9144000" cy="307777"/>
          </a:xfrm>
          <a:prstGeom prst="rect">
            <a:avLst/>
          </a:prstGeom>
          <a:solidFill>
            <a:schemeClr val="tx1"/>
          </a:solidFill>
        </p:spPr>
        <p:txBody>
          <a:bodyPr wrap="square" rtlCol="0">
            <a:spAutoFit/>
          </a:bodyPr>
          <a:lstStyle/>
          <a:p>
            <a:r>
              <a:rPr lang="en-US" sz="1400" dirty="0">
                <a:solidFill>
                  <a:schemeClr val="bg1"/>
                </a:solidFill>
                <a:latin typeface="Calibri" panose="020F0502020204030204" pitchFamily="34" charset="0"/>
                <a:cs typeface="Arial" panose="020B0604020202020204" pitchFamily="34" charset="0"/>
              </a:rPr>
              <a:t>Richie Thetford				 	                                       www.thetfordcountry.com</a:t>
            </a:r>
          </a:p>
        </p:txBody>
      </p:sp>
      <p:sp>
        <p:nvSpPr>
          <p:cNvPr id="8" name="Rectangle 7"/>
          <p:cNvSpPr/>
          <p:nvPr/>
        </p:nvSpPr>
        <p:spPr>
          <a:xfrm>
            <a:off x="0" y="13"/>
            <a:ext cx="9144000" cy="20410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9" name="Rectangle 8"/>
          <p:cNvSpPr/>
          <p:nvPr/>
        </p:nvSpPr>
        <p:spPr>
          <a:xfrm>
            <a:off x="0" y="6351975"/>
            <a:ext cx="9144000" cy="20410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0" name="Rectangle 9"/>
          <p:cNvSpPr/>
          <p:nvPr/>
        </p:nvSpPr>
        <p:spPr>
          <a:xfrm>
            <a:off x="3" y="13"/>
            <a:ext cx="204106" cy="643753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1" name="Rectangle 10"/>
          <p:cNvSpPr/>
          <p:nvPr/>
        </p:nvSpPr>
        <p:spPr>
          <a:xfrm>
            <a:off x="8931730" y="13"/>
            <a:ext cx="212270" cy="643753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Tree>
    <p:extLst>
      <p:ext uri="{BB962C8B-B14F-4D97-AF65-F5344CB8AC3E}">
        <p14:creationId xmlns:p14="http://schemas.microsoft.com/office/powerpoint/2010/main" val="3762789673"/>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B8AC87-C3FD-4E48-A3E7-7F48BACA7AE8}"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49F262-3DC9-4CD4-A9C8-A8703B281F83}" type="slidenum">
              <a:rPr lang="en-US" smtClean="0"/>
              <a:t>‹#›</a:t>
            </a:fld>
            <a:endParaRPr lang="en-US"/>
          </a:p>
        </p:txBody>
      </p:sp>
    </p:spTree>
    <p:extLst>
      <p:ext uri="{BB962C8B-B14F-4D97-AF65-F5344CB8AC3E}">
        <p14:creationId xmlns:p14="http://schemas.microsoft.com/office/powerpoint/2010/main" val="854040558"/>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B8AC87-C3FD-4E48-A3E7-7F48BACA7AE8}"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49F262-3DC9-4CD4-A9C8-A8703B281F83}" type="slidenum">
              <a:rPr lang="en-US" smtClean="0"/>
              <a:t>‹#›</a:t>
            </a:fld>
            <a:endParaRPr lang="en-US"/>
          </a:p>
        </p:txBody>
      </p:sp>
    </p:spTree>
    <p:extLst>
      <p:ext uri="{BB962C8B-B14F-4D97-AF65-F5344CB8AC3E}">
        <p14:creationId xmlns:p14="http://schemas.microsoft.com/office/powerpoint/2010/main" val="392385076"/>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b="1">
                <a:latin typeface="+mn-lt"/>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3600" b="1">
                <a:latin typeface="+mn-lt"/>
                <a:cs typeface="Arial" panose="020B0604020202020204" pitchFamily="34" charset="0"/>
              </a:defRPr>
            </a:lvl1pPr>
            <a:lvl2pPr>
              <a:defRPr sz="3400">
                <a:latin typeface="+mn-lt"/>
                <a:cs typeface="Arial" panose="020B0604020202020204" pitchFamily="34" charset="0"/>
              </a:defRPr>
            </a:lvl2pPr>
            <a:lvl3pPr>
              <a:defRPr sz="3200">
                <a:latin typeface="+mn-lt"/>
                <a:cs typeface="Arial" panose="020B0604020202020204" pitchFamily="34" charset="0"/>
              </a:defRPr>
            </a:lvl3pPr>
            <a:lvl4pPr>
              <a:defRPr sz="3000">
                <a:latin typeface="+mn-lt"/>
                <a:cs typeface="Arial" panose="020B0604020202020204" pitchFamily="34" charset="0"/>
              </a:defRPr>
            </a:lvl4pPr>
            <a:lvl5pPr>
              <a:defRPr sz="2800">
                <a:latin typeface="+mn-lt"/>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Box 6"/>
          <p:cNvSpPr txBox="1"/>
          <p:nvPr/>
        </p:nvSpPr>
        <p:spPr>
          <a:xfrm>
            <a:off x="0" y="6556078"/>
            <a:ext cx="9144000" cy="307777"/>
          </a:xfrm>
          <a:prstGeom prst="rect">
            <a:avLst/>
          </a:prstGeom>
          <a:solidFill>
            <a:schemeClr val="tx1"/>
          </a:solidFill>
        </p:spPr>
        <p:txBody>
          <a:bodyPr wrap="square" rtlCol="0">
            <a:spAutoFit/>
          </a:bodyPr>
          <a:lstStyle/>
          <a:p>
            <a:r>
              <a:rPr lang="en-US" sz="1400" dirty="0">
                <a:solidFill>
                  <a:schemeClr val="bg1"/>
                </a:solidFill>
                <a:latin typeface="+mn-lt"/>
                <a:cs typeface="Arial" panose="020B0604020202020204" pitchFamily="34" charset="0"/>
              </a:rPr>
              <a:t>Richie Thetford					                                       www.thetfordcountry.com</a:t>
            </a:r>
          </a:p>
        </p:txBody>
      </p:sp>
      <p:sp>
        <p:nvSpPr>
          <p:cNvPr id="8" name="Rectangle 7"/>
          <p:cNvSpPr/>
          <p:nvPr/>
        </p:nvSpPr>
        <p:spPr>
          <a:xfrm>
            <a:off x="0" y="13"/>
            <a:ext cx="9144000" cy="20410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9" name="Rectangle 8"/>
          <p:cNvSpPr/>
          <p:nvPr/>
        </p:nvSpPr>
        <p:spPr>
          <a:xfrm>
            <a:off x="0" y="6351975"/>
            <a:ext cx="9144000" cy="20410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0" name="Rectangle 9"/>
          <p:cNvSpPr/>
          <p:nvPr/>
        </p:nvSpPr>
        <p:spPr>
          <a:xfrm>
            <a:off x="1" y="13"/>
            <a:ext cx="212270" cy="643753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1" name="Rectangle 10"/>
          <p:cNvSpPr/>
          <p:nvPr/>
        </p:nvSpPr>
        <p:spPr>
          <a:xfrm>
            <a:off x="8931731" y="13"/>
            <a:ext cx="212271" cy="643753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Tree>
    <p:extLst>
      <p:ext uri="{BB962C8B-B14F-4D97-AF65-F5344CB8AC3E}">
        <p14:creationId xmlns:p14="http://schemas.microsoft.com/office/powerpoint/2010/main" val="213945849"/>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51"/>
            <a:ext cx="7886700" cy="2852737"/>
          </a:xfrm>
        </p:spPr>
        <p:txBody>
          <a:bodyPr anchor="b"/>
          <a:lstStyle>
            <a:lvl1pPr>
              <a:defRPr sz="3375"/>
            </a:lvl1pPr>
          </a:lstStyle>
          <a:p>
            <a:r>
              <a:rPr lang="en-US"/>
              <a:t>Click to edit Master title style</a:t>
            </a:r>
          </a:p>
        </p:txBody>
      </p:sp>
      <p:sp>
        <p:nvSpPr>
          <p:cNvPr id="3" name="Text Placeholder 2"/>
          <p:cNvSpPr>
            <a:spLocks noGrp="1"/>
          </p:cNvSpPr>
          <p:nvPr>
            <p:ph type="body" idx="1"/>
          </p:nvPr>
        </p:nvSpPr>
        <p:spPr>
          <a:xfrm>
            <a:off x="623888" y="4589476"/>
            <a:ext cx="7886700" cy="150018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B8AC87-C3FD-4E48-A3E7-7F48BACA7AE8}"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49F262-3DC9-4CD4-A9C8-A8703B281F83}" type="slidenum">
              <a:rPr lang="en-US" smtClean="0"/>
              <a:t>‹#›</a:t>
            </a:fld>
            <a:endParaRPr lang="en-US"/>
          </a:p>
        </p:txBody>
      </p:sp>
    </p:spTree>
    <p:extLst>
      <p:ext uri="{BB962C8B-B14F-4D97-AF65-F5344CB8AC3E}">
        <p14:creationId xmlns:p14="http://schemas.microsoft.com/office/powerpoint/2010/main" val="884150849"/>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B8AC87-C3FD-4E48-A3E7-7F48BACA7AE8}"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49F262-3DC9-4CD4-A9C8-A8703B281F83}" type="slidenum">
              <a:rPr lang="en-US" smtClean="0"/>
              <a:t>‹#›</a:t>
            </a:fld>
            <a:endParaRPr lang="en-US"/>
          </a:p>
        </p:txBody>
      </p:sp>
    </p:spTree>
    <p:extLst>
      <p:ext uri="{BB962C8B-B14F-4D97-AF65-F5344CB8AC3E}">
        <p14:creationId xmlns:p14="http://schemas.microsoft.com/office/powerpoint/2010/main" val="2669629155"/>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B8AC87-C3FD-4E48-A3E7-7F48BACA7AE8}" type="datetimeFigureOut">
              <a:rPr lang="en-US" smtClean="0"/>
              <a:t>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49F262-3DC9-4CD4-A9C8-A8703B281F83}" type="slidenum">
              <a:rPr lang="en-US" smtClean="0"/>
              <a:t>‹#›</a:t>
            </a:fld>
            <a:endParaRPr lang="en-US"/>
          </a:p>
        </p:txBody>
      </p:sp>
    </p:spTree>
    <p:extLst>
      <p:ext uri="{BB962C8B-B14F-4D97-AF65-F5344CB8AC3E}">
        <p14:creationId xmlns:p14="http://schemas.microsoft.com/office/powerpoint/2010/main" val="1075458670"/>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B8AC87-C3FD-4E48-A3E7-7F48BACA7AE8}" type="datetimeFigureOut">
              <a:rPr lang="en-US" smtClean="0"/>
              <a:t>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49F262-3DC9-4CD4-A9C8-A8703B281F83}" type="slidenum">
              <a:rPr lang="en-US" smtClean="0"/>
              <a:t>‹#›</a:t>
            </a:fld>
            <a:endParaRPr lang="en-US"/>
          </a:p>
        </p:txBody>
      </p:sp>
    </p:spTree>
    <p:extLst>
      <p:ext uri="{BB962C8B-B14F-4D97-AF65-F5344CB8AC3E}">
        <p14:creationId xmlns:p14="http://schemas.microsoft.com/office/powerpoint/2010/main" val="87149371"/>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8AC87-C3FD-4E48-A3E7-7F48BACA7AE8}" type="datetimeFigureOut">
              <a:rPr lang="en-US" smtClean="0"/>
              <a:t>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49F262-3DC9-4CD4-A9C8-A8703B281F83}" type="slidenum">
              <a:rPr lang="en-US" smtClean="0"/>
              <a:t>‹#›</a:t>
            </a:fld>
            <a:endParaRPr lang="en-US"/>
          </a:p>
        </p:txBody>
      </p:sp>
    </p:spTree>
    <p:extLst>
      <p:ext uri="{BB962C8B-B14F-4D97-AF65-F5344CB8AC3E}">
        <p14:creationId xmlns:p14="http://schemas.microsoft.com/office/powerpoint/2010/main" val="1436194770"/>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8"/>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5" name="Date Placeholder 4"/>
          <p:cNvSpPr>
            <a:spLocks noGrp="1"/>
          </p:cNvSpPr>
          <p:nvPr>
            <p:ph type="dt" sz="half" idx="10"/>
          </p:nvPr>
        </p:nvSpPr>
        <p:spPr/>
        <p:txBody>
          <a:bodyPr/>
          <a:lstStyle/>
          <a:p>
            <a:fld id="{F6B8AC87-C3FD-4E48-A3E7-7F48BACA7AE8}"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49F262-3DC9-4CD4-A9C8-A8703B281F83}" type="slidenum">
              <a:rPr lang="en-US" smtClean="0"/>
              <a:t>‹#›</a:t>
            </a:fld>
            <a:endParaRPr lang="en-US"/>
          </a:p>
        </p:txBody>
      </p:sp>
    </p:spTree>
    <p:extLst>
      <p:ext uri="{BB962C8B-B14F-4D97-AF65-F5344CB8AC3E}">
        <p14:creationId xmlns:p14="http://schemas.microsoft.com/office/powerpoint/2010/main" val="3090634909"/>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8"/>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5" name="Date Placeholder 4"/>
          <p:cNvSpPr>
            <a:spLocks noGrp="1"/>
          </p:cNvSpPr>
          <p:nvPr>
            <p:ph type="dt" sz="half" idx="10"/>
          </p:nvPr>
        </p:nvSpPr>
        <p:spPr/>
        <p:txBody>
          <a:bodyPr/>
          <a:lstStyle/>
          <a:p>
            <a:fld id="{F6B8AC87-C3FD-4E48-A3E7-7F48BACA7AE8}"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49F262-3DC9-4CD4-A9C8-A8703B281F83}" type="slidenum">
              <a:rPr lang="en-US" smtClean="0"/>
              <a:t>‹#›</a:t>
            </a:fld>
            <a:endParaRPr lang="en-US"/>
          </a:p>
        </p:txBody>
      </p:sp>
    </p:spTree>
    <p:extLst>
      <p:ext uri="{BB962C8B-B14F-4D97-AF65-F5344CB8AC3E}">
        <p14:creationId xmlns:p14="http://schemas.microsoft.com/office/powerpoint/2010/main" val="665685974"/>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63"/>
            <a:ext cx="2057400" cy="365125"/>
          </a:xfrm>
          <a:prstGeom prst="rect">
            <a:avLst/>
          </a:prstGeom>
        </p:spPr>
        <p:txBody>
          <a:bodyPr vert="horz" lIns="91440" tIns="45720" rIns="91440" bIns="45720" rtlCol="0" anchor="ctr"/>
          <a:lstStyle>
            <a:lvl1pPr algn="l">
              <a:defRPr sz="675">
                <a:solidFill>
                  <a:schemeClr val="tx1">
                    <a:tint val="75000"/>
                  </a:schemeClr>
                </a:solidFill>
              </a:defRPr>
            </a:lvl1pPr>
          </a:lstStyle>
          <a:p>
            <a:fld id="{F6B8AC87-C3FD-4E48-A3E7-7F48BACA7AE8}" type="datetimeFigureOut">
              <a:rPr lang="en-US" smtClean="0"/>
              <a:t>1/7/2018</a:t>
            </a:fld>
            <a:endParaRPr lang="en-US"/>
          </a:p>
        </p:txBody>
      </p:sp>
      <p:sp>
        <p:nvSpPr>
          <p:cNvPr id="5" name="Footer Placeholder 4"/>
          <p:cNvSpPr>
            <a:spLocks noGrp="1"/>
          </p:cNvSpPr>
          <p:nvPr>
            <p:ph type="ftr" sz="quarter" idx="3"/>
          </p:nvPr>
        </p:nvSpPr>
        <p:spPr>
          <a:xfrm>
            <a:off x="3028950" y="6356363"/>
            <a:ext cx="30861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63"/>
            <a:ext cx="20574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9A49F262-3DC9-4CD4-A9C8-A8703B281F83}" type="slidenum">
              <a:rPr lang="en-US" smtClean="0"/>
              <a:t>‹#›</a:t>
            </a:fld>
            <a:endParaRPr lang="en-US"/>
          </a:p>
        </p:txBody>
      </p:sp>
    </p:spTree>
    <p:extLst>
      <p:ext uri="{BB962C8B-B14F-4D97-AF65-F5344CB8AC3E}">
        <p14:creationId xmlns:p14="http://schemas.microsoft.com/office/powerpoint/2010/main" val="4598196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C01A4-CB47-4107-A3D0-92DF0441EBE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6BCEA7A-3102-48B9-A355-EA376120D195}"/>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43DDB3C5-3817-4DA3-9AAB-CB4E02183D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408" y="207034"/>
            <a:ext cx="8729932" cy="6150634"/>
          </a:xfrm>
          <a:prstGeom prst="rect">
            <a:avLst/>
          </a:prstGeom>
        </p:spPr>
      </p:pic>
      <p:sp>
        <p:nvSpPr>
          <p:cNvPr id="6" name="TextBox 5">
            <a:extLst>
              <a:ext uri="{FF2B5EF4-FFF2-40B4-BE49-F238E27FC236}">
                <a16:creationId xmlns:a16="http://schemas.microsoft.com/office/drawing/2014/main" id="{1ADD0F32-CA44-4044-AF40-3F0D0F7A7BCB}"/>
              </a:ext>
            </a:extLst>
          </p:cNvPr>
          <p:cNvSpPr txBox="1"/>
          <p:nvPr/>
        </p:nvSpPr>
        <p:spPr>
          <a:xfrm>
            <a:off x="465826" y="1664903"/>
            <a:ext cx="4804914" cy="1569660"/>
          </a:xfrm>
          <a:prstGeom prst="rect">
            <a:avLst/>
          </a:prstGeom>
          <a:noFill/>
        </p:spPr>
        <p:txBody>
          <a:bodyPr wrap="square" rtlCol="0">
            <a:spAutoFit/>
          </a:bodyPr>
          <a:lstStyle/>
          <a:p>
            <a:pPr algn="ctr"/>
            <a:r>
              <a:rPr lang="en-US" sz="4800" dirty="0">
                <a:solidFill>
                  <a:schemeClr val="bg1"/>
                </a:solidFill>
              </a:rPr>
              <a:t>Is Your Jesus Who YOU </a:t>
            </a:r>
            <a:r>
              <a:rPr lang="en-US" sz="4800" b="1" dirty="0">
                <a:solidFill>
                  <a:schemeClr val="bg1"/>
                </a:solidFill>
              </a:rPr>
              <a:t>Think</a:t>
            </a:r>
            <a:r>
              <a:rPr lang="en-US" sz="4800" dirty="0">
                <a:solidFill>
                  <a:schemeClr val="bg1"/>
                </a:solidFill>
              </a:rPr>
              <a:t> He Is?</a:t>
            </a:r>
          </a:p>
        </p:txBody>
      </p:sp>
    </p:spTree>
    <p:extLst>
      <p:ext uri="{BB962C8B-B14F-4D97-AF65-F5344CB8AC3E}">
        <p14:creationId xmlns:p14="http://schemas.microsoft.com/office/powerpoint/2010/main" val="328007759"/>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9C211A4A-BB3F-421E-A628-0385F34BC6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6181" y="195232"/>
            <a:ext cx="3252159" cy="6163798"/>
          </a:xfrm>
        </p:spPr>
      </p:pic>
      <p:sp>
        <p:nvSpPr>
          <p:cNvPr id="2" name="Title 1">
            <a:extLst>
              <a:ext uri="{FF2B5EF4-FFF2-40B4-BE49-F238E27FC236}">
                <a16:creationId xmlns:a16="http://schemas.microsoft.com/office/drawing/2014/main" id="{D4F91449-BD65-47CC-97D5-DEBE5BEA4E72}"/>
              </a:ext>
            </a:extLst>
          </p:cNvPr>
          <p:cNvSpPr>
            <a:spLocks noGrp="1"/>
          </p:cNvSpPr>
          <p:nvPr>
            <p:ph type="title"/>
          </p:nvPr>
        </p:nvSpPr>
        <p:spPr>
          <a:xfrm>
            <a:off x="396815" y="365129"/>
            <a:ext cx="5115463" cy="1325563"/>
          </a:xfrm>
          <a:solidFill>
            <a:schemeClr val="accent2">
              <a:lumMod val="50000"/>
            </a:schemeClr>
          </a:solidFill>
        </p:spPr>
        <p:txBody>
          <a:bodyPr/>
          <a:lstStyle/>
          <a:p>
            <a:pPr algn="ctr"/>
            <a:r>
              <a:rPr lang="en-US" dirty="0">
                <a:solidFill>
                  <a:schemeClr val="bg1"/>
                </a:solidFill>
                <a:effectLst>
                  <a:outerShdw blurRad="38100" dist="38100" dir="2700000" algn="tl">
                    <a:srgbClr val="000000">
                      <a:alpha val="43137"/>
                    </a:srgbClr>
                  </a:outerShdw>
                </a:effectLst>
              </a:rPr>
              <a:t>Who Do Most People Think Jesus Is?</a:t>
            </a:r>
          </a:p>
        </p:txBody>
      </p:sp>
      <p:sp>
        <p:nvSpPr>
          <p:cNvPr id="7" name="Content Placeholder 2">
            <a:extLst>
              <a:ext uri="{FF2B5EF4-FFF2-40B4-BE49-F238E27FC236}">
                <a16:creationId xmlns:a16="http://schemas.microsoft.com/office/drawing/2014/main" id="{A1625DCF-02D4-4602-90F5-B74E77E3C15C}"/>
              </a:ext>
            </a:extLst>
          </p:cNvPr>
          <p:cNvSpPr txBox="1">
            <a:spLocks/>
          </p:cNvSpPr>
          <p:nvPr/>
        </p:nvSpPr>
        <p:spPr>
          <a:xfrm>
            <a:off x="396815" y="1825624"/>
            <a:ext cx="5115463" cy="4402647"/>
          </a:xfrm>
          <a:prstGeom prst="rect">
            <a:avLst/>
          </a:prstGeom>
        </p:spPr>
        <p:txBody>
          <a:bodyPr vert="horz" lIns="91440" tIns="45720" rIns="91440" bIns="45720" rtlCol="0">
            <a:normAutofit/>
          </a:bodyPr>
          <a:lstStyle>
            <a:lvl1pPr marL="128588" indent="-128588" algn="l" defTabSz="514350" rtl="0" eaLnBrk="1" latinLnBrk="0" hangingPunct="1">
              <a:lnSpc>
                <a:spcPct val="90000"/>
              </a:lnSpc>
              <a:spcBef>
                <a:spcPts val="563"/>
              </a:spcBef>
              <a:buFont typeface="Arial" panose="020B0604020202020204" pitchFamily="34" charset="0"/>
              <a:buChar char="•"/>
              <a:defRPr sz="3600" b="1" kern="1200">
                <a:solidFill>
                  <a:schemeClr val="tx1"/>
                </a:solidFill>
                <a:latin typeface="+mn-lt"/>
                <a:ea typeface="+mn-ea"/>
                <a:cs typeface="Arial" panose="020B0604020202020204" pitchFamily="34" charset="0"/>
              </a:defRPr>
            </a:lvl1pPr>
            <a:lvl2pPr marL="385763" indent="-128588" algn="l" defTabSz="514350" rtl="0" eaLnBrk="1" latinLnBrk="0" hangingPunct="1">
              <a:lnSpc>
                <a:spcPct val="90000"/>
              </a:lnSpc>
              <a:spcBef>
                <a:spcPts val="281"/>
              </a:spcBef>
              <a:buFont typeface="Arial" panose="020B0604020202020204" pitchFamily="34" charset="0"/>
              <a:buChar char="•"/>
              <a:defRPr sz="3400" kern="1200">
                <a:solidFill>
                  <a:schemeClr val="tx1"/>
                </a:solidFill>
                <a:latin typeface="+mn-lt"/>
                <a:ea typeface="+mn-ea"/>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3200" kern="1200">
                <a:solidFill>
                  <a:schemeClr val="tx1"/>
                </a:solidFill>
                <a:latin typeface="+mn-lt"/>
                <a:ea typeface="+mn-ea"/>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3000" kern="1200">
                <a:solidFill>
                  <a:schemeClr val="tx1"/>
                </a:solidFill>
                <a:latin typeface="+mn-lt"/>
                <a:ea typeface="+mn-ea"/>
                <a:cs typeface="Arial" panose="020B0604020202020204" pitchFamily="34" charset="0"/>
              </a:defRPr>
            </a:lvl4pPr>
            <a:lvl5pPr marL="1157288" indent="-128588" algn="l" defTabSz="514350" rtl="0" eaLnBrk="1" latinLnBrk="0" hangingPunct="1">
              <a:lnSpc>
                <a:spcPct val="90000"/>
              </a:lnSpc>
              <a:spcBef>
                <a:spcPts val="281"/>
              </a:spcBef>
              <a:buFont typeface="Arial" panose="020B0604020202020204" pitchFamily="34" charset="0"/>
              <a:buChar char="•"/>
              <a:defRPr sz="2800" kern="1200">
                <a:solidFill>
                  <a:schemeClr val="tx1"/>
                </a:solidFill>
                <a:latin typeface="+mn-lt"/>
                <a:ea typeface="+mn-ea"/>
                <a:cs typeface="Arial" panose="020B060402020202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dirty="0"/>
              <a:t> Loving</a:t>
            </a:r>
          </a:p>
          <a:p>
            <a:r>
              <a:rPr lang="en-US" dirty="0"/>
              <a:t> Healing</a:t>
            </a:r>
          </a:p>
          <a:p>
            <a:r>
              <a:rPr lang="en-US" dirty="0"/>
              <a:t> Forgiving</a:t>
            </a:r>
          </a:p>
          <a:p>
            <a:r>
              <a:rPr lang="en-US" dirty="0"/>
              <a:t> Gentle</a:t>
            </a:r>
          </a:p>
          <a:p>
            <a:r>
              <a:rPr lang="en-US" dirty="0"/>
              <a:t> Caring</a:t>
            </a:r>
          </a:p>
          <a:p>
            <a:r>
              <a:rPr lang="en-US" dirty="0"/>
              <a:t> Patient</a:t>
            </a:r>
          </a:p>
          <a:p>
            <a:pPr lvl="1"/>
            <a:r>
              <a:rPr lang="en-US" dirty="0">
                <a:solidFill>
                  <a:srgbClr val="C00000"/>
                </a:solidFill>
              </a:rPr>
              <a:t> Matthew 24:5</a:t>
            </a:r>
          </a:p>
        </p:txBody>
      </p:sp>
      <p:sp>
        <p:nvSpPr>
          <p:cNvPr id="8" name="Scroll: Vertical 7">
            <a:extLst>
              <a:ext uri="{FF2B5EF4-FFF2-40B4-BE49-F238E27FC236}">
                <a16:creationId xmlns:a16="http://schemas.microsoft.com/office/drawing/2014/main" id="{EC9D92FA-F002-4732-8B84-B385B3313ABA}"/>
              </a:ext>
            </a:extLst>
          </p:cNvPr>
          <p:cNvSpPr/>
          <p:nvPr/>
        </p:nvSpPr>
        <p:spPr>
          <a:xfrm>
            <a:off x="2544793" y="2087592"/>
            <a:ext cx="2967486" cy="2769080"/>
          </a:xfrm>
          <a:prstGeom prst="verticalScroll">
            <a:avLst/>
          </a:prstGeom>
          <a:solidFill>
            <a:schemeClr val="accent4">
              <a:lumMod val="20000"/>
              <a:lumOff val="80000"/>
            </a:schemeClr>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84C0025-4F16-4AE7-9C32-6A27BB7E5579}"/>
              </a:ext>
            </a:extLst>
          </p:cNvPr>
          <p:cNvSpPr txBox="1"/>
          <p:nvPr/>
        </p:nvSpPr>
        <p:spPr>
          <a:xfrm>
            <a:off x="2898475" y="2682818"/>
            <a:ext cx="2251495" cy="1754326"/>
          </a:xfrm>
          <a:prstGeom prst="rect">
            <a:avLst/>
          </a:prstGeom>
          <a:noFill/>
        </p:spPr>
        <p:txBody>
          <a:bodyPr wrap="square" rtlCol="0">
            <a:spAutoFit/>
          </a:bodyPr>
          <a:lstStyle/>
          <a:p>
            <a:pPr algn="ctr"/>
            <a:r>
              <a:rPr lang="en-US" sz="3600" dirty="0"/>
              <a:t>People</a:t>
            </a:r>
            <a:br>
              <a:rPr lang="en-US" sz="3600" dirty="0"/>
            </a:br>
            <a:r>
              <a:rPr lang="en-US" sz="3600" dirty="0"/>
              <a:t>are being </a:t>
            </a:r>
            <a:r>
              <a:rPr lang="en-US" sz="3600" b="1" dirty="0"/>
              <a:t>deceived!</a:t>
            </a:r>
          </a:p>
        </p:txBody>
      </p:sp>
    </p:spTree>
    <p:extLst>
      <p:ext uri="{BB962C8B-B14F-4D97-AF65-F5344CB8AC3E}">
        <p14:creationId xmlns:p14="http://schemas.microsoft.com/office/powerpoint/2010/main" val="1994595483"/>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9C211A4A-BB3F-421E-A628-0385F34BC6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6181" y="195232"/>
            <a:ext cx="3252159" cy="6163798"/>
          </a:xfrm>
        </p:spPr>
      </p:pic>
      <p:sp>
        <p:nvSpPr>
          <p:cNvPr id="2" name="Title 1">
            <a:extLst>
              <a:ext uri="{FF2B5EF4-FFF2-40B4-BE49-F238E27FC236}">
                <a16:creationId xmlns:a16="http://schemas.microsoft.com/office/drawing/2014/main" id="{D4F91449-BD65-47CC-97D5-DEBE5BEA4E72}"/>
              </a:ext>
            </a:extLst>
          </p:cNvPr>
          <p:cNvSpPr>
            <a:spLocks noGrp="1"/>
          </p:cNvSpPr>
          <p:nvPr>
            <p:ph type="title"/>
          </p:nvPr>
        </p:nvSpPr>
        <p:spPr>
          <a:xfrm>
            <a:off x="396815" y="365129"/>
            <a:ext cx="5115463" cy="1325563"/>
          </a:xfrm>
          <a:solidFill>
            <a:schemeClr val="accent2">
              <a:lumMod val="50000"/>
            </a:schemeClr>
          </a:solidFill>
        </p:spPr>
        <p:txBody>
          <a:bodyPr>
            <a:normAutofit/>
          </a:bodyPr>
          <a:lstStyle/>
          <a:p>
            <a:pPr algn="ctr"/>
            <a:r>
              <a:rPr lang="en-US" dirty="0">
                <a:solidFill>
                  <a:schemeClr val="bg1"/>
                </a:solidFill>
                <a:effectLst>
                  <a:outerShdw blurRad="38100" dist="38100" dir="2700000" algn="tl">
                    <a:srgbClr val="000000">
                      <a:alpha val="43137"/>
                    </a:srgbClr>
                  </a:outerShdw>
                </a:effectLst>
              </a:rPr>
              <a:t>Who Is Jesus Really?</a:t>
            </a:r>
          </a:p>
        </p:txBody>
      </p:sp>
      <p:pic>
        <p:nvPicPr>
          <p:cNvPr id="10" name="Picture 8">
            <a:extLst>
              <a:ext uri="{FF2B5EF4-FFF2-40B4-BE49-F238E27FC236}">
                <a16:creationId xmlns:a16="http://schemas.microsoft.com/office/drawing/2014/main" id="{DAF33E43-365E-4F54-9E31-5E0919F308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15" y="1986260"/>
            <a:ext cx="5115463" cy="4077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B0E84C7A-596B-46E2-A95E-C8460518C16C}"/>
              </a:ext>
            </a:extLst>
          </p:cNvPr>
          <p:cNvSpPr txBox="1"/>
          <p:nvPr/>
        </p:nvSpPr>
        <p:spPr>
          <a:xfrm>
            <a:off x="905774" y="2363638"/>
            <a:ext cx="4097547" cy="2862322"/>
          </a:xfrm>
          <a:prstGeom prst="rect">
            <a:avLst/>
          </a:prstGeom>
          <a:noFill/>
        </p:spPr>
        <p:txBody>
          <a:bodyPr wrap="square" rtlCol="0">
            <a:spAutoFit/>
          </a:bodyPr>
          <a:lstStyle/>
          <a:p>
            <a:pPr algn="ctr"/>
            <a:r>
              <a:rPr lang="en-US" sz="2000" dirty="0"/>
              <a:t>“He who loves father or mother more than Me is not worthy of Me. And he who loves son or daughter more than Me is not worthy of Me. And he who does not take his cross and follow after Me is not worthy of Me. He who finds his life will lose it, and he who loses his life for My sake will find it.</a:t>
            </a:r>
          </a:p>
          <a:p>
            <a:pPr algn="ctr"/>
            <a:r>
              <a:rPr lang="en-US" sz="2000" b="1" dirty="0"/>
              <a:t>Matthew 10:37-39</a:t>
            </a:r>
          </a:p>
        </p:txBody>
      </p:sp>
    </p:spTree>
    <p:extLst>
      <p:ext uri="{BB962C8B-B14F-4D97-AF65-F5344CB8AC3E}">
        <p14:creationId xmlns:p14="http://schemas.microsoft.com/office/powerpoint/2010/main" val="1490249151"/>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9C211A4A-BB3F-421E-A628-0385F34BC6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6181" y="195232"/>
            <a:ext cx="3252159" cy="6163798"/>
          </a:xfrm>
        </p:spPr>
      </p:pic>
      <p:sp>
        <p:nvSpPr>
          <p:cNvPr id="2" name="Title 1">
            <a:extLst>
              <a:ext uri="{FF2B5EF4-FFF2-40B4-BE49-F238E27FC236}">
                <a16:creationId xmlns:a16="http://schemas.microsoft.com/office/drawing/2014/main" id="{D4F91449-BD65-47CC-97D5-DEBE5BEA4E72}"/>
              </a:ext>
            </a:extLst>
          </p:cNvPr>
          <p:cNvSpPr>
            <a:spLocks noGrp="1"/>
          </p:cNvSpPr>
          <p:nvPr>
            <p:ph type="title"/>
          </p:nvPr>
        </p:nvSpPr>
        <p:spPr>
          <a:xfrm>
            <a:off x="396815" y="365129"/>
            <a:ext cx="5115463" cy="1325563"/>
          </a:xfrm>
          <a:solidFill>
            <a:schemeClr val="accent2">
              <a:lumMod val="50000"/>
            </a:schemeClr>
          </a:solidFill>
        </p:spPr>
        <p:txBody>
          <a:bodyPr>
            <a:normAutofit/>
          </a:bodyPr>
          <a:lstStyle/>
          <a:p>
            <a:pPr algn="ctr"/>
            <a:r>
              <a:rPr lang="en-US" dirty="0">
                <a:solidFill>
                  <a:schemeClr val="bg1"/>
                </a:solidFill>
                <a:effectLst>
                  <a:outerShdw blurRad="38100" dist="38100" dir="2700000" algn="tl">
                    <a:srgbClr val="000000">
                      <a:alpha val="43137"/>
                    </a:srgbClr>
                  </a:outerShdw>
                </a:effectLst>
              </a:rPr>
              <a:t>Who Is Jesus Really?</a:t>
            </a:r>
          </a:p>
        </p:txBody>
      </p:sp>
      <p:pic>
        <p:nvPicPr>
          <p:cNvPr id="10" name="Picture 8">
            <a:extLst>
              <a:ext uri="{FF2B5EF4-FFF2-40B4-BE49-F238E27FC236}">
                <a16:creationId xmlns:a16="http://schemas.microsoft.com/office/drawing/2014/main" id="{DAF33E43-365E-4F54-9E31-5E0919F308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15" y="1986260"/>
            <a:ext cx="5115463" cy="4077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B0E84C7A-596B-46E2-A95E-C8460518C16C}"/>
              </a:ext>
            </a:extLst>
          </p:cNvPr>
          <p:cNvSpPr txBox="1"/>
          <p:nvPr/>
        </p:nvSpPr>
        <p:spPr>
          <a:xfrm>
            <a:off x="905774" y="2510282"/>
            <a:ext cx="4097547" cy="2554545"/>
          </a:xfrm>
          <a:prstGeom prst="rect">
            <a:avLst/>
          </a:prstGeom>
          <a:noFill/>
        </p:spPr>
        <p:txBody>
          <a:bodyPr wrap="square" rtlCol="0">
            <a:spAutoFit/>
          </a:bodyPr>
          <a:lstStyle/>
          <a:p>
            <a:pPr algn="ctr"/>
            <a:r>
              <a:rPr lang="en-US" sz="2000" dirty="0"/>
              <a:t>“Not everyone who says to Me, 'Lord, Lord,' shall enter the kingdom of heaven, but he who does the will of My Father in heaven……And then I will declare to them, 'I never knew you; depart from Me, you who practice lawlessness!”</a:t>
            </a:r>
          </a:p>
          <a:p>
            <a:pPr algn="ctr"/>
            <a:r>
              <a:rPr lang="en-US" sz="2000" b="1" dirty="0"/>
              <a:t>Matthew 7:21-23</a:t>
            </a:r>
          </a:p>
        </p:txBody>
      </p:sp>
    </p:spTree>
    <p:extLst>
      <p:ext uri="{BB962C8B-B14F-4D97-AF65-F5344CB8AC3E}">
        <p14:creationId xmlns:p14="http://schemas.microsoft.com/office/powerpoint/2010/main" val="304965848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9C211A4A-BB3F-421E-A628-0385F34BC6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6181" y="195232"/>
            <a:ext cx="3252159" cy="6163798"/>
          </a:xfrm>
        </p:spPr>
      </p:pic>
      <p:sp>
        <p:nvSpPr>
          <p:cNvPr id="2" name="Title 1">
            <a:extLst>
              <a:ext uri="{FF2B5EF4-FFF2-40B4-BE49-F238E27FC236}">
                <a16:creationId xmlns:a16="http://schemas.microsoft.com/office/drawing/2014/main" id="{D4F91449-BD65-47CC-97D5-DEBE5BEA4E72}"/>
              </a:ext>
            </a:extLst>
          </p:cNvPr>
          <p:cNvSpPr>
            <a:spLocks noGrp="1"/>
          </p:cNvSpPr>
          <p:nvPr>
            <p:ph type="title"/>
          </p:nvPr>
        </p:nvSpPr>
        <p:spPr>
          <a:xfrm>
            <a:off x="396815" y="365129"/>
            <a:ext cx="5115463" cy="1325563"/>
          </a:xfrm>
          <a:solidFill>
            <a:schemeClr val="accent2">
              <a:lumMod val="50000"/>
            </a:schemeClr>
          </a:solidFill>
        </p:spPr>
        <p:txBody>
          <a:bodyPr>
            <a:normAutofit/>
          </a:bodyPr>
          <a:lstStyle/>
          <a:p>
            <a:pPr algn="ctr"/>
            <a:r>
              <a:rPr lang="en-US" dirty="0">
                <a:solidFill>
                  <a:schemeClr val="bg1"/>
                </a:solidFill>
                <a:effectLst>
                  <a:outerShdw blurRad="38100" dist="38100" dir="2700000" algn="tl">
                    <a:srgbClr val="000000">
                      <a:alpha val="43137"/>
                    </a:srgbClr>
                  </a:outerShdw>
                </a:effectLst>
              </a:rPr>
              <a:t>Who Is Jesus Really?</a:t>
            </a:r>
          </a:p>
        </p:txBody>
      </p:sp>
      <p:pic>
        <p:nvPicPr>
          <p:cNvPr id="10" name="Picture 8">
            <a:extLst>
              <a:ext uri="{FF2B5EF4-FFF2-40B4-BE49-F238E27FC236}">
                <a16:creationId xmlns:a16="http://schemas.microsoft.com/office/drawing/2014/main" id="{DAF33E43-365E-4F54-9E31-5E0919F308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15" y="1986260"/>
            <a:ext cx="5115463" cy="4077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B0E84C7A-596B-46E2-A95E-C8460518C16C}"/>
              </a:ext>
            </a:extLst>
          </p:cNvPr>
          <p:cNvSpPr txBox="1"/>
          <p:nvPr/>
        </p:nvSpPr>
        <p:spPr>
          <a:xfrm>
            <a:off x="905774" y="2346388"/>
            <a:ext cx="4097547" cy="2862322"/>
          </a:xfrm>
          <a:prstGeom prst="rect">
            <a:avLst/>
          </a:prstGeom>
          <a:noFill/>
        </p:spPr>
        <p:txBody>
          <a:bodyPr wrap="square" rtlCol="0">
            <a:spAutoFit/>
          </a:bodyPr>
          <a:lstStyle/>
          <a:p>
            <a:pPr algn="ctr"/>
            <a:r>
              <a:rPr lang="en-US" sz="2000" dirty="0"/>
              <a:t>“Then they will deliver you up to tribulation and kill you, and you will be hated by all nations for My</a:t>
            </a:r>
            <a:br>
              <a:rPr lang="en-US" sz="2000" dirty="0"/>
            </a:br>
            <a:r>
              <a:rPr lang="en-US" sz="2000" dirty="0"/>
              <a:t>name's sake. And then many will</a:t>
            </a:r>
            <a:br>
              <a:rPr lang="en-US" sz="2000" dirty="0"/>
            </a:br>
            <a:r>
              <a:rPr lang="en-US" sz="2000" dirty="0"/>
              <a:t>be offended, will betray one another, and will hate one another. Then</a:t>
            </a:r>
            <a:br>
              <a:rPr lang="en-US" sz="2000" dirty="0"/>
            </a:br>
            <a:r>
              <a:rPr lang="en-US" sz="2000" dirty="0"/>
              <a:t>many false prophets will rise up</a:t>
            </a:r>
            <a:br>
              <a:rPr lang="en-US" sz="2000" dirty="0"/>
            </a:br>
            <a:r>
              <a:rPr lang="en-US" sz="2000" dirty="0"/>
              <a:t>and deceive many….”</a:t>
            </a:r>
          </a:p>
          <a:p>
            <a:pPr algn="ctr"/>
            <a:r>
              <a:rPr lang="en-US" sz="2000" b="1" dirty="0"/>
              <a:t>Matthew 24:9-13</a:t>
            </a:r>
          </a:p>
        </p:txBody>
      </p:sp>
    </p:spTree>
    <p:extLst>
      <p:ext uri="{BB962C8B-B14F-4D97-AF65-F5344CB8AC3E}">
        <p14:creationId xmlns:p14="http://schemas.microsoft.com/office/powerpoint/2010/main" val="1013368058"/>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9C211A4A-BB3F-421E-A628-0385F34BC6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6181" y="195232"/>
            <a:ext cx="3252159" cy="6163798"/>
          </a:xfrm>
        </p:spPr>
      </p:pic>
      <p:sp>
        <p:nvSpPr>
          <p:cNvPr id="2" name="Title 1">
            <a:extLst>
              <a:ext uri="{FF2B5EF4-FFF2-40B4-BE49-F238E27FC236}">
                <a16:creationId xmlns:a16="http://schemas.microsoft.com/office/drawing/2014/main" id="{D4F91449-BD65-47CC-97D5-DEBE5BEA4E72}"/>
              </a:ext>
            </a:extLst>
          </p:cNvPr>
          <p:cNvSpPr>
            <a:spLocks noGrp="1"/>
          </p:cNvSpPr>
          <p:nvPr>
            <p:ph type="title"/>
          </p:nvPr>
        </p:nvSpPr>
        <p:spPr>
          <a:xfrm>
            <a:off x="396815" y="365129"/>
            <a:ext cx="5115463" cy="1325563"/>
          </a:xfrm>
          <a:solidFill>
            <a:schemeClr val="accent2">
              <a:lumMod val="50000"/>
            </a:schemeClr>
          </a:solidFill>
        </p:spPr>
        <p:txBody>
          <a:bodyPr>
            <a:normAutofit/>
          </a:bodyPr>
          <a:lstStyle/>
          <a:p>
            <a:pPr algn="ctr"/>
            <a:r>
              <a:rPr lang="en-US" dirty="0">
                <a:solidFill>
                  <a:schemeClr val="bg1"/>
                </a:solidFill>
                <a:effectLst>
                  <a:outerShdw blurRad="38100" dist="38100" dir="2700000" algn="tl">
                    <a:srgbClr val="000000">
                      <a:alpha val="43137"/>
                    </a:srgbClr>
                  </a:outerShdw>
                </a:effectLst>
              </a:rPr>
              <a:t>Who Is Jesus Really?</a:t>
            </a:r>
          </a:p>
        </p:txBody>
      </p:sp>
      <p:pic>
        <p:nvPicPr>
          <p:cNvPr id="10" name="Picture 8">
            <a:extLst>
              <a:ext uri="{FF2B5EF4-FFF2-40B4-BE49-F238E27FC236}">
                <a16:creationId xmlns:a16="http://schemas.microsoft.com/office/drawing/2014/main" id="{DAF33E43-365E-4F54-9E31-5E0919F308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15" y="1986260"/>
            <a:ext cx="5115463" cy="4077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B0E84C7A-596B-46E2-A95E-C8460518C16C}"/>
              </a:ext>
            </a:extLst>
          </p:cNvPr>
          <p:cNvSpPr txBox="1"/>
          <p:nvPr/>
        </p:nvSpPr>
        <p:spPr>
          <a:xfrm>
            <a:off x="1147311" y="2648312"/>
            <a:ext cx="3605842" cy="2246769"/>
          </a:xfrm>
          <a:prstGeom prst="rect">
            <a:avLst/>
          </a:prstGeom>
          <a:noFill/>
        </p:spPr>
        <p:txBody>
          <a:bodyPr wrap="square" rtlCol="0">
            <a:spAutoFit/>
          </a:bodyPr>
          <a:lstStyle/>
          <a:p>
            <a:pPr algn="ctr"/>
            <a:r>
              <a:rPr lang="en-US" sz="2000" dirty="0"/>
              <a:t>“I know your works, that you are neither cold nor hot. I could wish you were cold or hot. So then, because you are lukewarm, and neither cold nor hot, I will vomit you out of My mouth.”</a:t>
            </a:r>
          </a:p>
          <a:p>
            <a:pPr algn="ctr"/>
            <a:r>
              <a:rPr lang="en-US" sz="2000" b="1" dirty="0"/>
              <a:t>Revelation 3:15-16</a:t>
            </a:r>
          </a:p>
        </p:txBody>
      </p:sp>
    </p:spTree>
    <p:extLst>
      <p:ext uri="{BB962C8B-B14F-4D97-AF65-F5344CB8AC3E}">
        <p14:creationId xmlns:p14="http://schemas.microsoft.com/office/powerpoint/2010/main" val="2729921995"/>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9C211A4A-BB3F-421E-A628-0385F34BC6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6181" y="195232"/>
            <a:ext cx="3252159" cy="6163798"/>
          </a:xfrm>
        </p:spPr>
      </p:pic>
      <p:sp>
        <p:nvSpPr>
          <p:cNvPr id="2" name="Title 1">
            <a:extLst>
              <a:ext uri="{FF2B5EF4-FFF2-40B4-BE49-F238E27FC236}">
                <a16:creationId xmlns:a16="http://schemas.microsoft.com/office/drawing/2014/main" id="{D4F91449-BD65-47CC-97D5-DEBE5BEA4E72}"/>
              </a:ext>
            </a:extLst>
          </p:cNvPr>
          <p:cNvSpPr>
            <a:spLocks noGrp="1"/>
          </p:cNvSpPr>
          <p:nvPr>
            <p:ph type="title"/>
          </p:nvPr>
        </p:nvSpPr>
        <p:spPr>
          <a:xfrm>
            <a:off x="396815" y="365129"/>
            <a:ext cx="5115463" cy="1325563"/>
          </a:xfrm>
          <a:solidFill>
            <a:schemeClr val="accent2">
              <a:lumMod val="50000"/>
            </a:schemeClr>
          </a:solidFill>
        </p:spPr>
        <p:txBody>
          <a:bodyPr>
            <a:normAutofit/>
          </a:bodyPr>
          <a:lstStyle/>
          <a:p>
            <a:pPr algn="ctr"/>
            <a:r>
              <a:rPr lang="en-US" dirty="0">
                <a:solidFill>
                  <a:schemeClr val="bg1"/>
                </a:solidFill>
                <a:effectLst>
                  <a:outerShdw blurRad="38100" dist="38100" dir="2700000" algn="tl">
                    <a:srgbClr val="000000">
                      <a:alpha val="43137"/>
                    </a:srgbClr>
                  </a:outerShdw>
                </a:effectLst>
              </a:rPr>
              <a:t>Who Is Jesus Really?</a:t>
            </a:r>
          </a:p>
        </p:txBody>
      </p:sp>
      <p:pic>
        <p:nvPicPr>
          <p:cNvPr id="10" name="Picture 8">
            <a:extLst>
              <a:ext uri="{FF2B5EF4-FFF2-40B4-BE49-F238E27FC236}">
                <a16:creationId xmlns:a16="http://schemas.microsoft.com/office/drawing/2014/main" id="{DAF33E43-365E-4F54-9E31-5E0919F308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15" y="1986260"/>
            <a:ext cx="5115463" cy="4077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B0E84C7A-596B-46E2-A95E-C8460518C16C}"/>
              </a:ext>
            </a:extLst>
          </p:cNvPr>
          <p:cNvSpPr txBox="1"/>
          <p:nvPr/>
        </p:nvSpPr>
        <p:spPr>
          <a:xfrm>
            <a:off x="897147" y="3114140"/>
            <a:ext cx="4097547" cy="1323439"/>
          </a:xfrm>
          <a:prstGeom prst="rect">
            <a:avLst/>
          </a:prstGeom>
          <a:noFill/>
        </p:spPr>
        <p:txBody>
          <a:bodyPr wrap="square" rtlCol="0">
            <a:spAutoFit/>
          </a:bodyPr>
          <a:lstStyle/>
          <a:p>
            <a:pPr algn="ctr"/>
            <a:r>
              <a:rPr lang="en-US" sz="2000" dirty="0"/>
              <a:t>“As many as I love, I rebuke</a:t>
            </a:r>
            <a:br>
              <a:rPr lang="en-US" sz="2000" dirty="0"/>
            </a:br>
            <a:r>
              <a:rPr lang="en-US" sz="2000" dirty="0"/>
              <a:t>and chasten. Therefore be</a:t>
            </a:r>
            <a:br>
              <a:rPr lang="en-US" sz="2000" dirty="0"/>
            </a:br>
            <a:r>
              <a:rPr lang="en-US" sz="2000" dirty="0"/>
              <a:t>zealous and repent.”</a:t>
            </a:r>
          </a:p>
          <a:p>
            <a:pPr algn="ctr"/>
            <a:r>
              <a:rPr lang="en-US" sz="2000" b="1" dirty="0"/>
              <a:t>Revelation 3:19</a:t>
            </a:r>
          </a:p>
        </p:txBody>
      </p:sp>
    </p:spTree>
    <p:extLst>
      <p:ext uri="{BB962C8B-B14F-4D97-AF65-F5344CB8AC3E}">
        <p14:creationId xmlns:p14="http://schemas.microsoft.com/office/powerpoint/2010/main" val="119080671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9C211A4A-BB3F-421E-A628-0385F34BC6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6181" y="195232"/>
            <a:ext cx="3252159" cy="6163798"/>
          </a:xfrm>
        </p:spPr>
      </p:pic>
      <p:sp>
        <p:nvSpPr>
          <p:cNvPr id="2" name="Title 1">
            <a:extLst>
              <a:ext uri="{FF2B5EF4-FFF2-40B4-BE49-F238E27FC236}">
                <a16:creationId xmlns:a16="http://schemas.microsoft.com/office/drawing/2014/main" id="{D4F91449-BD65-47CC-97D5-DEBE5BEA4E72}"/>
              </a:ext>
            </a:extLst>
          </p:cNvPr>
          <p:cNvSpPr>
            <a:spLocks noGrp="1"/>
          </p:cNvSpPr>
          <p:nvPr>
            <p:ph type="title"/>
          </p:nvPr>
        </p:nvSpPr>
        <p:spPr>
          <a:xfrm>
            <a:off x="396815" y="365129"/>
            <a:ext cx="5115463" cy="1325563"/>
          </a:xfrm>
          <a:solidFill>
            <a:schemeClr val="accent2">
              <a:lumMod val="50000"/>
            </a:schemeClr>
          </a:solidFill>
        </p:spPr>
        <p:txBody>
          <a:bodyPr>
            <a:normAutofit/>
          </a:bodyPr>
          <a:lstStyle/>
          <a:p>
            <a:pPr algn="ctr"/>
            <a:r>
              <a:rPr lang="en-US" dirty="0">
                <a:solidFill>
                  <a:schemeClr val="bg1"/>
                </a:solidFill>
                <a:effectLst>
                  <a:outerShdw blurRad="38100" dist="38100" dir="2700000" algn="tl">
                    <a:srgbClr val="000000">
                      <a:alpha val="43137"/>
                    </a:srgbClr>
                  </a:outerShdw>
                </a:effectLst>
              </a:rPr>
              <a:t>We Must Accept ALL The Words of Jesus</a:t>
            </a:r>
          </a:p>
        </p:txBody>
      </p:sp>
      <p:sp>
        <p:nvSpPr>
          <p:cNvPr id="7" name="Content Placeholder 2">
            <a:extLst>
              <a:ext uri="{FF2B5EF4-FFF2-40B4-BE49-F238E27FC236}">
                <a16:creationId xmlns:a16="http://schemas.microsoft.com/office/drawing/2014/main" id="{A1625DCF-02D4-4602-90F5-B74E77E3C15C}"/>
              </a:ext>
            </a:extLst>
          </p:cNvPr>
          <p:cNvSpPr txBox="1">
            <a:spLocks/>
          </p:cNvSpPr>
          <p:nvPr/>
        </p:nvSpPr>
        <p:spPr>
          <a:xfrm>
            <a:off x="396815" y="1825624"/>
            <a:ext cx="5115463" cy="4402647"/>
          </a:xfrm>
          <a:prstGeom prst="rect">
            <a:avLst/>
          </a:prstGeom>
        </p:spPr>
        <p:txBody>
          <a:bodyPr vert="horz" lIns="91440" tIns="45720" rIns="91440" bIns="45720" rtlCol="0">
            <a:normAutofit/>
          </a:bodyPr>
          <a:lstStyle>
            <a:lvl1pPr marL="128588" indent="-128588" algn="l" defTabSz="514350" rtl="0" eaLnBrk="1" latinLnBrk="0" hangingPunct="1">
              <a:lnSpc>
                <a:spcPct val="90000"/>
              </a:lnSpc>
              <a:spcBef>
                <a:spcPts val="563"/>
              </a:spcBef>
              <a:buFont typeface="Arial" panose="020B0604020202020204" pitchFamily="34" charset="0"/>
              <a:buChar char="•"/>
              <a:defRPr sz="3600" b="1" kern="1200">
                <a:solidFill>
                  <a:schemeClr val="tx1"/>
                </a:solidFill>
                <a:latin typeface="+mn-lt"/>
                <a:ea typeface="+mn-ea"/>
                <a:cs typeface="Arial" panose="020B0604020202020204" pitchFamily="34" charset="0"/>
              </a:defRPr>
            </a:lvl1pPr>
            <a:lvl2pPr marL="385763" indent="-128588" algn="l" defTabSz="514350" rtl="0" eaLnBrk="1" latinLnBrk="0" hangingPunct="1">
              <a:lnSpc>
                <a:spcPct val="90000"/>
              </a:lnSpc>
              <a:spcBef>
                <a:spcPts val="281"/>
              </a:spcBef>
              <a:buFont typeface="Arial" panose="020B0604020202020204" pitchFamily="34" charset="0"/>
              <a:buChar char="•"/>
              <a:defRPr sz="3400" kern="1200">
                <a:solidFill>
                  <a:schemeClr val="tx1"/>
                </a:solidFill>
                <a:latin typeface="+mn-lt"/>
                <a:ea typeface="+mn-ea"/>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3200" kern="1200">
                <a:solidFill>
                  <a:schemeClr val="tx1"/>
                </a:solidFill>
                <a:latin typeface="+mn-lt"/>
                <a:ea typeface="+mn-ea"/>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3000" kern="1200">
                <a:solidFill>
                  <a:schemeClr val="tx1"/>
                </a:solidFill>
                <a:latin typeface="+mn-lt"/>
                <a:ea typeface="+mn-ea"/>
                <a:cs typeface="Arial" panose="020B0604020202020204" pitchFamily="34" charset="0"/>
              </a:defRPr>
            </a:lvl4pPr>
            <a:lvl5pPr marL="1157288" indent="-128588" algn="l" defTabSz="514350" rtl="0" eaLnBrk="1" latinLnBrk="0" hangingPunct="1">
              <a:lnSpc>
                <a:spcPct val="90000"/>
              </a:lnSpc>
              <a:spcBef>
                <a:spcPts val="281"/>
              </a:spcBef>
              <a:buFont typeface="Arial" panose="020B0604020202020204" pitchFamily="34" charset="0"/>
              <a:buChar char="•"/>
              <a:defRPr sz="2800" kern="1200">
                <a:solidFill>
                  <a:schemeClr val="tx1"/>
                </a:solidFill>
                <a:latin typeface="+mn-lt"/>
                <a:ea typeface="+mn-ea"/>
                <a:cs typeface="Arial" panose="020B060402020202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dirty="0"/>
              <a:t> Expects us to obey all</a:t>
            </a:r>
            <a:br>
              <a:rPr lang="en-US" dirty="0"/>
            </a:br>
            <a:r>
              <a:rPr lang="en-US" dirty="0"/>
              <a:t> that He has taught</a:t>
            </a:r>
          </a:p>
          <a:p>
            <a:pPr lvl="1"/>
            <a:r>
              <a:rPr lang="en-US" dirty="0">
                <a:solidFill>
                  <a:srgbClr val="C00000"/>
                </a:solidFill>
              </a:rPr>
              <a:t>Hebrews 5:9</a:t>
            </a:r>
          </a:p>
          <a:p>
            <a:pPr lvl="1"/>
            <a:r>
              <a:rPr lang="en-US" dirty="0">
                <a:solidFill>
                  <a:srgbClr val="C00000"/>
                </a:solidFill>
              </a:rPr>
              <a:t>John 8:31-32</a:t>
            </a:r>
          </a:p>
        </p:txBody>
      </p:sp>
    </p:spTree>
    <p:extLst>
      <p:ext uri="{BB962C8B-B14F-4D97-AF65-F5344CB8AC3E}">
        <p14:creationId xmlns:p14="http://schemas.microsoft.com/office/powerpoint/2010/main" val="3604288547"/>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C01A4-CB47-4107-A3D0-92DF0441EBE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6BCEA7A-3102-48B9-A355-EA376120D195}"/>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43DDB3C5-3817-4DA3-9AAB-CB4E02183D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408" y="207034"/>
            <a:ext cx="8729932" cy="6150634"/>
          </a:xfrm>
          <a:prstGeom prst="rect">
            <a:avLst/>
          </a:prstGeom>
        </p:spPr>
      </p:pic>
      <p:sp>
        <p:nvSpPr>
          <p:cNvPr id="6" name="TextBox 5">
            <a:extLst>
              <a:ext uri="{FF2B5EF4-FFF2-40B4-BE49-F238E27FC236}">
                <a16:creationId xmlns:a16="http://schemas.microsoft.com/office/drawing/2014/main" id="{1ADD0F32-CA44-4044-AF40-3F0D0F7A7BCB}"/>
              </a:ext>
            </a:extLst>
          </p:cNvPr>
          <p:cNvSpPr txBox="1"/>
          <p:nvPr/>
        </p:nvSpPr>
        <p:spPr>
          <a:xfrm>
            <a:off x="465826" y="603861"/>
            <a:ext cx="4804914" cy="1569660"/>
          </a:xfrm>
          <a:prstGeom prst="rect">
            <a:avLst/>
          </a:prstGeom>
          <a:noFill/>
        </p:spPr>
        <p:txBody>
          <a:bodyPr wrap="square" rtlCol="0">
            <a:spAutoFit/>
          </a:bodyPr>
          <a:lstStyle/>
          <a:p>
            <a:pPr algn="ctr"/>
            <a:r>
              <a:rPr lang="en-US" sz="4800" dirty="0">
                <a:solidFill>
                  <a:schemeClr val="bg1"/>
                </a:solidFill>
              </a:rPr>
              <a:t>Do We </a:t>
            </a:r>
            <a:r>
              <a:rPr lang="en-US" sz="4800" b="1" dirty="0">
                <a:solidFill>
                  <a:schemeClr val="bg1"/>
                </a:solidFill>
              </a:rPr>
              <a:t>Know</a:t>
            </a:r>
            <a:br>
              <a:rPr lang="en-US" sz="4800" b="1" dirty="0">
                <a:solidFill>
                  <a:schemeClr val="bg1"/>
                </a:solidFill>
              </a:rPr>
            </a:br>
            <a:r>
              <a:rPr lang="en-US" sz="4800" dirty="0">
                <a:solidFill>
                  <a:schemeClr val="bg1"/>
                </a:solidFill>
              </a:rPr>
              <a:t>Who Jesus Is?</a:t>
            </a:r>
          </a:p>
        </p:txBody>
      </p:sp>
      <p:sp>
        <p:nvSpPr>
          <p:cNvPr id="4" name="Rectangle: Rounded Corners 3">
            <a:extLst>
              <a:ext uri="{FF2B5EF4-FFF2-40B4-BE49-F238E27FC236}">
                <a16:creationId xmlns:a16="http://schemas.microsoft.com/office/drawing/2014/main" id="{87BD9A14-12D1-407C-872B-9E8D13780446}"/>
              </a:ext>
            </a:extLst>
          </p:cNvPr>
          <p:cNvSpPr/>
          <p:nvPr/>
        </p:nvSpPr>
        <p:spPr>
          <a:xfrm>
            <a:off x="465826" y="2640267"/>
            <a:ext cx="4977442" cy="2095637"/>
          </a:xfrm>
          <a:prstGeom prst="roundRect">
            <a:avLst/>
          </a:prstGeom>
          <a:solidFill>
            <a:schemeClr val="tx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51E0F04-A044-4DDA-8455-DF57FB1D2920}"/>
              </a:ext>
            </a:extLst>
          </p:cNvPr>
          <p:cNvSpPr txBox="1"/>
          <p:nvPr/>
        </p:nvSpPr>
        <p:spPr>
          <a:xfrm>
            <a:off x="465826" y="2725950"/>
            <a:ext cx="4977442" cy="1938992"/>
          </a:xfrm>
          <a:prstGeom prst="rect">
            <a:avLst/>
          </a:prstGeom>
          <a:noFill/>
        </p:spPr>
        <p:txBody>
          <a:bodyPr wrap="square" rtlCol="0">
            <a:spAutoFit/>
          </a:bodyPr>
          <a:lstStyle/>
          <a:p>
            <a:pPr algn="ctr"/>
            <a:r>
              <a:rPr lang="en-US" sz="2400" dirty="0">
                <a:solidFill>
                  <a:schemeClr val="bg1"/>
                </a:solidFill>
              </a:rPr>
              <a:t>“He who rejects Me, and does not receive My words, has that which judges him— </a:t>
            </a:r>
            <a:r>
              <a:rPr lang="en-US" sz="2400" dirty="0">
                <a:solidFill>
                  <a:srgbClr val="FFFF00"/>
                </a:solidFill>
              </a:rPr>
              <a:t>the word that I have spoken</a:t>
            </a:r>
            <a:r>
              <a:rPr lang="en-US" sz="2400" dirty="0">
                <a:solidFill>
                  <a:schemeClr val="bg1"/>
                </a:solidFill>
              </a:rPr>
              <a:t> will judge him in the last day.”</a:t>
            </a:r>
          </a:p>
          <a:p>
            <a:pPr algn="ctr"/>
            <a:r>
              <a:rPr lang="en-US" sz="2400" b="1" dirty="0">
                <a:solidFill>
                  <a:schemeClr val="bg1"/>
                </a:solidFill>
              </a:rPr>
              <a:t>John 12:48</a:t>
            </a:r>
          </a:p>
        </p:txBody>
      </p:sp>
    </p:spTree>
    <p:extLst>
      <p:ext uri="{BB962C8B-B14F-4D97-AF65-F5344CB8AC3E}">
        <p14:creationId xmlns:p14="http://schemas.microsoft.com/office/powerpoint/2010/main" val="2938544566"/>
      </p:ext>
    </p:extLst>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theme/theme1.xml><?xml version="1.0" encoding="utf-8"?>
<a:theme xmlns:a="http://schemas.openxmlformats.org/drawingml/2006/main" name="Richie Thetford - Calibr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chie Thetford - Calibri" id="{60C5E995-AF28-4EE1-9003-B390AD815DEB}" vid="{AC89E10D-1184-48DE-B699-25A411C4EEAF}"/>
    </a:ext>
  </a:extLst>
</a:theme>
</file>

<file path=docProps/app.xml><?xml version="1.0" encoding="utf-8"?>
<Properties xmlns="http://schemas.openxmlformats.org/officeDocument/2006/extended-properties" xmlns:vt="http://schemas.openxmlformats.org/officeDocument/2006/docPropsVTypes">
  <Template>Richie Thetford - Calibri</Template>
  <TotalTime>64</TotalTime>
  <Words>319</Words>
  <Application>Microsoft Office PowerPoint</Application>
  <PresentationFormat>On-screen Show (4:3)</PresentationFormat>
  <Paragraphs>32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Richie Thetford - Calibri</vt:lpstr>
      <vt:lpstr>PowerPoint Presentation</vt:lpstr>
      <vt:lpstr>Who Do Most People Think Jesus Is?</vt:lpstr>
      <vt:lpstr>Who Is Jesus Really?</vt:lpstr>
      <vt:lpstr>Who Is Jesus Really?</vt:lpstr>
      <vt:lpstr>Who Is Jesus Really?</vt:lpstr>
      <vt:lpstr>Who Is Jesus Really?</vt:lpstr>
      <vt:lpstr>Who Is Jesus Really?</vt:lpstr>
      <vt:lpstr>We Must Accept ALL The Words of Jesus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Thetford</dc:creator>
  <cp:lastModifiedBy>Richard Thetford</cp:lastModifiedBy>
  <cp:revision>10</cp:revision>
  <dcterms:created xsi:type="dcterms:W3CDTF">2017-09-12T03:05:40Z</dcterms:created>
  <dcterms:modified xsi:type="dcterms:W3CDTF">2018-01-08T01:31:14Z</dcterms:modified>
</cp:coreProperties>
</file>