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13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277C64-1969-42A2-A281-CA88C7957A99}" type="datetimeFigureOut">
              <a:rPr lang="en-US" smtClean="0"/>
              <a:pPr/>
              <a:t>4/21/2012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4B373-813B-482C-91B0-8854EF8456AF}" type="slidenum">
              <a:rPr lang="en-US" smtClean="0"/>
              <a:pPr/>
              <a:t>‹#›</a:t>
            </a:fld>
            <a:endParaRPr lang="en-US"/>
          </a:p>
        </p:txBody>
      </p:sp>
    </p:spTree>
  </p:cSld>
  <p:clrMapOvr>
    <a:masterClrMapping/>
  </p:clrMapOvr>
  <p:transition spd="slow">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277C64-1969-42A2-A281-CA88C7957A99}" type="datetimeFigureOut">
              <a:rPr lang="en-US" smtClean="0"/>
              <a:pPr/>
              <a:t>4/21/2012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4B373-813B-482C-91B0-8854EF8456AF}" type="slidenum">
              <a:rPr lang="en-US" smtClean="0"/>
              <a:pPr/>
              <a:t>‹#›</a:t>
            </a:fld>
            <a:endParaRPr lang="en-US"/>
          </a:p>
        </p:txBody>
      </p:sp>
    </p:spTree>
  </p:cSld>
  <p:clrMapOvr>
    <a:masterClrMapping/>
  </p:clrMapOvr>
  <p:transition spd="slow">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277C64-1969-42A2-A281-CA88C7957A99}" type="datetimeFigureOut">
              <a:rPr lang="en-US" smtClean="0"/>
              <a:pPr/>
              <a:t>4/21/2012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4B373-813B-482C-91B0-8854EF8456AF}" type="slidenum">
              <a:rPr lang="en-US" smtClean="0"/>
              <a:pPr/>
              <a:t>‹#›</a:t>
            </a:fld>
            <a:endParaRPr lang="en-US"/>
          </a:p>
        </p:txBody>
      </p:sp>
    </p:spTree>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3277C64-1969-42A2-A281-CA88C7957A99}" type="datetimeFigureOut">
              <a:rPr lang="en-US" smtClean="0"/>
              <a:pPr/>
              <a:t>4/21/2012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4B373-813B-482C-91B0-8854EF8456AF}" type="slidenum">
              <a:rPr lang="en-US" smtClean="0"/>
              <a:pPr/>
              <a:t>‹#›</a:t>
            </a:fld>
            <a:endParaRPr lang="en-US"/>
          </a:p>
        </p:txBody>
      </p:sp>
    </p:spTree>
  </p:cSld>
  <p:clrMapOvr>
    <a:masterClrMapping/>
  </p:clrMapOvr>
  <p:transition spd="slow">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3277C64-1969-42A2-A281-CA88C7957A99}" type="datetimeFigureOut">
              <a:rPr lang="en-US" smtClean="0"/>
              <a:pPr/>
              <a:t>4/21/2012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24B373-813B-482C-91B0-8854EF8456AF}" type="slidenum">
              <a:rPr lang="en-US" smtClean="0"/>
              <a:pPr/>
              <a:t>‹#›</a:t>
            </a:fld>
            <a:endParaRPr lang="en-US"/>
          </a:p>
        </p:txBody>
      </p:sp>
    </p:spTree>
  </p:cSld>
  <p:clrMapOvr>
    <a:masterClrMapping/>
  </p:clrMapOvr>
  <p:transition spd="slow">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3277C64-1969-42A2-A281-CA88C7957A99}" type="datetimeFigureOut">
              <a:rPr lang="en-US" smtClean="0"/>
              <a:pPr/>
              <a:t>4/21/2012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24B373-813B-482C-91B0-8854EF8456AF}" type="slidenum">
              <a:rPr lang="en-US" smtClean="0"/>
              <a:pPr/>
              <a:t>‹#›</a:t>
            </a:fld>
            <a:endParaRPr lang="en-US"/>
          </a:p>
        </p:txBody>
      </p:sp>
    </p:spTree>
  </p:cSld>
  <p:clrMapOvr>
    <a:masterClrMapping/>
  </p:clrMapOvr>
  <p:transition spd="slow">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3277C64-1969-42A2-A281-CA88C7957A99}" type="datetimeFigureOut">
              <a:rPr lang="en-US" smtClean="0"/>
              <a:pPr/>
              <a:t>4/21/2012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24B373-813B-482C-91B0-8854EF8456AF}" type="slidenum">
              <a:rPr lang="en-US" smtClean="0"/>
              <a:pPr/>
              <a:t>‹#›</a:t>
            </a:fld>
            <a:endParaRPr lang="en-US"/>
          </a:p>
        </p:txBody>
      </p:sp>
    </p:spTree>
  </p:cSld>
  <p:clrMapOvr>
    <a:masterClrMapping/>
  </p:clrMapOvr>
  <p:transition spd="slow">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3277C64-1969-42A2-A281-CA88C7957A99}" type="datetimeFigureOut">
              <a:rPr lang="en-US" smtClean="0"/>
              <a:pPr/>
              <a:t>4/21/2012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24B373-813B-482C-91B0-8854EF8456AF}" type="slidenum">
              <a:rPr lang="en-US" smtClean="0"/>
              <a:pPr/>
              <a:t>‹#›</a:t>
            </a:fld>
            <a:endParaRPr lang="en-US"/>
          </a:p>
        </p:txBody>
      </p:sp>
    </p:spTree>
  </p:cSld>
  <p:clrMapOvr>
    <a:masterClrMapping/>
  </p:clrMapOvr>
  <p:transition spd="slow">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277C64-1969-42A2-A281-CA88C7957A99}" type="datetimeFigureOut">
              <a:rPr lang="en-US" smtClean="0"/>
              <a:pPr/>
              <a:t>4/21/2012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24B373-813B-482C-91B0-8854EF8456AF}" type="slidenum">
              <a:rPr lang="en-US" smtClean="0"/>
              <a:pPr/>
              <a:t>‹#›</a:t>
            </a:fld>
            <a:endParaRPr lang="en-US"/>
          </a:p>
        </p:txBody>
      </p:sp>
    </p:spTree>
  </p:cSld>
  <p:clrMapOvr>
    <a:masterClrMapping/>
  </p:clrMapOvr>
  <p:transition spd="slow">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277C64-1969-42A2-A281-CA88C7957A99}" type="datetimeFigureOut">
              <a:rPr lang="en-US" smtClean="0"/>
              <a:pPr/>
              <a:t>4/21/2012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24B373-813B-482C-91B0-8854EF8456AF}" type="slidenum">
              <a:rPr lang="en-US" smtClean="0"/>
              <a:pPr/>
              <a:t>‹#›</a:t>
            </a:fld>
            <a:endParaRPr lang="en-US"/>
          </a:p>
        </p:txBody>
      </p:sp>
    </p:spTree>
  </p:cSld>
  <p:clrMapOvr>
    <a:masterClrMapping/>
  </p:clrMapOvr>
  <p:transition spd="slow">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3277C64-1969-42A2-A281-CA88C7957A99}" type="datetimeFigureOut">
              <a:rPr lang="en-US" smtClean="0"/>
              <a:pPr/>
              <a:t>4/21/2012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24B373-813B-482C-91B0-8854EF8456AF}" type="slidenum">
              <a:rPr lang="en-US" smtClean="0"/>
              <a:pPr/>
              <a:t>‹#›</a:t>
            </a:fld>
            <a:endParaRPr lang="en-US"/>
          </a:p>
        </p:txBody>
      </p:sp>
    </p:spTree>
  </p:cSld>
  <p:clrMapOvr>
    <a:masterClrMapping/>
  </p:clrMapOvr>
  <p:transition spd="slow">
    <p:push/>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277C64-1969-42A2-A281-CA88C7957A99}" type="datetimeFigureOut">
              <a:rPr lang="en-US" smtClean="0"/>
              <a:pPr/>
              <a:t>4/21/2012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24B373-813B-482C-91B0-8854EF8456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StairwayToHeaven-D-4d.jpg"/>
          <p:cNvPicPr>
            <a:picLocks noChangeAspect="1"/>
          </p:cNvPicPr>
          <p:nvPr/>
        </p:nvPicPr>
        <p:blipFill>
          <a:blip r:embed="rId2" cstate="print"/>
          <a:stretch>
            <a:fillRect/>
          </a:stretch>
        </p:blipFill>
        <p:spPr>
          <a:xfrm>
            <a:off x="10486" y="0"/>
            <a:ext cx="9123028" cy="6858000"/>
          </a:xfrm>
          <a:prstGeom prst="rect">
            <a:avLst/>
          </a:prstGeom>
        </p:spPr>
      </p:pic>
      <p:sp>
        <p:nvSpPr>
          <p:cNvPr id="6" name="Parallelogram 5"/>
          <p:cNvSpPr/>
          <p:nvPr/>
        </p:nvSpPr>
        <p:spPr>
          <a:xfrm>
            <a:off x="0" y="0"/>
            <a:ext cx="2819400" cy="6858000"/>
          </a:xfrm>
          <a:prstGeom prst="parallelogram">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6"/>
          <p:cNvSpPr/>
          <p:nvPr/>
        </p:nvSpPr>
        <p:spPr>
          <a:xfrm flipH="1">
            <a:off x="6324600" y="0"/>
            <a:ext cx="2819400" cy="6858000"/>
          </a:xfrm>
          <a:prstGeom prst="parallelogram">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0"/>
            <a:ext cx="7772400" cy="1470025"/>
          </a:xfrm>
        </p:spPr>
        <p:txBody>
          <a:bodyPr/>
          <a:lstStyle/>
          <a:p>
            <a:r>
              <a:rPr lang="en-US"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Is Heaven Our Destination?</a:t>
            </a:r>
            <a:endParaRPr lang="en-US"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spd="slow">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tairwayToHeaven-D-4d.jpg"/>
          <p:cNvPicPr>
            <a:picLocks noChangeAspect="1"/>
          </p:cNvPicPr>
          <p:nvPr/>
        </p:nvPicPr>
        <p:blipFill>
          <a:blip r:embed="rId2" cstate="print"/>
          <a:stretch>
            <a:fillRect/>
          </a:stretch>
        </p:blipFill>
        <p:spPr>
          <a:xfrm>
            <a:off x="10486" y="1600200"/>
            <a:ext cx="3113714" cy="4953000"/>
          </a:xfrm>
          <a:prstGeom prst="rect">
            <a:avLst/>
          </a:prstGeom>
        </p:spPr>
      </p:pic>
      <p:sp>
        <p:nvSpPr>
          <p:cNvPr id="2" name="Title 1"/>
          <p:cNvSpPr>
            <a:spLocks noGrp="1"/>
          </p:cNvSpPr>
          <p:nvPr>
            <p:ph type="title"/>
          </p:nvPr>
        </p:nvSpPr>
        <p:spPr>
          <a:solidFill>
            <a:schemeClr val="accent5">
              <a:lumMod val="60000"/>
              <a:lumOff val="40000"/>
            </a:schemeClr>
          </a:solidFill>
        </p:spPr>
        <p:txBody>
          <a:bodyPr/>
          <a:lstStyle/>
          <a:p>
            <a:r>
              <a:rPr lang="en-US"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Have We Obeyed the Gospel?</a:t>
            </a:r>
            <a:endParaRPr lang="en-US"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124200" y="1600200"/>
            <a:ext cx="5562600" cy="4953000"/>
          </a:xfrm>
        </p:spPr>
        <p:txBody>
          <a:bodyPr/>
          <a:lstStyle/>
          <a:p>
            <a:r>
              <a:rPr lang="en-US" dirty="0" smtClean="0">
                <a:latin typeface="Arial" pitchFamily="34" charset="0"/>
                <a:cs typeface="Arial" pitchFamily="34" charset="0"/>
              </a:rPr>
              <a:t>Must do our Father’s will</a:t>
            </a:r>
          </a:p>
          <a:p>
            <a:pPr lvl="1"/>
            <a:r>
              <a:rPr lang="en-US" sz="3000" dirty="0" smtClean="0">
                <a:solidFill>
                  <a:srgbClr val="C00000"/>
                </a:solidFill>
                <a:latin typeface="Arial" pitchFamily="34" charset="0"/>
                <a:cs typeface="Arial" pitchFamily="34" charset="0"/>
              </a:rPr>
              <a:t>Matthew 7:21-23</a:t>
            </a:r>
          </a:p>
          <a:p>
            <a:r>
              <a:rPr lang="en-US" dirty="0" smtClean="0">
                <a:latin typeface="Arial" pitchFamily="34" charset="0"/>
                <a:cs typeface="Arial" pitchFamily="34" charset="0"/>
              </a:rPr>
              <a:t>God is calling us to Him</a:t>
            </a:r>
          </a:p>
          <a:p>
            <a:pPr lvl="1"/>
            <a:r>
              <a:rPr lang="en-US" sz="3000" dirty="0" smtClean="0">
                <a:solidFill>
                  <a:srgbClr val="C00000"/>
                </a:solidFill>
                <a:latin typeface="Arial" pitchFamily="34" charset="0"/>
                <a:cs typeface="Arial" pitchFamily="34" charset="0"/>
              </a:rPr>
              <a:t>John 6:44-45</a:t>
            </a:r>
          </a:p>
          <a:p>
            <a:pPr lvl="1"/>
            <a:r>
              <a:rPr lang="en-US" sz="3000" dirty="0" smtClean="0">
                <a:solidFill>
                  <a:srgbClr val="C00000"/>
                </a:solidFill>
                <a:latin typeface="Arial" pitchFamily="34" charset="0"/>
                <a:cs typeface="Arial" pitchFamily="34" charset="0"/>
              </a:rPr>
              <a:t>2 Thessalonians 2:14</a:t>
            </a:r>
          </a:p>
          <a:p>
            <a:r>
              <a:rPr lang="en-US" dirty="0" smtClean="0">
                <a:latin typeface="Arial" pitchFamily="34" charset="0"/>
                <a:cs typeface="Arial" pitchFamily="34" charset="0"/>
              </a:rPr>
              <a:t>Gospel is the power to save</a:t>
            </a:r>
          </a:p>
          <a:p>
            <a:pPr lvl="1"/>
            <a:r>
              <a:rPr lang="en-US" sz="3000" dirty="0" smtClean="0">
                <a:solidFill>
                  <a:srgbClr val="C00000"/>
                </a:solidFill>
                <a:latin typeface="Arial" pitchFamily="34" charset="0"/>
                <a:cs typeface="Arial" pitchFamily="34" charset="0"/>
              </a:rPr>
              <a:t>Romans 1:16</a:t>
            </a:r>
            <a:endParaRPr lang="en-US" sz="3000" dirty="0">
              <a:solidFill>
                <a:srgbClr val="C00000"/>
              </a:solidFill>
              <a:latin typeface="Arial" pitchFamily="34" charset="0"/>
              <a:cs typeface="Arial" pitchFamily="34" charset="0"/>
            </a:endParaRPr>
          </a:p>
        </p:txBody>
      </p:sp>
      <p:sp>
        <p:nvSpPr>
          <p:cNvPr id="4" name="Rectangle 3"/>
          <p:cNvSpPr/>
          <p:nvPr/>
        </p:nvSpPr>
        <p:spPr>
          <a:xfrm>
            <a:off x="0" y="0"/>
            <a:ext cx="4572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686800" y="0"/>
            <a:ext cx="4572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553200"/>
            <a:ext cx="9144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7200" y="1371600"/>
            <a:ext cx="8229600" cy="228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par>
                          <p:cTn id="23" fill="hold">
                            <p:stCondLst>
                              <p:cond delay="1000"/>
                            </p:stCondLst>
                            <p:childTnLst>
                              <p:par>
                                <p:cTn id="24" presetID="9" presetClass="entr" presetSubtype="0"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dissolve">
                                      <p:cBhvr>
                                        <p:cTn id="3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tairwayToHeaven-D-4d.jpg"/>
          <p:cNvPicPr>
            <a:picLocks noChangeAspect="1"/>
          </p:cNvPicPr>
          <p:nvPr/>
        </p:nvPicPr>
        <p:blipFill>
          <a:blip r:embed="rId2" cstate="print"/>
          <a:stretch>
            <a:fillRect/>
          </a:stretch>
        </p:blipFill>
        <p:spPr>
          <a:xfrm>
            <a:off x="10486" y="1600200"/>
            <a:ext cx="3113714" cy="4953000"/>
          </a:xfrm>
          <a:prstGeom prst="rect">
            <a:avLst/>
          </a:prstGeom>
        </p:spPr>
      </p:pic>
      <p:sp>
        <p:nvSpPr>
          <p:cNvPr id="2" name="Title 1"/>
          <p:cNvSpPr>
            <a:spLocks noGrp="1"/>
          </p:cNvSpPr>
          <p:nvPr>
            <p:ph type="title"/>
          </p:nvPr>
        </p:nvSpPr>
        <p:spPr>
          <a:solidFill>
            <a:schemeClr val="accent5">
              <a:lumMod val="60000"/>
              <a:lumOff val="40000"/>
            </a:schemeClr>
          </a:solidFill>
        </p:spPr>
        <p:txBody>
          <a:bodyPr/>
          <a:lstStyle/>
          <a:p>
            <a:r>
              <a:rPr lang="en-US"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Have We Obeyed the Gospel?</a:t>
            </a:r>
            <a:endParaRPr lang="en-US"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124200" y="1600200"/>
            <a:ext cx="5562600" cy="4953000"/>
          </a:xfrm>
        </p:spPr>
        <p:txBody>
          <a:bodyPr>
            <a:normAutofit lnSpcReduction="10000"/>
          </a:bodyPr>
          <a:lstStyle/>
          <a:p>
            <a:r>
              <a:rPr lang="en-US" dirty="0" smtClean="0">
                <a:latin typeface="Arial" pitchFamily="34" charset="0"/>
                <a:cs typeface="Arial" pitchFamily="34" charset="0"/>
              </a:rPr>
              <a:t>Death, Burial, Resurrection</a:t>
            </a:r>
          </a:p>
          <a:p>
            <a:pPr lvl="1"/>
            <a:r>
              <a:rPr lang="en-US" sz="3000" dirty="0" smtClean="0">
                <a:solidFill>
                  <a:srgbClr val="C00000"/>
                </a:solidFill>
                <a:latin typeface="Arial" pitchFamily="34" charset="0"/>
                <a:cs typeface="Arial" pitchFamily="34" charset="0"/>
              </a:rPr>
              <a:t>1 Corinthians 15:1-4</a:t>
            </a:r>
          </a:p>
          <a:p>
            <a:pPr lvl="1"/>
            <a:r>
              <a:rPr lang="en-US" sz="3000" dirty="0" smtClean="0">
                <a:solidFill>
                  <a:srgbClr val="C00000"/>
                </a:solidFill>
                <a:latin typeface="Arial" pitchFamily="34" charset="0"/>
                <a:cs typeface="Arial" pitchFamily="34" charset="0"/>
              </a:rPr>
              <a:t>Romans 6:1-5,17-18</a:t>
            </a:r>
          </a:p>
          <a:p>
            <a:r>
              <a:rPr lang="en-US" dirty="0" smtClean="0">
                <a:latin typeface="Arial" pitchFamily="34" charset="0"/>
                <a:cs typeface="Arial" pitchFamily="34" charset="0"/>
              </a:rPr>
              <a:t>Plan of Salvation must be obeyed in order to be saved</a:t>
            </a:r>
          </a:p>
          <a:p>
            <a:pPr lvl="1"/>
            <a:r>
              <a:rPr lang="en-US" sz="2600" b="1" dirty="0" smtClean="0">
                <a:solidFill>
                  <a:schemeClr val="accent1">
                    <a:lumMod val="50000"/>
                  </a:schemeClr>
                </a:solidFill>
                <a:latin typeface="Arial" pitchFamily="34" charset="0"/>
                <a:cs typeface="Arial" pitchFamily="34" charset="0"/>
              </a:rPr>
              <a:t>Hear</a:t>
            </a:r>
            <a:r>
              <a:rPr lang="en-US" sz="2600" dirty="0" smtClean="0">
                <a:solidFill>
                  <a:srgbClr val="C00000"/>
                </a:solidFill>
                <a:latin typeface="Arial" pitchFamily="34" charset="0"/>
                <a:cs typeface="Arial" pitchFamily="34" charset="0"/>
              </a:rPr>
              <a:t> (Rom 10:17)</a:t>
            </a:r>
          </a:p>
          <a:p>
            <a:pPr lvl="1"/>
            <a:r>
              <a:rPr lang="en-US" sz="2600" b="1" dirty="0" smtClean="0">
                <a:solidFill>
                  <a:schemeClr val="accent1">
                    <a:lumMod val="50000"/>
                  </a:schemeClr>
                </a:solidFill>
                <a:latin typeface="Arial" pitchFamily="34" charset="0"/>
                <a:cs typeface="Arial" pitchFamily="34" charset="0"/>
              </a:rPr>
              <a:t>Believe</a:t>
            </a:r>
            <a:r>
              <a:rPr lang="en-US" sz="2600" dirty="0" smtClean="0">
                <a:solidFill>
                  <a:srgbClr val="C00000"/>
                </a:solidFill>
                <a:latin typeface="Arial" pitchFamily="34" charset="0"/>
                <a:cs typeface="Arial" pitchFamily="34" charset="0"/>
              </a:rPr>
              <a:t> (Heb 11:6)</a:t>
            </a:r>
          </a:p>
          <a:p>
            <a:pPr lvl="1"/>
            <a:r>
              <a:rPr lang="en-US" sz="2600" b="1" dirty="0" smtClean="0">
                <a:solidFill>
                  <a:schemeClr val="accent1">
                    <a:lumMod val="50000"/>
                  </a:schemeClr>
                </a:solidFill>
                <a:latin typeface="Arial" pitchFamily="34" charset="0"/>
                <a:cs typeface="Arial" pitchFamily="34" charset="0"/>
              </a:rPr>
              <a:t>Repent</a:t>
            </a:r>
            <a:r>
              <a:rPr lang="en-US" sz="2600" dirty="0" smtClean="0">
                <a:solidFill>
                  <a:schemeClr val="accent1">
                    <a:lumMod val="50000"/>
                  </a:schemeClr>
                </a:solidFill>
                <a:latin typeface="Arial" pitchFamily="34" charset="0"/>
                <a:cs typeface="Arial" pitchFamily="34" charset="0"/>
              </a:rPr>
              <a:t> </a:t>
            </a:r>
            <a:r>
              <a:rPr lang="en-US" sz="2600" dirty="0" smtClean="0">
                <a:solidFill>
                  <a:srgbClr val="C00000"/>
                </a:solidFill>
                <a:latin typeface="Arial" pitchFamily="34" charset="0"/>
                <a:cs typeface="Arial" pitchFamily="34" charset="0"/>
              </a:rPr>
              <a:t>(Acts 17:30)</a:t>
            </a:r>
          </a:p>
          <a:p>
            <a:pPr lvl="1"/>
            <a:r>
              <a:rPr lang="en-US" sz="2600" b="1" dirty="0" smtClean="0">
                <a:solidFill>
                  <a:schemeClr val="accent1">
                    <a:lumMod val="50000"/>
                  </a:schemeClr>
                </a:solidFill>
                <a:latin typeface="Arial" pitchFamily="34" charset="0"/>
                <a:cs typeface="Arial" pitchFamily="34" charset="0"/>
              </a:rPr>
              <a:t>Confess Christ </a:t>
            </a:r>
            <a:r>
              <a:rPr lang="en-US" sz="2600" dirty="0" smtClean="0">
                <a:solidFill>
                  <a:srgbClr val="C00000"/>
                </a:solidFill>
                <a:latin typeface="Arial" pitchFamily="34" charset="0"/>
                <a:cs typeface="Arial" pitchFamily="34" charset="0"/>
              </a:rPr>
              <a:t>(Acts 8:37)</a:t>
            </a:r>
          </a:p>
          <a:p>
            <a:pPr lvl="1"/>
            <a:r>
              <a:rPr lang="en-US" sz="2600" b="1" dirty="0" smtClean="0">
                <a:solidFill>
                  <a:schemeClr val="accent1">
                    <a:lumMod val="50000"/>
                  </a:schemeClr>
                </a:solidFill>
                <a:latin typeface="Arial" pitchFamily="34" charset="0"/>
                <a:cs typeface="Arial" pitchFamily="34" charset="0"/>
              </a:rPr>
              <a:t>Be Baptized </a:t>
            </a:r>
            <a:r>
              <a:rPr lang="en-US" sz="2600" dirty="0" smtClean="0">
                <a:solidFill>
                  <a:srgbClr val="C00000"/>
                </a:solidFill>
                <a:latin typeface="Arial" pitchFamily="34" charset="0"/>
                <a:cs typeface="Arial" pitchFamily="34" charset="0"/>
              </a:rPr>
              <a:t>(Acts 2:38)</a:t>
            </a:r>
            <a:endParaRPr lang="en-US" sz="2600" dirty="0">
              <a:solidFill>
                <a:srgbClr val="C00000"/>
              </a:solidFill>
              <a:latin typeface="Arial" pitchFamily="34" charset="0"/>
              <a:cs typeface="Arial" pitchFamily="34" charset="0"/>
            </a:endParaRPr>
          </a:p>
        </p:txBody>
      </p:sp>
      <p:sp>
        <p:nvSpPr>
          <p:cNvPr id="4" name="Rectangle 3"/>
          <p:cNvSpPr/>
          <p:nvPr/>
        </p:nvSpPr>
        <p:spPr>
          <a:xfrm>
            <a:off x="0" y="0"/>
            <a:ext cx="4572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686800" y="0"/>
            <a:ext cx="4572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553200"/>
            <a:ext cx="9144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7200" y="1371600"/>
            <a:ext cx="8229600" cy="228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p:cTn id="33"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23" presetClass="entr" presetSubtype="16"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 calcmode="lin" valueType="num">
                                      <p:cBhvr>
                                        <p:cTn id="39"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40"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childTnLst>
                    </p:cTn>
                  </p:par>
                  <p:par>
                    <p:cTn id="41" fill="hold">
                      <p:stCondLst>
                        <p:cond delay="indefinite"/>
                      </p:stCondLst>
                      <p:childTnLst>
                        <p:par>
                          <p:cTn id="42" fill="hold">
                            <p:stCondLst>
                              <p:cond delay="0"/>
                            </p:stCondLst>
                            <p:childTnLst>
                              <p:par>
                                <p:cTn id="43" presetID="23" presetClass="entr" presetSubtype="16" fill="hold"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p:cTn id="45"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6"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childTnLst>
                    </p:cTn>
                  </p:par>
                  <p:par>
                    <p:cTn id="47" fill="hold">
                      <p:stCondLst>
                        <p:cond delay="indefinite"/>
                      </p:stCondLst>
                      <p:childTnLst>
                        <p:par>
                          <p:cTn id="48" fill="hold">
                            <p:stCondLst>
                              <p:cond delay="0"/>
                            </p:stCondLst>
                            <p:childTnLst>
                              <p:par>
                                <p:cTn id="49" presetID="23" presetClass="entr" presetSubtype="16" fill="hold" nodeType="click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 calcmode="lin" valueType="num">
                                      <p:cBhvr>
                                        <p:cTn id="5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52" dur="500" fill="hold"/>
                                        <p:tgtEl>
                                          <p:spTgt spid="3">
                                            <p:txEl>
                                              <p:pRg st="8" end="8"/>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tairwayToHeaven-D-4d.jpg"/>
          <p:cNvPicPr>
            <a:picLocks noChangeAspect="1"/>
          </p:cNvPicPr>
          <p:nvPr/>
        </p:nvPicPr>
        <p:blipFill>
          <a:blip r:embed="rId2" cstate="print"/>
          <a:stretch>
            <a:fillRect/>
          </a:stretch>
        </p:blipFill>
        <p:spPr>
          <a:xfrm>
            <a:off x="10486" y="1600200"/>
            <a:ext cx="3113714" cy="4953000"/>
          </a:xfrm>
          <a:prstGeom prst="rect">
            <a:avLst/>
          </a:prstGeom>
        </p:spPr>
      </p:pic>
      <p:sp>
        <p:nvSpPr>
          <p:cNvPr id="2" name="Title 1"/>
          <p:cNvSpPr>
            <a:spLocks noGrp="1"/>
          </p:cNvSpPr>
          <p:nvPr>
            <p:ph type="title"/>
          </p:nvPr>
        </p:nvSpPr>
        <p:spPr>
          <a:solidFill>
            <a:schemeClr val="accent5">
              <a:lumMod val="60000"/>
              <a:lumOff val="40000"/>
            </a:schemeClr>
          </a:solidFill>
        </p:spPr>
        <p:txBody>
          <a:bodyPr/>
          <a:lstStyle/>
          <a:p>
            <a:r>
              <a:rPr lang="en-US"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Have We Obeyed the Gospel?</a:t>
            </a:r>
            <a:endParaRPr lang="en-US"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124200" y="1600200"/>
            <a:ext cx="5562600" cy="4953000"/>
          </a:xfrm>
        </p:spPr>
        <p:txBody>
          <a:bodyPr>
            <a:normAutofit/>
          </a:bodyPr>
          <a:lstStyle/>
          <a:p>
            <a:r>
              <a:rPr lang="en-US" dirty="0" smtClean="0">
                <a:latin typeface="Arial" pitchFamily="34" charset="0"/>
                <a:cs typeface="Arial" pitchFamily="34" charset="0"/>
              </a:rPr>
              <a:t>We have freedom of choice</a:t>
            </a:r>
            <a:endParaRPr lang="en-US" sz="3000" dirty="0" smtClean="0">
              <a:solidFill>
                <a:srgbClr val="C00000"/>
              </a:solidFill>
              <a:latin typeface="Arial" pitchFamily="34" charset="0"/>
              <a:cs typeface="Arial" pitchFamily="34" charset="0"/>
            </a:endParaRPr>
          </a:p>
        </p:txBody>
      </p:sp>
      <p:sp>
        <p:nvSpPr>
          <p:cNvPr id="4" name="Rectangle 3"/>
          <p:cNvSpPr/>
          <p:nvPr/>
        </p:nvSpPr>
        <p:spPr>
          <a:xfrm>
            <a:off x="0" y="0"/>
            <a:ext cx="4572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686800" y="0"/>
            <a:ext cx="4572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553200"/>
            <a:ext cx="9144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7200" y="1371600"/>
            <a:ext cx="8229600" cy="228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4"/>
          <p:cNvPicPr>
            <a:picLocks noChangeAspect="1" noChangeArrowheads="1"/>
          </p:cNvPicPr>
          <p:nvPr/>
        </p:nvPicPr>
        <p:blipFill>
          <a:blip r:embed="rId3" cstate="print"/>
          <a:srcRect/>
          <a:stretch>
            <a:fillRect/>
          </a:stretch>
        </p:blipFill>
        <p:spPr bwMode="auto">
          <a:xfrm>
            <a:off x="3276600" y="2819400"/>
            <a:ext cx="5334000" cy="3767138"/>
          </a:xfrm>
          <a:prstGeom prst="rect">
            <a:avLst/>
          </a:prstGeom>
          <a:noFill/>
          <a:ln w="9525">
            <a:noFill/>
            <a:miter lim="800000"/>
            <a:headEnd/>
            <a:tailEnd/>
          </a:ln>
          <a:effectLst/>
        </p:spPr>
      </p:pic>
      <p:sp>
        <p:nvSpPr>
          <p:cNvPr id="13" name="TextBox 12"/>
          <p:cNvSpPr txBox="1"/>
          <p:nvPr/>
        </p:nvSpPr>
        <p:spPr>
          <a:xfrm>
            <a:off x="3733800" y="3200400"/>
            <a:ext cx="4343400" cy="2654573"/>
          </a:xfrm>
          <a:prstGeom prst="rect">
            <a:avLst/>
          </a:prstGeom>
          <a:noFill/>
        </p:spPr>
        <p:txBody>
          <a:bodyPr wrap="square" rtlCol="0">
            <a:spAutoFit/>
          </a:bodyPr>
          <a:lstStyle/>
          <a:p>
            <a:pPr algn="ctr"/>
            <a:r>
              <a:rPr lang="en-US" sz="1850" dirty="0" smtClean="0">
                <a:latin typeface="+mj-lt"/>
              </a:rPr>
              <a:t>“and to give you who are troubled rest with us when the Lord Jesus is revealed from heaven with His mighty angels, in flaming fire taking vengeance on those who do not know God, and on those who do not obey the gospel of our Lord Jesus Christ. These shall be punished with everlasting destruction from the presence of the Lord and from the glory of His power”</a:t>
            </a:r>
            <a:endParaRPr lang="en-US" sz="1850" dirty="0">
              <a:latin typeface="+mj-lt"/>
            </a:endParaRPr>
          </a:p>
        </p:txBody>
      </p:sp>
      <p:sp>
        <p:nvSpPr>
          <p:cNvPr id="14" name="TextBox 13"/>
          <p:cNvSpPr txBox="1"/>
          <p:nvPr/>
        </p:nvSpPr>
        <p:spPr>
          <a:xfrm>
            <a:off x="3657600" y="2438400"/>
            <a:ext cx="4495800" cy="461665"/>
          </a:xfrm>
          <a:prstGeom prst="rect">
            <a:avLst/>
          </a:prstGeom>
          <a:noFill/>
        </p:spPr>
        <p:txBody>
          <a:bodyPr wrap="square" rtlCol="0">
            <a:spAutoFit/>
          </a:bodyPr>
          <a:lstStyle/>
          <a:p>
            <a:pPr algn="ctr"/>
            <a:r>
              <a:rPr lang="en-US" sz="2400" b="1" dirty="0" smtClean="0">
                <a:solidFill>
                  <a:srgbClr val="C00000"/>
                </a:solidFill>
                <a:latin typeface="Arial" pitchFamily="34" charset="0"/>
                <a:cs typeface="Arial" pitchFamily="34" charset="0"/>
              </a:rPr>
              <a:t>2 Thessalonians 1:7-9</a:t>
            </a:r>
            <a:endParaRPr lang="en-US" sz="2400" b="1" dirty="0">
              <a:solidFill>
                <a:srgbClr val="C00000"/>
              </a:solidFill>
              <a:latin typeface="Arial" pitchFamily="34" charset="0"/>
              <a:cs typeface="Arial" pitchFamily="34" charset="0"/>
            </a:endParaRP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14">
                                            <p:txEl>
                                              <p:pRg st="0" end="0"/>
                                            </p:txEl>
                                          </p:spTgt>
                                        </p:tgtEl>
                                        <p:attrNameLst>
                                          <p:attrName>style.visibility</p:attrName>
                                        </p:attrNameLst>
                                      </p:cBhvr>
                                      <p:to>
                                        <p:strVal val="visible"/>
                                      </p:to>
                                    </p:set>
                                    <p:anim calcmode="lin" valueType="num">
                                      <p:cBhvr>
                                        <p:cTn id="13" dur="500" fill="hold"/>
                                        <p:tgtEl>
                                          <p:spTgt spid="1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4">
                                            <p:txEl>
                                              <p:pRg st="0" end="0"/>
                                            </p:txEl>
                                          </p:spTgt>
                                        </p:tgtEl>
                                        <p:attrNameLst>
                                          <p:attrName>ppt_h</p:attrName>
                                        </p:attrNameLst>
                                      </p:cBhvr>
                                      <p:tavLst>
                                        <p:tav tm="0">
                                          <p:val>
                                            <p:fltVal val="0"/>
                                          </p:val>
                                        </p:tav>
                                        <p:tav tm="100000">
                                          <p:val>
                                            <p:strVal val="#ppt_h"/>
                                          </p:val>
                                        </p:tav>
                                      </p:tavLst>
                                    </p:anim>
                                  </p:childTnLst>
                                </p:cTn>
                              </p:par>
                            </p:childTnLst>
                          </p:cTn>
                        </p:par>
                        <p:par>
                          <p:cTn id="15" fill="hold">
                            <p:stCondLst>
                              <p:cond delay="500"/>
                            </p:stCondLst>
                            <p:childTnLst>
                              <p:par>
                                <p:cTn id="16" presetID="23" presetClass="entr" presetSubtype="16" fill="hold" nodeType="afterEffect">
                                  <p:stCondLst>
                                    <p:cond delay="0"/>
                                  </p:stCondLst>
                                  <p:childTnLst>
                                    <p:set>
                                      <p:cBhvr>
                                        <p:cTn id="17" dur="1" fill="hold">
                                          <p:stCondLst>
                                            <p:cond delay="0"/>
                                          </p:stCondLst>
                                        </p:cTn>
                                        <p:tgtEl>
                                          <p:spTgt spid="12"/>
                                        </p:tgtEl>
                                        <p:attrNameLst>
                                          <p:attrName>style.visibility</p:attrName>
                                        </p:attrNameLst>
                                      </p:cBhvr>
                                      <p:to>
                                        <p:strVal val="visible"/>
                                      </p:to>
                                    </p:set>
                                    <p:anim calcmode="lin" valueType="num">
                                      <p:cBhvr>
                                        <p:cTn id="18" dur="500" fill="hold"/>
                                        <p:tgtEl>
                                          <p:spTgt spid="12"/>
                                        </p:tgtEl>
                                        <p:attrNameLst>
                                          <p:attrName>ppt_w</p:attrName>
                                        </p:attrNameLst>
                                      </p:cBhvr>
                                      <p:tavLst>
                                        <p:tav tm="0">
                                          <p:val>
                                            <p:fltVal val="0"/>
                                          </p:val>
                                        </p:tav>
                                        <p:tav tm="100000">
                                          <p:val>
                                            <p:strVal val="#ppt_w"/>
                                          </p:val>
                                        </p:tav>
                                      </p:tavLst>
                                    </p:anim>
                                    <p:anim calcmode="lin" valueType="num">
                                      <p:cBhvr>
                                        <p:cTn id="19" dur="500" fill="hold"/>
                                        <p:tgtEl>
                                          <p:spTgt spid="12"/>
                                        </p:tgtEl>
                                        <p:attrNameLst>
                                          <p:attrName>ppt_h</p:attrName>
                                        </p:attrNameLst>
                                      </p:cBhvr>
                                      <p:tavLst>
                                        <p:tav tm="0">
                                          <p:val>
                                            <p:fltVal val="0"/>
                                          </p:val>
                                        </p:tav>
                                        <p:tav tm="100000">
                                          <p:val>
                                            <p:strVal val="#ppt_h"/>
                                          </p:val>
                                        </p:tav>
                                      </p:tavLst>
                                    </p:anim>
                                  </p:childTnLst>
                                </p:cTn>
                              </p:par>
                              <p:par>
                                <p:cTn id="20" presetID="23" presetClass="entr" presetSubtype="16"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 calcmode="lin" valueType="num">
                                      <p:cBhvr>
                                        <p:cTn id="22" dur="500" fill="hold"/>
                                        <p:tgtEl>
                                          <p:spTgt spid="13"/>
                                        </p:tgtEl>
                                        <p:attrNameLst>
                                          <p:attrName>ppt_w</p:attrName>
                                        </p:attrNameLst>
                                      </p:cBhvr>
                                      <p:tavLst>
                                        <p:tav tm="0">
                                          <p:val>
                                            <p:fltVal val="0"/>
                                          </p:val>
                                        </p:tav>
                                        <p:tav tm="100000">
                                          <p:val>
                                            <p:strVal val="#ppt_w"/>
                                          </p:val>
                                        </p:tav>
                                      </p:tavLst>
                                    </p:anim>
                                    <p:anim calcmode="lin" valueType="num">
                                      <p:cBhvr>
                                        <p:cTn id="23" dur="500" fill="hold"/>
                                        <p:tgtEl>
                                          <p:spTgt spid="1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tairwayToHeaven-D-4d.jpg"/>
          <p:cNvPicPr>
            <a:picLocks noChangeAspect="1"/>
          </p:cNvPicPr>
          <p:nvPr/>
        </p:nvPicPr>
        <p:blipFill>
          <a:blip r:embed="rId2" cstate="print"/>
          <a:stretch>
            <a:fillRect/>
          </a:stretch>
        </p:blipFill>
        <p:spPr>
          <a:xfrm>
            <a:off x="10486" y="1600200"/>
            <a:ext cx="3113714" cy="4953000"/>
          </a:xfrm>
          <a:prstGeom prst="rect">
            <a:avLst/>
          </a:prstGeom>
        </p:spPr>
      </p:pic>
      <p:sp>
        <p:nvSpPr>
          <p:cNvPr id="2" name="Title 1"/>
          <p:cNvSpPr>
            <a:spLocks noGrp="1"/>
          </p:cNvSpPr>
          <p:nvPr>
            <p:ph type="title"/>
          </p:nvPr>
        </p:nvSpPr>
        <p:spPr>
          <a:solidFill>
            <a:schemeClr val="accent5">
              <a:lumMod val="60000"/>
              <a:lumOff val="40000"/>
            </a:schemeClr>
          </a:solidFill>
        </p:spPr>
        <p:txBody>
          <a:bodyPr>
            <a:normAutofit fontScale="90000"/>
          </a:bodyPr>
          <a:lstStyle/>
          <a:p>
            <a:r>
              <a:rPr lang="en-US"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Are Our Affections Set Above?</a:t>
            </a:r>
            <a:endParaRPr lang="en-US"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124200" y="1600200"/>
            <a:ext cx="5562600" cy="4953000"/>
          </a:xfrm>
        </p:spPr>
        <p:txBody>
          <a:bodyPr>
            <a:normAutofit/>
          </a:bodyPr>
          <a:lstStyle/>
          <a:p>
            <a:r>
              <a:rPr lang="en-US" dirty="0" smtClean="0">
                <a:latin typeface="Arial" pitchFamily="34" charset="0"/>
                <a:cs typeface="Arial" pitchFamily="34" charset="0"/>
              </a:rPr>
              <a:t>Evident in our life</a:t>
            </a:r>
          </a:p>
          <a:p>
            <a:pPr lvl="1"/>
            <a:r>
              <a:rPr lang="en-US" sz="3000" dirty="0" smtClean="0">
                <a:solidFill>
                  <a:srgbClr val="C00000"/>
                </a:solidFill>
                <a:latin typeface="Arial" pitchFamily="34" charset="0"/>
                <a:cs typeface="Arial" pitchFamily="34" charset="0"/>
              </a:rPr>
              <a:t>Colossians 3:1-2</a:t>
            </a:r>
          </a:p>
          <a:p>
            <a:r>
              <a:rPr lang="en-US" dirty="0" smtClean="0">
                <a:latin typeface="Arial" pitchFamily="34" charset="0"/>
                <a:cs typeface="Arial" pitchFamily="34" charset="0"/>
              </a:rPr>
              <a:t>Lay up treasures in heaven</a:t>
            </a:r>
          </a:p>
          <a:p>
            <a:pPr lvl="1"/>
            <a:r>
              <a:rPr lang="en-US" sz="3000" dirty="0" smtClean="0">
                <a:solidFill>
                  <a:srgbClr val="C00000"/>
                </a:solidFill>
                <a:latin typeface="Arial" pitchFamily="34" charset="0"/>
                <a:cs typeface="Arial" pitchFamily="34" charset="0"/>
              </a:rPr>
              <a:t>Matthew 6:19-21</a:t>
            </a:r>
          </a:p>
          <a:p>
            <a:r>
              <a:rPr lang="en-US" dirty="0" smtClean="0">
                <a:latin typeface="Arial" pitchFamily="34" charset="0"/>
                <a:cs typeface="Arial" pitchFamily="34" charset="0"/>
              </a:rPr>
              <a:t>Not have a love of the world</a:t>
            </a:r>
          </a:p>
          <a:p>
            <a:pPr lvl="1"/>
            <a:r>
              <a:rPr lang="en-US" sz="3000" dirty="0" smtClean="0">
                <a:solidFill>
                  <a:srgbClr val="C00000"/>
                </a:solidFill>
                <a:latin typeface="Arial" pitchFamily="34" charset="0"/>
                <a:cs typeface="Arial" pitchFamily="34" charset="0"/>
              </a:rPr>
              <a:t>1 John 2:15-17</a:t>
            </a:r>
          </a:p>
          <a:p>
            <a:r>
              <a:rPr lang="en-US" dirty="0" smtClean="0">
                <a:latin typeface="Arial" pitchFamily="34" charset="0"/>
                <a:cs typeface="Arial" pitchFamily="34" charset="0"/>
              </a:rPr>
              <a:t>Friendship with Christians</a:t>
            </a:r>
          </a:p>
          <a:p>
            <a:pPr lvl="1"/>
            <a:r>
              <a:rPr lang="en-US" sz="3000" dirty="0" smtClean="0">
                <a:solidFill>
                  <a:srgbClr val="C00000"/>
                </a:solidFill>
                <a:latin typeface="Arial" pitchFamily="34" charset="0"/>
                <a:cs typeface="Arial" pitchFamily="34" charset="0"/>
              </a:rPr>
              <a:t>James 4:4</a:t>
            </a:r>
          </a:p>
        </p:txBody>
      </p:sp>
      <p:sp>
        <p:nvSpPr>
          <p:cNvPr id="4" name="Rectangle 3"/>
          <p:cNvSpPr/>
          <p:nvPr/>
        </p:nvSpPr>
        <p:spPr>
          <a:xfrm>
            <a:off x="0" y="0"/>
            <a:ext cx="4572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686800" y="0"/>
            <a:ext cx="4572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553200"/>
            <a:ext cx="9144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7200" y="1371600"/>
            <a:ext cx="8229600" cy="228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9" presetClass="entr" presetSubtype="0"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par>
                          <p:cTn id="39" fill="hold">
                            <p:stCondLst>
                              <p:cond delay="500"/>
                            </p:stCondLst>
                            <p:childTnLst>
                              <p:par>
                                <p:cTn id="40" presetID="9" presetClass="entr" presetSubtype="0" fill="hold"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tairwayToHeaven-D-4d.jpg"/>
          <p:cNvPicPr>
            <a:picLocks noChangeAspect="1"/>
          </p:cNvPicPr>
          <p:nvPr/>
        </p:nvPicPr>
        <p:blipFill>
          <a:blip r:embed="rId2" cstate="print"/>
          <a:stretch>
            <a:fillRect/>
          </a:stretch>
        </p:blipFill>
        <p:spPr>
          <a:xfrm>
            <a:off x="10486" y="1600200"/>
            <a:ext cx="3113714" cy="4953000"/>
          </a:xfrm>
          <a:prstGeom prst="rect">
            <a:avLst/>
          </a:prstGeom>
        </p:spPr>
      </p:pic>
      <p:sp>
        <p:nvSpPr>
          <p:cNvPr id="2" name="Title 1"/>
          <p:cNvSpPr>
            <a:spLocks noGrp="1"/>
          </p:cNvSpPr>
          <p:nvPr>
            <p:ph type="title"/>
          </p:nvPr>
        </p:nvSpPr>
        <p:spPr>
          <a:solidFill>
            <a:schemeClr val="accent5">
              <a:lumMod val="60000"/>
              <a:lumOff val="40000"/>
            </a:schemeClr>
          </a:solidFill>
        </p:spPr>
        <p:txBody>
          <a:bodyPr>
            <a:normAutofit/>
          </a:bodyPr>
          <a:lstStyle/>
          <a:p>
            <a:r>
              <a:rPr lang="en-US"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Are We Growing in Christ?</a:t>
            </a:r>
            <a:endParaRPr lang="en-US"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124200" y="1600200"/>
            <a:ext cx="5562600" cy="4953000"/>
          </a:xfrm>
        </p:spPr>
        <p:txBody>
          <a:bodyPr>
            <a:normAutofit fontScale="92500"/>
          </a:bodyPr>
          <a:lstStyle/>
          <a:p>
            <a:r>
              <a:rPr lang="en-US" dirty="0" smtClean="0">
                <a:latin typeface="Arial" pitchFamily="34" charset="0"/>
                <a:cs typeface="Arial" pitchFamily="34" charset="0"/>
              </a:rPr>
              <a:t>Instructed to grow</a:t>
            </a:r>
          </a:p>
          <a:p>
            <a:pPr lvl="1"/>
            <a:r>
              <a:rPr lang="en-US" sz="3200" dirty="0" smtClean="0">
                <a:solidFill>
                  <a:srgbClr val="C00000"/>
                </a:solidFill>
                <a:latin typeface="Arial" pitchFamily="34" charset="0"/>
                <a:cs typeface="Arial" pitchFamily="34" charset="0"/>
              </a:rPr>
              <a:t>1 Peter 2:1-2</a:t>
            </a:r>
          </a:p>
          <a:p>
            <a:pPr lvl="1"/>
            <a:r>
              <a:rPr lang="en-US" sz="3200" dirty="0" smtClean="0">
                <a:solidFill>
                  <a:srgbClr val="C00000"/>
                </a:solidFill>
                <a:latin typeface="Arial" pitchFamily="34" charset="0"/>
                <a:cs typeface="Arial" pitchFamily="34" charset="0"/>
              </a:rPr>
              <a:t>Hebrews 5:12-14</a:t>
            </a:r>
          </a:p>
          <a:p>
            <a:r>
              <a:rPr lang="en-US" dirty="0" smtClean="0">
                <a:latin typeface="Arial" pitchFamily="34" charset="0"/>
                <a:cs typeface="Arial" pitchFamily="34" charset="0"/>
              </a:rPr>
              <a:t>Add Christian characteristics</a:t>
            </a:r>
          </a:p>
          <a:p>
            <a:pPr lvl="1"/>
            <a:r>
              <a:rPr lang="en-US" sz="3200" dirty="0" smtClean="0">
                <a:solidFill>
                  <a:srgbClr val="C00000"/>
                </a:solidFill>
                <a:latin typeface="Arial" pitchFamily="34" charset="0"/>
                <a:cs typeface="Arial" pitchFamily="34" charset="0"/>
              </a:rPr>
              <a:t>2 Peter 1:5-11</a:t>
            </a:r>
          </a:p>
          <a:p>
            <a:r>
              <a:rPr lang="en-US" dirty="0" smtClean="0">
                <a:latin typeface="Arial" pitchFamily="34" charset="0"/>
                <a:cs typeface="Arial" pitchFamily="34" charset="0"/>
              </a:rPr>
              <a:t>Our work will abound</a:t>
            </a:r>
          </a:p>
          <a:p>
            <a:pPr lvl="1"/>
            <a:r>
              <a:rPr lang="en-US" sz="3200" dirty="0" smtClean="0">
                <a:solidFill>
                  <a:srgbClr val="C00000"/>
                </a:solidFill>
                <a:latin typeface="Arial" pitchFamily="34" charset="0"/>
                <a:cs typeface="Arial" pitchFamily="34" charset="0"/>
              </a:rPr>
              <a:t>1 Corinthians 15:58</a:t>
            </a:r>
          </a:p>
          <a:p>
            <a:r>
              <a:rPr lang="en-US" dirty="0" smtClean="0">
                <a:latin typeface="Arial" pitchFamily="34" charset="0"/>
                <a:cs typeface="Arial" pitchFamily="34" charset="0"/>
              </a:rPr>
              <a:t>Our life becomes the gospel</a:t>
            </a:r>
          </a:p>
          <a:p>
            <a:pPr lvl="1"/>
            <a:r>
              <a:rPr lang="en-US" sz="3200" dirty="0" smtClean="0">
                <a:solidFill>
                  <a:srgbClr val="C00000"/>
                </a:solidFill>
                <a:latin typeface="Arial" pitchFamily="34" charset="0"/>
                <a:cs typeface="Arial" pitchFamily="34" charset="0"/>
              </a:rPr>
              <a:t>Philippians 1:27</a:t>
            </a:r>
          </a:p>
        </p:txBody>
      </p:sp>
      <p:sp>
        <p:nvSpPr>
          <p:cNvPr id="4" name="Rectangle 3"/>
          <p:cNvSpPr/>
          <p:nvPr/>
        </p:nvSpPr>
        <p:spPr>
          <a:xfrm>
            <a:off x="0" y="0"/>
            <a:ext cx="4572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686800" y="0"/>
            <a:ext cx="4572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553200"/>
            <a:ext cx="9144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7200" y="1371600"/>
            <a:ext cx="8229600" cy="228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par>
                          <p:cTn id="13" fill="hold">
                            <p:stCondLst>
                              <p:cond delay="1000"/>
                            </p:stCondLst>
                            <p:childTnLst>
                              <p:par>
                                <p:cTn id="14" presetID="9" presetClass="entr" presetSubtype="0" fill="hold" nodeType="after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3" presetClass="entr" presetSubtype="16"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p:cTn id="21"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3" end="3"/>
                                            </p:txEl>
                                          </p:spTgt>
                                        </p:tgtEl>
                                        <p:attrNameLst>
                                          <p:attrName>ppt_h</p:attrName>
                                        </p:attrNameLst>
                                      </p:cBhvr>
                                      <p:tavLst>
                                        <p:tav tm="0">
                                          <p:val>
                                            <p:fltVal val="0"/>
                                          </p:val>
                                        </p:tav>
                                        <p:tav tm="100000">
                                          <p:val>
                                            <p:strVal val="#ppt_h"/>
                                          </p:val>
                                        </p:tav>
                                      </p:tavLst>
                                    </p:anim>
                                  </p:childTnLst>
                                </p:cTn>
                              </p:par>
                            </p:childTnLst>
                          </p:cTn>
                        </p:par>
                        <p:par>
                          <p:cTn id="23" fill="hold">
                            <p:stCondLst>
                              <p:cond delay="500"/>
                            </p:stCondLst>
                            <p:childTnLst>
                              <p:par>
                                <p:cTn id="24" presetID="9" presetClass="entr" presetSubtype="0" fill="hold" nodeType="after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p:cTn id="31" dur="500" fill="hold"/>
                                        <p:tgtEl>
                                          <p:spTgt spid="3">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3">
                                            <p:txEl>
                                              <p:pRg st="5" end="5"/>
                                            </p:txEl>
                                          </p:spTgt>
                                        </p:tgtEl>
                                        <p:attrNameLst>
                                          <p:attrName>ppt_h</p:attrName>
                                        </p:attrNameLst>
                                      </p:cBhvr>
                                      <p:tavLst>
                                        <p:tav tm="0">
                                          <p:val>
                                            <p:fltVal val="0"/>
                                          </p:val>
                                        </p:tav>
                                        <p:tav tm="100000">
                                          <p:val>
                                            <p:strVal val="#ppt_h"/>
                                          </p:val>
                                        </p:tav>
                                      </p:tavLst>
                                    </p:anim>
                                  </p:childTnLst>
                                </p:cTn>
                              </p:par>
                            </p:childTnLst>
                          </p:cTn>
                        </p:par>
                        <p:par>
                          <p:cTn id="33" fill="hold">
                            <p:stCondLst>
                              <p:cond delay="500"/>
                            </p:stCondLst>
                            <p:childTnLst>
                              <p:par>
                                <p:cTn id="34" presetID="9" presetClass="entr" presetSubtype="0" fill="hold" nodeType="afterEffect">
                                  <p:stCondLst>
                                    <p:cond delay="0"/>
                                  </p:stCondLst>
                                  <p:childTnLst>
                                    <p:set>
                                      <p:cBhvr>
                                        <p:cTn id="35" dur="1" fill="hold">
                                          <p:stCondLst>
                                            <p:cond delay="0"/>
                                          </p:stCondLst>
                                        </p:cTn>
                                        <p:tgtEl>
                                          <p:spTgt spid="3">
                                            <p:txEl>
                                              <p:pRg st="6" end="6"/>
                                            </p:txEl>
                                          </p:spTgt>
                                        </p:tgtEl>
                                        <p:attrNameLst>
                                          <p:attrName>style.visibility</p:attrName>
                                        </p:attrNameLst>
                                      </p:cBhvr>
                                      <p:to>
                                        <p:strVal val="visible"/>
                                      </p:to>
                                    </p:set>
                                    <p:animEffect transition="in" filter="dissolve">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nodeType="clickEffect">
                                  <p:stCondLst>
                                    <p:cond delay="0"/>
                                  </p:stCondLst>
                                  <p:childTnLst>
                                    <p:set>
                                      <p:cBhvr>
                                        <p:cTn id="40" dur="1" fill="hold">
                                          <p:stCondLst>
                                            <p:cond delay="0"/>
                                          </p:stCondLst>
                                        </p:cTn>
                                        <p:tgtEl>
                                          <p:spTgt spid="3">
                                            <p:txEl>
                                              <p:pRg st="7" end="7"/>
                                            </p:txEl>
                                          </p:spTgt>
                                        </p:tgtEl>
                                        <p:attrNameLst>
                                          <p:attrName>style.visibility</p:attrName>
                                        </p:attrNameLst>
                                      </p:cBhvr>
                                      <p:to>
                                        <p:strVal val="visible"/>
                                      </p:to>
                                    </p:set>
                                    <p:anim calcmode="lin" valueType="num">
                                      <p:cBhvr>
                                        <p:cTn id="41"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7" end="7"/>
                                            </p:txEl>
                                          </p:spTgt>
                                        </p:tgtEl>
                                        <p:attrNameLst>
                                          <p:attrName>ppt_h</p:attrName>
                                        </p:attrNameLst>
                                      </p:cBhvr>
                                      <p:tavLst>
                                        <p:tav tm="0">
                                          <p:val>
                                            <p:fltVal val="0"/>
                                          </p:val>
                                        </p:tav>
                                        <p:tav tm="100000">
                                          <p:val>
                                            <p:strVal val="#ppt_h"/>
                                          </p:val>
                                        </p:tav>
                                      </p:tavLst>
                                    </p:anim>
                                  </p:childTnLst>
                                </p:cTn>
                              </p:par>
                            </p:childTnLst>
                          </p:cTn>
                        </p:par>
                        <p:par>
                          <p:cTn id="43" fill="hold">
                            <p:stCondLst>
                              <p:cond delay="500"/>
                            </p:stCondLst>
                            <p:childTnLst>
                              <p:par>
                                <p:cTn id="44" presetID="9" presetClass="entr" presetSubtype="0" fill="hold" nodeType="afterEffect">
                                  <p:stCondLst>
                                    <p:cond delay="0"/>
                                  </p:stCondLst>
                                  <p:childTnLst>
                                    <p:set>
                                      <p:cBhvr>
                                        <p:cTn id="45" dur="1" fill="hold">
                                          <p:stCondLst>
                                            <p:cond delay="0"/>
                                          </p:stCondLst>
                                        </p:cTn>
                                        <p:tgtEl>
                                          <p:spTgt spid="3">
                                            <p:txEl>
                                              <p:pRg st="8" end="8"/>
                                            </p:txEl>
                                          </p:spTgt>
                                        </p:tgtEl>
                                        <p:attrNameLst>
                                          <p:attrName>style.visibility</p:attrName>
                                        </p:attrNameLst>
                                      </p:cBhvr>
                                      <p:to>
                                        <p:strVal val="visible"/>
                                      </p:to>
                                    </p:set>
                                    <p:animEffect transition="in" filter="dissolve">
                                      <p:cBhvr>
                                        <p:cTn id="46"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StairwayToHeaven-D-4d.jpg"/>
          <p:cNvPicPr>
            <a:picLocks noChangeAspect="1"/>
          </p:cNvPicPr>
          <p:nvPr/>
        </p:nvPicPr>
        <p:blipFill>
          <a:blip r:embed="rId2" cstate="print"/>
          <a:stretch>
            <a:fillRect/>
          </a:stretch>
        </p:blipFill>
        <p:spPr>
          <a:xfrm>
            <a:off x="10486" y="1600200"/>
            <a:ext cx="3113714" cy="4953000"/>
          </a:xfrm>
          <a:prstGeom prst="rect">
            <a:avLst/>
          </a:prstGeom>
        </p:spPr>
      </p:pic>
      <p:sp>
        <p:nvSpPr>
          <p:cNvPr id="2" name="Title 1"/>
          <p:cNvSpPr>
            <a:spLocks noGrp="1"/>
          </p:cNvSpPr>
          <p:nvPr>
            <p:ph type="title"/>
          </p:nvPr>
        </p:nvSpPr>
        <p:spPr>
          <a:solidFill>
            <a:schemeClr val="accent5">
              <a:lumMod val="60000"/>
              <a:lumOff val="40000"/>
            </a:schemeClr>
          </a:solidFill>
        </p:spPr>
        <p:txBody>
          <a:bodyPr>
            <a:noAutofit/>
          </a:bodyPr>
          <a:lstStyle/>
          <a:p>
            <a:r>
              <a:rPr lang="en-US" sz="3700"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Are We Proving Ourselves Faithful?</a:t>
            </a:r>
            <a:endParaRPr lang="en-US" sz="3700"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3" name="Content Placeholder 2"/>
          <p:cNvSpPr>
            <a:spLocks noGrp="1"/>
          </p:cNvSpPr>
          <p:nvPr>
            <p:ph idx="1"/>
          </p:nvPr>
        </p:nvSpPr>
        <p:spPr>
          <a:xfrm>
            <a:off x="3124200" y="1600200"/>
            <a:ext cx="5562600" cy="4953000"/>
          </a:xfrm>
        </p:spPr>
        <p:txBody>
          <a:bodyPr>
            <a:normAutofit/>
          </a:bodyPr>
          <a:lstStyle/>
          <a:p>
            <a:r>
              <a:rPr lang="en-US" dirty="0" smtClean="0">
                <a:latin typeface="Arial" pitchFamily="34" charset="0"/>
                <a:cs typeface="Arial" pitchFamily="34" charset="0"/>
              </a:rPr>
              <a:t>Not forsaking the assembly</a:t>
            </a:r>
          </a:p>
          <a:p>
            <a:pPr lvl="1"/>
            <a:r>
              <a:rPr lang="en-US" sz="3000" dirty="0" smtClean="0">
                <a:solidFill>
                  <a:srgbClr val="C00000"/>
                </a:solidFill>
                <a:latin typeface="Arial" pitchFamily="34" charset="0"/>
                <a:cs typeface="Arial" pitchFamily="34" charset="0"/>
              </a:rPr>
              <a:t>Hebrews 10:22-25</a:t>
            </a:r>
          </a:p>
          <a:p>
            <a:r>
              <a:rPr lang="en-US" dirty="0" smtClean="0">
                <a:latin typeface="Arial" pitchFamily="34" charset="0"/>
                <a:cs typeface="Arial" pitchFamily="34" charset="0"/>
              </a:rPr>
              <a:t>Great faith helps us go on</a:t>
            </a:r>
          </a:p>
          <a:p>
            <a:pPr lvl="1"/>
            <a:r>
              <a:rPr lang="en-US" sz="3000" dirty="0" smtClean="0">
                <a:solidFill>
                  <a:srgbClr val="C00000"/>
                </a:solidFill>
                <a:latin typeface="Arial" pitchFamily="34" charset="0"/>
                <a:cs typeface="Arial" pitchFamily="34" charset="0"/>
              </a:rPr>
              <a:t>Galatians 6:9</a:t>
            </a:r>
          </a:p>
          <a:p>
            <a:r>
              <a:rPr lang="en-US" dirty="0" smtClean="0">
                <a:latin typeface="Arial" pitchFamily="34" charset="0"/>
                <a:cs typeface="Arial" pitchFamily="34" charset="0"/>
              </a:rPr>
              <a:t>Committed to run our race</a:t>
            </a:r>
          </a:p>
          <a:p>
            <a:pPr lvl="1"/>
            <a:r>
              <a:rPr lang="en-US" sz="3000" dirty="0" smtClean="0">
                <a:solidFill>
                  <a:srgbClr val="C00000"/>
                </a:solidFill>
                <a:latin typeface="Arial" pitchFamily="34" charset="0"/>
                <a:cs typeface="Arial" pitchFamily="34" charset="0"/>
              </a:rPr>
              <a:t>1 Corinthians 9:24-27</a:t>
            </a:r>
          </a:p>
          <a:p>
            <a:r>
              <a:rPr lang="en-US" dirty="0" smtClean="0">
                <a:latin typeface="Arial" pitchFamily="34" charset="0"/>
                <a:cs typeface="Arial" pitchFamily="34" charset="0"/>
              </a:rPr>
              <a:t>Remain faithful to the end</a:t>
            </a:r>
          </a:p>
          <a:p>
            <a:pPr lvl="1"/>
            <a:r>
              <a:rPr lang="en-US" sz="3000" dirty="0" smtClean="0">
                <a:solidFill>
                  <a:srgbClr val="C00000"/>
                </a:solidFill>
                <a:latin typeface="Arial" pitchFamily="34" charset="0"/>
                <a:cs typeface="Arial" pitchFamily="34" charset="0"/>
              </a:rPr>
              <a:t>Revelation 2:10</a:t>
            </a:r>
          </a:p>
        </p:txBody>
      </p:sp>
      <p:sp>
        <p:nvSpPr>
          <p:cNvPr id="4" name="Rectangle 3"/>
          <p:cNvSpPr/>
          <p:nvPr/>
        </p:nvSpPr>
        <p:spPr>
          <a:xfrm>
            <a:off x="0" y="0"/>
            <a:ext cx="4572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686800" y="0"/>
            <a:ext cx="457200" cy="68580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9144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6553200"/>
            <a:ext cx="9144000" cy="3048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457200" y="1371600"/>
            <a:ext cx="8229600" cy="228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9"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childTnLst>
                                </p:cTn>
                              </p:par>
                            </p:childTnLst>
                          </p:cTn>
                        </p:par>
                        <p:par>
                          <p:cTn id="19" fill="hold">
                            <p:stCondLst>
                              <p:cond delay="500"/>
                            </p:stCondLst>
                            <p:childTnLst>
                              <p:par>
                                <p:cTn id="20" presetID="9" presetClass="entr" presetSubtype="0" fill="hold" nodeType="after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childTnLst>
                                </p:cTn>
                              </p:par>
                            </p:childTnLst>
                          </p:cTn>
                        </p:par>
                        <p:par>
                          <p:cTn id="29" fill="hold">
                            <p:stCondLst>
                              <p:cond delay="500"/>
                            </p:stCondLst>
                            <p:childTnLst>
                              <p:par>
                                <p:cTn id="30" presetID="9" presetClass="entr" presetSubtype="0"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3">
                                            <p:txEl>
                                              <p:pRg st="6" end="6"/>
                                            </p:txEl>
                                          </p:spTgt>
                                        </p:tgtEl>
                                        <p:attrNameLst>
                                          <p:attrName>ppt_h</p:attrName>
                                        </p:attrNameLst>
                                      </p:cBhvr>
                                      <p:tavLst>
                                        <p:tav tm="0">
                                          <p:val>
                                            <p:fltVal val="0"/>
                                          </p:val>
                                        </p:tav>
                                        <p:tav tm="100000">
                                          <p:val>
                                            <p:strVal val="#ppt_h"/>
                                          </p:val>
                                        </p:tav>
                                      </p:tavLst>
                                    </p:anim>
                                  </p:childTnLst>
                                </p:cTn>
                              </p:par>
                            </p:childTnLst>
                          </p:cTn>
                        </p:par>
                        <p:par>
                          <p:cTn id="39" fill="hold">
                            <p:stCondLst>
                              <p:cond delay="500"/>
                            </p:stCondLst>
                            <p:childTnLst>
                              <p:par>
                                <p:cTn id="40" presetID="9" presetClass="entr" presetSubtype="0" fill="hold" nodeType="after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dissolv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StairwayToHeaven-D-4d.jpg"/>
          <p:cNvPicPr>
            <a:picLocks noChangeAspect="1"/>
          </p:cNvPicPr>
          <p:nvPr/>
        </p:nvPicPr>
        <p:blipFill>
          <a:blip r:embed="rId2" cstate="print"/>
          <a:stretch>
            <a:fillRect/>
          </a:stretch>
        </p:blipFill>
        <p:spPr>
          <a:xfrm>
            <a:off x="685800" y="0"/>
            <a:ext cx="7772400" cy="4114800"/>
          </a:xfrm>
          <a:prstGeom prst="rect">
            <a:avLst/>
          </a:prstGeom>
        </p:spPr>
      </p:pic>
      <p:sp>
        <p:nvSpPr>
          <p:cNvPr id="6" name="Parallelogram 5"/>
          <p:cNvSpPr/>
          <p:nvPr/>
        </p:nvSpPr>
        <p:spPr>
          <a:xfrm>
            <a:off x="0" y="0"/>
            <a:ext cx="2819400" cy="6858000"/>
          </a:xfrm>
          <a:prstGeom prst="parallelogram">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6"/>
          <p:cNvSpPr/>
          <p:nvPr/>
        </p:nvSpPr>
        <p:spPr>
          <a:xfrm flipH="1">
            <a:off x="6324600" y="0"/>
            <a:ext cx="2819400" cy="6858000"/>
          </a:xfrm>
          <a:prstGeom prst="parallelogram">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0"/>
            <a:ext cx="7772400" cy="1470025"/>
          </a:xfrm>
        </p:spPr>
        <p:txBody>
          <a:bodyPr/>
          <a:lstStyle/>
          <a:p>
            <a:r>
              <a:rPr lang="en-US" b="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Is Heaven Our Destination?</a:t>
            </a:r>
            <a:endParaRPr lang="en-US" b="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8" name="TextBox 7"/>
          <p:cNvSpPr txBox="1"/>
          <p:nvPr/>
        </p:nvSpPr>
        <p:spPr>
          <a:xfrm>
            <a:off x="2362200" y="4151055"/>
            <a:ext cx="4419600" cy="2554545"/>
          </a:xfrm>
          <a:prstGeom prst="rect">
            <a:avLst/>
          </a:prstGeom>
          <a:noFill/>
        </p:spPr>
        <p:txBody>
          <a:bodyPr wrap="square" rtlCol="0">
            <a:spAutoFit/>
          </a:bodyPr>
          <a:lstStyle/>
          <a:p>
            <a:pPr algn="ctr"/>
            <a:r>
              <a:rPr lang="en-US" sz="3200" dirty="0" smtClean="0">
                <a:latin typeface="Arial" pitchFamily="34" charset="0"/>
                <a:cs typeface="Arial" pitchFamily="34" charset="0"/>
              </a:rPr>
              <a:t>We need all Christians to be faithful and determined to reach their destination</a:t>
            </a:r>
            <a:br>
              <a:rPr lang="en-US" sz="3200" dirty="0" smtClean="0">
                <a:latin typeface="Arial" pitchFamily="34" charset="0"/>
                <a:cs typeface="Arial" pitchFamily="34" charset="0"/>
              </a:rPr>
            </a:br>
            <a:r>
              <a:rPr lang="en-US" sz="3200" dirty="0" smtClean="0">
                <a:latin typeface="Arial" pitchFamily="34" charset="0"/>
                <a:cs typeface="Arial" pitchFamily="34" charset="0"/>
              </a:rPr>
              <a:t>of heaven!</a:t>
            </a:r>
          </a:p>
        </p:txBody>
      </p:sp>
    </p:spTree>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p:cTn id="7" dur="500" fill="hold"/>
                                        <p:tgtEl>
                                          <p:spTgt spid="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8">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299</Words>
  <Application>Microsoft Office PowerPoint</Application>
  <PresentationFormat>On-screen Show (4:3)</PresentationFormat>
  <Paragraphs>53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Is Heaven Our Destination?</vt:lpstr>
      <vt:lpstr>Have We Obeyed the Gospel?</vt:lpstr>
      <vt:lpstr>Have We Obeyed the Gospel?</vt:lpstr>
      <vt:lpstr>Have We Obeyed the Gospel?</vt:lpstr>
      <vt:lpstr>Are Our Affections Set Above?</vt:lpstr>
      <vt:lpstr>Are We Growing in Christ?</vt:lpstr>
      <vt:lpstr>Are We Proving Ourselves Faithful?</vt:lpstr>
      <vt:lpstr>Is Heaven Our Destination?</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Richard Thetford</dc:creator>
  <cp:lastModifiedBy>Richard Thetford</cp:lastModifiedBy>
  <cp:revision>12</cp:revision>
  <dcterms:created xsi:type="dcterms:W3CDTF">2012-04-13T20:29:21Z</dcterms:created>
  <dcterms:modified xsi:type="dcterms:W3CDTF">2012-04-22T00:38:03Z</dcterms:modified>
</cp:coreProperties>
</file>