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FF00"/>
    <a:srgbClr val="AFAFFF"/>
    <a:srgbClr val="000066"/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8BAC2-02FD-4FB5-B515-C726BA1596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1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5CB4B-1C44-4F14-9B21-7F405D73D3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49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2D643-DC71-4CCF-97A5-54F90DC689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61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D245A-976B-41BB-A97D-3DF06F41C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81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F8CA1-743F-47BF-ADAE-20FFD8DA14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60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CDE38-28B4-4FBB-8D76-CE1E43E98D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77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BE4CE-45B4-410B-919C-83C3BEA715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49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1B309-F10F-468F-A919-F31CF7790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39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A41DE-01F7-4D69-B108-795877E931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5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31434-0330-4C2A-979B-C36CA08744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6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CDC0C-BC49-44CB-907A-63363ACDA7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32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E75AC3-3879-4BC8-80B6-EB5263D3D0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686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52400"/>
            <a:ext cx="8077200" cy="990600"/>
          </a:xfrm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r>
              <a:rPr lang="en-US" altLang="en-US" sz="4800" b="1" dirty="0">
                <a:solidFill>
                  <a:srgbClr val="000066"/>
                </a:solidFill>
                <a:latin typeface="Calibri" panose="020F0502020204030204" pitchFamily="34" charset="0"/>
              </a:rPr>
              <a:t>The Invitation of Christ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1752600"/>
            <a:ext cx="3886200" cy="3886200"/>
          </a:xfrm>
        </p:spPr>
        <p:txBody>
          <a:bodyPr/>
          <a:lstStyle/>
          <a:p>
            <a:r>
              <a:rPr lang="en-US" altLang="en-US" sz="3600" b="1" dirty="0">
                <a:latin typeface="Calibri" panose="020F0502020204030204" pitchFamily="34" charset="0"/>
              </a:rPr>
              <a:t>Jesus offers man the greatest invitation of all!</a:t>
            </a:r>
          </a:p>
          <a:p>
            <a:endParaRPr lang="en-US" altLang="en-US" sz="3600" b="1" dirty="0">
              <a:latin typeface="Calibri" panose="020F0502020204030204" pitchFamily="34" charset="0"/>
            </a:endParaRPr>
          </a:p>
          <a:p>
            <a:r>
              <a:rPr lang="en-US" altLang="en-US" sz="32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11:28-30</a:t>
            </a:r>
          </a:p>
          <a:p>
            <a:r>
              <a:rPr lang="en-US" altLang="en-US" sz="32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Colossians 3:1-4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04800" y="152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04800" y="6248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60" name="Picture 12" descr="jesus_open_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3886200" cy="4953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5410200" cy="1143000"/>
          </a:xfrm>
        </p:spPr>
        <p:txBody>
          <a:bodyPr/>
          <a:lstStyle/>
          <a:p>
            <a:r>
              <a:rPr lang="en-US" altLang="en-US" sz="4000" b="1" dirty="0">
                <a:solidFill>
                  <a:srgbClr val="000066"/>
                </a:solidFill>
                <a:latin typeface="Calibri" panose="020F0502020204030204" pitchFamily="34" charset="0"/>
              </a:rPr>
              <a:t>The Abundant Life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599"/>
            <a:ext cx="8229600" cy="3124201"/>
          </a:xfrm>
        </p:spPr>
        <p:txBody>
          <a:bodyPr/>
          <a:lstStyle/>
          <a:p>
            <a:r>
              <a:rPr lang="en-US" altLang="en-US" sz="3000" b="1" dirty="0">
                <a:latin typeface="Calibri" panose="020F0502020204030204" pitchFamily="34" charset="0"/>
              </a:rPr>
              <a:t>Christ came to give us the</a:t>
            </a:r>
            <a:br>
              <a:rPr lang="en-US" altLang="en-US" sz="3000" b="1" dirty="0">
                <a:latin typeface="Calibri" panose="020F0502020204030204" pitchFamily="34" charset="0"/>
              </a:rPr>
            </a:br>
            <a:r>
              <a:rPr lang="en-US" altLang="en-US" sz="3000" b="1" dirty="0">
                <a:latin typeface="Calibri" panose="020F0502020204030204" pitchFamily="34" charset="0"/>
              </a:rPr>
              <a:t>abundant life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10:10; 1 John 5:12; John 14:15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Once we </a:t>
            </a:r>
            <a:r>
              <a:rPr lang="en-US" altLang="en-US" sz="3000" b="1" i="1" dirty="0">
                <a:latin typeface="Calibri" panose="020F0502020204030204" pitchFamily="34" charset="0"/>
              </a:rPr>
              <a:t>“put on Christ”</a:t>
            </a:r>
            <a:r>
              <a:rPr lang="en-US" altLang="en-US" sz="3000" b="1" dirty="0">
                <a:latin typeface="Calibri" panose="020F0502020204030204" pitchFamily="34" charset="0"/>
              </a:rPr>
              <a:t> we can enjoy the benefits of the abundant life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Galatians 3:27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04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8686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04800" y="152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84" name="Picture 12" descr="2007may-sing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"/>
            <a:ext cx="2590800" cy="20402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09600" y="1219200"/>
            <a:ext cx="5257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09600" y="4495800"/>
            <a:ext cx="5181600" cy="16002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85800" y="449580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Beauty of Serving</a:t>
            </a:r>
            <a:b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Contentment of Labor</a:t>
            </a:r>
            <a:b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Joy of Hope</a:t>
            </a:r>
          </a:p>
        </p:txBody>
      </p:sp>
      <p:pic>
        <p:nvPicPr>
          <p:cNvPr id="3088" name="Picture 16" descr="Bible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411855"/>
            <a:ext cx="2727325" cy="27603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943600" y="3505200"/>
            <a:ext cx="259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Ephesians 1:13-14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304800" y="6248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/>
      <p:bldP spid="30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</a:rPr>
              <a:t>Freedom from Sin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altLang="en-US" sz="3000" b="1" dirty="0">
                <a:latin typeface="Calibri" panose="020F0502020204030204" pitchFamily="34" charset="0"/>
              </a:rPr>
              <a:t>Sin is lawlessness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3:4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The reality of sin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3:23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Divine punishment for</a:t>
            </a:r>
            <a:br>
              <a:rPr lang="en-US" altLang="en-US" sz="3000" b="1" dirty="0">
                <a:latin typeface="Calibri" panose="020F0502020204030204" pitchFamily="34" charset="0"/>
              </a:rPr>
            </a:br>
            <a:r>
              <a:rPr lang="en-US" altLang="en-US" sz="3000" b="1" dirty="0">
                <a:latin typeface="Calibri" panose="020F0502020204030204" pitchFamily="34" charset="0"/>
              </a:rPr>
              <a:t>all who abide in sin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6:23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Conscience should be pricked due to sin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3:18-21; Hebrews 9:14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04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8686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04800" y="152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609600" y="1371600"/>
            <a:ext cx="5257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15" name="Picture 19" descr="14kz0v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77413"/>
            <a:ext cx="2628900" cy="27710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304800" y="6248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  <p:pic>
        <p:nvPicPr>
          <p:cNvPr id="20" name="Picture 13" descr="coiled-snake-sxc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495550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</a:rPr>
              <a:t>Freedom from Sin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962401"/>
          </a:xfrm>
        </p:spPr>
        <p:txBody>
          <a:bodyPr/>
          <a:lstStyle/>
          <a:p>
            <a:r>
              <a:rPr lang="en-US" altLang="en-US" sz="3000" b="1" dirty="0">
                <a:latin typeface="Calibri" panose="020F0502020204030204" pitchFamily="34" charset="0"/>
              </a:rPr>
              <a:t>Dead to sin, alive in Christ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2:1-5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How are we made alive in Christ?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04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8686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04800" y="152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609600" y="1371600"/>
            <a:ext cx="5257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33" name="Picture 13" descr="coiled-snake-sxc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495550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381000" y="3048001"/>
            <a:ext cx="8382000" cy="2362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36" name="Picture 16" descr="Bapti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65" y="3048000"/>
            <a:ext cx="3872912" cy="23622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E6CC"/>
                  </a:outerShdw>
                </a:effectLst>
              </a14:hiddenEffects>
            </a:ext>
          </a:extLst>
        </p:spPr>
      </p:pic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343400" y="3216276"/>
            <a:ext cx="4191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16:16</a:t>
            </a:r>
            <a:br>
              <a:rPr lang="en-US" altLang="en-US" sz="30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0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2:38</a:t>
            </a:r>
            <a:br>
              <a:rPr lang="en-US" altLang="en-US" sz="30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0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22:16</a:t>
            </a:r>
            <a:br>
              <a:rPr lang="en-US" altLang="en-US" sz="30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000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6:18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33400" y="5638800"/>
            <a:ext cx="8077200" cy="460177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33400" y="5652701"/>
            <a:ext cx="805815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Christ’s invitation offers us freedom from the burden of sin!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04800" y="6248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52400" y="2971800"/>
            <a:ext cx="8839200" cy="53672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</a:rPr>
              <a:t>Eternal Life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924800" cy="5029200"/>
          </a:xfrm>
        </p:spPr>
        <p:txBody>
          <a:bodyPr/>
          <a:lstStyle/>
          <a:p>
            <a:r>
              <a:rPr lang="en-US" altLang="en-US" sz="3000" b="1" dirty="0">
                <a:latin typeface="Calibri" panose="020F0502020204030204" pitchFamily="34" charset="0"/>
              </a:rPr>
              <a:t>He died for us and returned</a:t>
            </a:r>
            <a:br>
              <a:rPr lang="en-US" altLang="en-US" sz="3000" b="1" dirty="0">
                <a:latin typeface="Calibri" panose="020F0502020204030204" pitchFamily="34" charset="0"/>
              </a:rPr>
            </a:br>
            <a:r>
              <a:rPr lang="en-US" altLang="en-US" sz="3000" b="1" dirty="0">
                <a:latin typeface="Calibri" panose="020F0502020204030204" pitchFamily="34" charset="0"/>
              </a:rPr>
              <a:t>to Heaven to prepare a place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14:1-3</a:t>
            </a:r>
          </a:p>
          <a:p>
            <a:pPr lvl="1"/>
            <a:endParaRPr lang="en-US" altLang="en-US" sz="3000" i="1" dirty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r>
              <a:rPr lang="en-US" altLang="en-US" sz="3000" b="1" dirty="0">
                <a:latin typeface="Calibri" panose="020F0502020204030204" pitchFamily="34" charset="0"/>
              </a:rPr>
              <a:t>Must remain faithful to enter in</a:t>
            </a:r>
          </a:p>
          <a:p>
            <a:pPr lvl="1"/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Revelation 22:14</a:t>
            </a:r>
          </a:p>
          <a:p>
            <a:endParaRPr lang="en-US" altLang="en-US" i="1" dirty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04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8686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04800" y="152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609600" y="1371600"/>
            <a:ext cx="5257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63" name="Picture 19" descr="Cr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1000"/>
            <a:ext cx="2667000" cy="1984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457200" y="2981980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Heaven is a prepared place for a prepared people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609600" y="4572000"/>
            <a:ext cx="7924800" cy="1524000"/>
          </a:xfrm>
          <a:prstGeom prst="rect">
            <a:avLst/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85800" y="4648200"/>
            <a:ext cx="7696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“Come to Me, all you who labor and are heavy laden, and I will give you rest.”</a:t>
            </a:r>
            <a:b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</a:rPr>
              <a:t>Matthew 11:28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304800" y="6248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8077200" cy="838200"/>
          </a:xfrm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r>
              <a:rPr lang="en-US" altLang="en-US" sz="3900" b="1" dirty="0">
                <a:solidFill>
                  <a:srgbClr val="000066"/>
                </a:solidFill>
                <a:latin typeface="Calibri" panose="020F0502020204030204" pitchFamily="34" charset="0"/>
              </a:rPr>
              <a:t>The Benefits of Christ’s Invitation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1524000"/>
            <a:ext cx="3886200" cy="2590800"/>
          </a:xfrm>
        </p:spPr>
        <p:txBody>
          <a:bodyPr/>
          <a:lstStyle/>
          <a:p>
            <a:r>
              <a:rPr lang="en-US" altLang="en-US" sz="3600" b="1" dirty="0">
                <a:latin typeface="Calibri" panose="020F0502020204030204" pitchFamily="34" charset="0"/>
              </a:rPr>
              <a:t>HEAVEN</a:t>
            </a:r>
            <a:br>
              <a:rPr lang="en-US" altLang="en-US" sz="3600" b="1" dirty="0">
                <a:latin typeface="Calibri" panose="020F0502020204030204" pitchFamily="34" charset="0"/>
              </a:rPr>
            </a:br>
            <a:r>
              <a:rPr lang="en-US" altLang="en-US" sz="3600" b="1" dirty="0">
                <a:latin typeface="Calibri" panose="020F0502020204030204" pitchFamily="34" charset="0"/>
              </a:rPr>
              <a:t>is just an </a:t>
            </a:r>
            <a:r>
              <a:rPr lang="en-US" altLang="en-US" sz="3600" b="1" dirty="0">
                <a:solidFill>
                  <a:srgbClr val="A50021"/>
                </a:solidFill>
                <a:latin typeface="Calibri" panose="020F0502020204030204" pitchFamily="34" charset="0"/>
              </a:rPr>
              <a:t>INVITATION</a:t>
            </a:r>
            <a:r>
              <a:rPr lang="en-US" altLang="en-US" sz="3600" b="1" dirty="0">
                <a:latin typeface="Calibri" panose="020F0502020204030204" pitchFamily="34" charset="0"/>
              </a:rPr>
              <a:t> away!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04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8686800" y="152400"/>
            <a:ext cx="152400" cy="6553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04800" y="152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180" name="Picture 12" descr="jesus_open_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74" y="1600200"/>
            <a:ext cx="3596026" cy="4495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71174" y="1752600"/>
            <a:ext cx="3596026" cy="137318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Calibri" panose="020F0502020204030204" pitchFamily="34" charset="0"/>
              </a:rPr>
              <a:t>Abundant Life</a:t>
            </a:r>
            <a:br>
              <a:rPr lang="en-US" altLang="en-US" sz="2800" b="1" dirty="0">
                <a:latin typeface="Calibri" panose="020F0502020204030204" pitchFamily="34" charset="0"/>
              </a:rPr>
            </a:br>
            <a:r>
              <a:rPr lang="en-US" altLang="en-US" sz="2800" b="1" dirty="0">
                <a:latin typeface="Calibri" panose="020F0502020204030204" pitchFamily="34" charset="0"/>
              </a:rPr>
              <a:t>Freedom from Sin</a:t>
            </a:r>
            <a:br>
              <a:rPr lang="en-US" altLang="en-US" sz="2800" b="1" dirty="0">
                <a:latin typeface="Calibri" panose="020F0502020204030204" pitchFamily="34" charset="0"/>
              </a:rPr>
            </a:br>
            <a:r>
              <a:rPr lang="en-US" altLang="en-US" sz="2800" b="1" dirty="0">
                <a:latin typeface="Calibri" panose="020F0502020204030204" pitchFamily="34" charset="0"/>
              </a:rPr>
              <a:t>Eternal Life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419600" y="3962400"/>
            <a:ext cx="4114800" cy="2057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572000" y="4371975"/>
            <a:ext cx="3810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Won’t you accept His </a:t>
            </a: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invitation</a:t>
            </a: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304800" y="6248400"/>
            <a:ext cx="85344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718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146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The Invitation of Christ</vt:lpstr>
      <vt:lpstr>The Abundant Life</vt:lpstr>
      <vt:lpstr>Freedom from Sin</vt:lpstr>
      <vt:lpstr>Freedom from Sin</vt:lpstr>
      <vt:lpstr>Eternal Life</vt:lpstr>
      <vt:lpstr>The Benefits of Christ’s Invitation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Invitation of Christ</dc:title>
  <dc:creator>HP Authorized Customer</dc:creator>
  <cp:lastModifiedBy>Richard Thetford</cp:lastModifiedBy>
  <cp:revision>17</cp:revision>
  <dcterms:created xsi:type="dcterms:W3CDTF">2008-11-07T16:36:22Z</dcterms:created>
  <dcterms:modified xsi:type="dcterms:W3CDTF">2017-06-26T20:10:21Z</dcterms:modified>
</cp:coreProperties>
</file>