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24544" y="1122363"/>
            <a:ext cx="11332029" cy="2387600"/>
          </a:xfrm>
        </p:spPr>
        <p:txBody>
          <a:bodyPr anchor="b">
            <a:normAutofit/>
          </a:bodyPr>
          <a:lstStyle>
            <a:lvl1pPr algn="ctr">
              <a:defRPr sz="4800"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72887" y="3602038"/>
            <a:ext cx="10722429" cy="1655762"/>
          </a:xfrm>
        </p:spPr>
        <p:txBody>
          <a:bodyPr>
            <a:normAutofit/>
          </a:bodyPr>
          <a:lstStyle>
            <a:lvl1pPr marL="0" indent="0" algn="ctr">
              <a:buNone/>
              <a:defRPr sz="40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7" name="Rectangle 6"/>
          <p:cNvSpPr/>
          <p:nvPr/>
        </p:nvSpPr>
        <p:spPr>
          <a:xfrm>
            <a:off x="1" y="0"/>
            <a:ext cx="171451"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12020549" y="0"/>
            <a:ext cx="171451"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1714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6384921"/>
            <a:ext cx="12192000" cy="1714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p:cNvSpPr txBox="1"/>
          <p:nvPr/>
        </p:nvSpPr>
        <p:spPr>
          <a:xfrm>
            <a:off x="0" y="6556376"/>
            <a:ext cx="12192000" cy="307777"/>
          </a:xfrm>
          <a:prstGeom prst="rect">
            <a:avLst/>
          </a:prstGeom>
          <a:solidFill>
            <a:schemeClr val="tx1"/>
          </a:solidFill>
        </p:spPr>
        <p:txBody>
          <a:bodyPr wrap="square" rtlCol="0">
            <a:spAutoFit/>
          </a:bodyPr>
          <a:lstStyle/>
          <a:p>
            <a:r>
              <a:rPr lang="en-US" sz="1400" dirty="0" smtClean="0">
                <a:solidFill>
                  <a:schemeClr val="bg1"/>
                </a:solidFill>
                <a:latin typeface="Arial" panose="020B0604020202020204" pitchFamily="34" charset="0"/>
                <a:cs typeface="Arial" panose="020B0604020202020204" pitchFamily="34" charset="0"/>
              </a:rPr>
              <a:t>Richard Thetford					                              			                 www.thetfordcountry.com</a:t>
            </a:r>
            <a:endParaRPr lang="en-US"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1266783"/>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18500C-B908-4C85-AED4-4504CFC486BD}" type="datetimeFigureOut">
              <a:rPr lang="en-US" smtClean="0"/>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C931F-FCC8-4643-AD2C-9A4D158AC4E7}" type="slidenum">
              <a:rPr lang="en-US" smtClean="0"/>
              <a:t>‹#›</a:t>
            </a:fld>
            <a:endParaRPr lang="en-US"/>
          </a:p>
        </p:txBody>
      </p:sp>
    </p:spTree>
    <p:extLst>
      <p:ext uri="{BB962C8B-B14F-4D97-AF65-F5344CB8AC3E}">
        <p14:creationId xmlns:p14="http://schemas.microsoft.com/office/powerpoint/2010/main" val="881726002"/>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18500C-B908-4C85-AED4-4504CFC486BD}" type="datetimeFigureOut">
              <a:rPr lang="en-US" smtClean="0"/>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C931F-FCC8-4643-AD2C-9A4D158AC4E7}" type="slidenum">
              <a:rPr lang="en-US" smtClean="0"/>
              <a:t>‹#›</a:t>
            </a:fld>
            <a:endParaRPr lang="en-US"/>
          </a:p>
        </p:txBody>
      </p:sp>
    </p:spTree>
    <p:extLst>
      <p:ext uri="{BB962C8B-B14F-4D97-AF65-F5344CB8AC3E}">
        <p14:creationId xmlns:p14="http://schemas.microsoft.com/office/powerpoint/2010/main" val="3727116767"/>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1451" y="177350"/>
            <a:ext cx="11849100" cy="941163"/>
          </a:xfrm>
        </p:spPr>
        <p:txBody>
          <a:bodyPr/>
          <a:lstStyle>
            <a:lvl1pPr algn="ctr">
              <a:defRPr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83024" y="1335764"/>
            <a:ext cx="11628669" cy="4983393"/>
          </a:xfrm>
        </p:spPr>
        <p:txBody>
          <a:bodyPr/>
          <a:lstStyle>
            <a:lvl1pPr>
              <a:defRPr sz="3600" b="1">
                <a:latin typeface="Arial" panose="020B0604020202020204" pitchFamily="34" charset="0"/>
                <a:cs typeface="Arial" panose="020B0604020202020204" pitchFamily="34" charset="0"/>
              </a:defRPr>
            </a:lvl1pPr>
            <a:lvl2pPr>
              <a:defRPr sz="3400">
                <a:latin typeface="Arial" panose="020B0604020202020204" pitchFamily="34" charset="0"/>
                <a:cs typeface="Arial" panose="020B0604020202020204" pitchFamily="34" charset="0"/>
              </a:defRPr>
            </a:lvl2pPr>
            <a:lvl3pPr>
              <a:defRPr sz="3200">
                <a:latin typeface="Arial" panose="020B0604020202020204" pitchFamily="34" charset="0"/>
                <a:cs typeface="Arial" panose="020B0604020202020204" pitchFamily="34" charset="0"/>
              </a:defRPr>
            </a:lvl3pPr>
            <a:lvl4pPr>
              <a:defRPr sz="3000">
                <a:latin typeface="Arial" panose="020B0604020202020204" pitchFamily="34" charset="0"/>
                <a:cs typeface="Arial" panose="020B0604020202020204" pitchFamily="34" charset="0"/>
              </a:defRPr>
            </a:lvl4pPr>
            <a:lvl5pPr>
              <a:defRPr>
                <a:latin typeface="Souvenir Lt BT" panose="02080503040505020303"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Rectangle 6"/>
          <p:cNvSpPr/>
          <p:nvPr/>
        </p:nvSpPr>
        <p:spPr>
          <a:xfrm>
            <a:off x="1" y="-4265"/>
            <a:ext cx="171451"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12020549" y="-4265"/>
            <a:ext cx="171451"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4265"/>
            <a:ext cx="12192000" cy="1714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6380656"/>
            <a:ext cx="12192000" cy="1714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p:cNvSpPr txBox="1"/>
          <p:nvPr/>
        </p:nvSpPr>
        <p:spPr>
          <a:xfrm>
            <a:off x="0" y="6552107"/>
            <a:ext cx="12192000" cy="307777"/>
          </a:xfrm>
          <a:prstGeom prst="rect">
            <a:avLst/>
          </a:prstGeom>
          <a:solidFill>
            <a:schemeClr val="tx1"/>
          </a:solidFill>
        </p:spPr>
        <p:txBody>
          <a:bodyPr wrap="square" rtlCol="0">
            <a:spAutoFit/>
          </a:bodyPr>
          <a:lstStyle/>
          <a:p>
            <a:r>
              <a:rPr lang="en-US" sz="1400" dirty="0" smtClean="0">
                <a:solidFill>
                  <a:schemeClr val="bg1"/>
                </a:solidFill>
                <a:latin typeface="Arial" panose="020B0604020202020204" pitchFamily="34" charset="0"/>
                <a:cs typeface="Arial" panose="020B0604020202020204" pitchFamily="34" charset="0"/>
              </a:rPr>
              <a:t>Richard Thetford					                             			                 www.thetfordcountry.com</a:t>
            </a:r>
            <a:endParaRPr lang="en-US" sz="1400" dirty="0">
              <a:solidFill>
                <a:schemeClr val="bg1"/>
              </a:solidFill>
              <a:latin typeface="Arial" panose="020B0604020202020204" pitchFamily="34" charset="0"/>
              <a:cs typeface="Arial" panose="020B0604020202020204" pitchFamily="34" charset="0"/>
            </a:endParaRPr>
          </a:p>
        </p:txBody>
      </p:sp>
      <p:cxnSp>
        <p:nvCxnSpPr>
          <p:cNvPr id="13" name="Straight Connector 12"/>
          <p:cNvCxnSpPr/>
          <p:nvPr/>
        </p:nvCxnSpPr>
        <p:spPr>
          <a:xfrm>
            <a:off x="228605" y="1143008"/>
            <a:ext cx="11732079" cy="3265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5968756"/>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18500C-B908-4C85-AED4-4504CFC486BD}" type="datetimeFigureOut">
              <a:rPr lang="en-US" smtClean="0"/>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C931F-FCC8-4643-AD2C-9A4D158AC4E7}" type="slidenum">
              <a:rPr lang="en-US" smtClean="0"/>
              <a:t>‹#›</a:t>
            </a:fld>
            <a:endParaRPr lang="en-US"/>
          </a:p>
        </p:txBody>
      </p:sp>
    </p:spTree>
    <p:extLst>
      <p:ext uri="{BB962C8B-B14F-4D97-AF65-F5344CB8AC3E}">
        <p14:creationId xmlns:p14="http://schemas.microsoft.com/office/powerpoint/2010/main" val="94986412"/>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18500C-B908-4C85-AED4-4504CFC486BD}" type="datetimeFigureOut">
              <a:rPr lang="en-US" smtClean="0"/>
              <a:t>6/14/2014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C931F-FCC8-4643-AD2C-9A4D158AC4E7}" type="slidenum">
              <a:rPr lang="en-US" smtClean="0"/>
              <a:t>‹#›</a:t>
            </a:fld>
            <a:endParaRPr lang="en-US"/>
          </a:p>
        </p:txBody>
      </p:sp>
    </p:spTree>
    <p:extLst>
      <p:ext uri="{BB962C8B-B14F-4D97-AF65-F5344CB8AC3E}">
        <p14:creationId xmlns:p14="http://schemas.microsoft.com/office/powerpoint/2010/main" val="1190267469"/>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18500C-B908-4C85-AED4-4504CFC486BD}" type="datetimeFigureOut">
              <a:rPr lang="en-US" smtClean="0"/>
              <a:t>6/14/2014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CC931F-FCC8-4643-AD2C-9A4D158AC4E7}" type="slidenum">
              <a:rPr lang="en-US" smtClean="0"/>
              <a:t>‹#›</a:t>
            </a:fld>
            <a:endParaRPr lang="en-US"/>
          </a:p>
        </p:txBody>
      </p:sp>
    </p:spTree>
    <p:extLst>
      <p:ext uri="{BB962C8B-B14F-4D97-AF65-F5344CB8AC3E}">
        <p14:creationId xmlns:p14="http://schemas.microsoft.com/office/powerpoint/2010/main" val="372309164"/>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18500C-B908-4C85-AED4-4504CFC486BD}" type="datetimeFigureOut">
              <a:rPr lang="en-US" smtClean="0"/>
              <a:t>6/14/2014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CC931F-FCC8-4643-AD2C-9A4D158AC4E7}" type="slidenum">
              <a:rPr lang="en-US" smtClean="0"/>
              <a:t>‹#›</a:t>
            </a:fld>
            <a:endParaRPr lang="en-US"/>
          </a:p>
        </p:txBody>
      </p:sp>
    </p:spTree>
    <p:extLst>
      <p:ext uri="{BB962C8B-B14F-4D97-AF65-F5344CB8AC3E}">
        <p14:creationId xmlns:p14="http://schemas.microsoft.com/office/powerpoint/2010/main" val="1758598143"/>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18500C-B908-4C85-AED4-4504CFC486BD}" type="datetimeFigureOut">
              <a:rPr lang="en-US" smtClean="0"/>
              <a:t>6/14/2014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CC931F-FCC8-4643-AD2C-9A4D158AC4E7}" type="slidenum">
              <a:rPr lang="en-US" smtClean="0"/>
              <a:t>‹#›</a:t>
            </a:fld>
            <a:endParaRPr lang="en-US"/>
          </a:p>
        </p:txBody>
      </p:sp>
    </p:spTree>
    <p:extLst>
      <p:ext uri="{BB962C8B-B14F-4D97-AF65-F5344CB8AC3E}">
        <p14:creationId xmlns:p14="http://schemas.microsoft.com/office/powerpoint/2010/main" val="4115178186"/>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18500C-B908-4C85-AED4-4504CFC486BD}" type="datetimeFigureOut">
              <a:rPr lang="en-US" smtClean="0"/>
              <a:t>6/14/2014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C931F-FCC8-4643-AD2C-9A4D158AC4E7}" type="slidenum">
              <a:rPr lang="en-US" smtClean="0"/>
              <a:t>‹#›</a:t>
            </a:fld>
            <a:endParaRPr lang="en-US"/>
          </a:p>
        </p:txBody>
      </p:sp>
    </p:spTree>
    <p:extLst>
      <p:ext uri="{BB962C8B-B14F-4D97-AF65-F5344CB8AC3E}">
        <p14:creationId xmlns:p14="http://schemas.microsoft.com/office/powerpoint/2010/main" val="1105000393"/>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31"/>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18500C-B908-4C85-AED4-4504CFC486BD}" type="datetimeFigureOut">
              <a:rPr lang="en-US" smtClean="0"/>
              <a:t>6/14/2014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C931F-FCC8-4643-AD2C-9A4D158AC4E7}" type="slidenum">
              <a:rPr lang="en-US" smtClean="0"/>
              <a:t>‹#›</a:t>
            </a:fld>
            <a:endParaRPr lang="en-US"/>
          </a:p>
        </p:txBody>
      </p:sp>
    </p:spTree>
    <p:extLst>
      <p:ext uri="{BB962C8B-B14F-4D97-AF65-F5344CB8AC3E}">
        <p14:creationId xmlns:p14="http://schemas.microsoft.com/office/powerpoint/2010/main" val="3407589414"/>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18500C-B908-4C85-AED4-4504CFC486BD}" type="datetimeFigureOut">
              <a:rPr lang="en-US" smtClean="0"/>
              <a:t>6/14/2014</a:t>
            </a:fld>
            <a:endParaRPr lang="en-US"/>
          </a:p>
        </p:txBody>
      </p:sp>
      <p:sp>
        <p:nvSpPr>
          <p:cNvPr id="5" name="Footer Placeholder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CC931F-FCC8-4643-AD2C-9A4D158AC4E7}" type="slidenum">
              <a:rPr lang="en-US" smtClean="0"/>
              <a:t>‹#›</a:t>
            </a:fld>
            <a:endParaRPr lang="en-US"/>
          </a:p>
        </p:txBody>
      </p:sp>
    </p:spTree>
    <p:extLst>
      <p:ext uri="{BB962C8B-B14F-4D97-AF65-F5344CB8AC3E}">
        <p14:creationId xmlns:p14="http://schemas.microsoft.com/office/powerpoint/2010/main" val="2727066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2408" y="644603"/>
            <a:ext cx="8499022" cy="1069504"/>
          </a:xfrm>
        </p:spPr>
        <p:txBody>
          <a:bodyPr/>
          <a:lstStyle/>
          <a:p>
            <a:r>
              <a:rPr lang="en-US" dirty="0" smtClean="0"/>
              <a:t>The Importance of </a:t>
            </a:r>
            <a:r>
              <a:rPr lang="en-US" dirty="0" smtClean="0">
                <a:solidFill>
                  <a:srgbClr val="FF0000"/>
                </a:solidFill>
              </a:rPr>
              <a:t>Fathers</a:t>
            </a:r>
            <a:endParaRPr lang="en-US"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43633" y="1995613"/>
            <a:ext cx="3904734" cy="3904734"/>
          </a:xfrm>
          <a:prstGeom prst="rect">
            <a:avLst/>
          </a:prstGeom>
        </p:spPr>
      </p:pic>
    </p:spTree>
    <p:extLst>
      <p:ext uri="{BB962C8B-B14F-4D97-AF65-F5344CB8AC3E}">
        <p14:creationId xmlns:p14="http://schemas.microsoft.com/office/powerpoint/2010/main" val="1560246413"/>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Christian </a:t>
            </a:r>
            <a:r>
              <a:rPr lang="en-US" dirty="0" smtClean="0">
                <a:solidFill>
                  <a:srgbClr val="FF0000"/>
                </a:solidFill>
              </a:rPr>
              <a:t>Father</a:t>
            </a:r>
            <a:r>
              <a:rPr lang="en-US" dirty="0" smtClean="0"/>
              <a:t> Should Be: </a:t>
            </a:r>
            <a:endParaRPr lang="en-US" dirty="0"/>
          </a:p>
        </p:txBody>
      </p:sp>
      <p:sp>
        <p:nvSpPr>
          <p:cNvPr id="3" name="Content Placeholder 2"/>
          <p:cNvSpPr>
            <a:spLocks noGrp="1"/>
          </p:cNvSpPr>
          <p:nvPr>
            <p:ph idx="1"/>
          </p:nvPr>
        </p:nvSpPr>
        <p:spPr/>
        <p:txBody>
          <a:bodyPr/>
          <a:lstStyle/>
          <a:p>
            <a:r>
              <a:rPr lang="en-US" dirty="0" smtClean="0"/>
              <a:t>A friend to his family</a:t>
            </a:r>
          </a:p>
          <a:p>
            <a:pPr lvl="1"/>
            <a:r>
              <a:rPr lang="en-US" dirty="0" smtClean="0">
                <a:solidFill>
                  <a:srgbClr val="FF0000"/>
                </a:solidFill>
              </a:rPr>
              <a:t>John 15:12-14</a:t>
            </a:r>
          </a:p>
          <a:p>
            <a:r>
              <a:rPr lang="en-US" dirty="0" smtClean="0"/>
              <a:t>A teacher to his family</a:t>
            </a:r>
          </a:p>
          <a:p>
            <a:pPr lvl="1"/>
            <a:r>
              <a:rPr lang="en-US" dirty="0" smtClean="0">
                <a:solidFill>
                  <a:srgbClr val="FF0000"/>
                </a:solidFill>
              </a:rPr>
              <a:t>Ephesians 6:4</a:t>
            </a:r>
          </a:p>
          <a:p>
            <a:pPr lvl="1"/>
            <a:r>
              <a:rPr lang="en-US" dirty="0" smtClean="0">
                <a:solidFill>
                  <a:srgbClr val="FF0000"/>
                </a:solidFill>
              </a:rPr>
              <a:t>Colossians 3:20</a:t>
            </a:r>
          </a:p>
          <a:p>
            <a:r>
              <a:rPr lang="en-US" dirty="0" smtClean="0"/>
              <a:t>A protector to his family</a:t>
            </a:r>
          </a:p>
          <a:p>
            <a:pPr lvl="1"/>
            <a:r>
              <a:rPr lang="en-US" dirty="0" smtClean="0">
                <a:solidFill>
                  <a:srgbClr val="FF0000"/>
                </a:solidFill>
              </a:rPr>
              <a:t>1 Timothy 5:8</a:t>
            </a:r>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17924" y="1269861"/>
            <a:ext cx="3393769" cy="5024326"/>
          </a:xfrm>
          <a:prstGeom prst="rect">
            <a:avLst/>
          </a:prstGeom>
        </p:spPr>
      </p:pic>
    </p:spTree>
    <p:extLst>
      <p:ext uri="{BB962C8B-B14F-4D97-AF65-F5344CB8AC3E}">
        <p14:creationId xmlns:p14="http://schemas.microsoft.com/office/powerpoint/2010/main" val="1681910912"/>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par>
                          <p:cTn id="29" fill="hold">
                            <p:stCondLst>
                              <p:cond delay="500"/>
                            </p:stCondLst>
                            <p:childTnLst>
                              <p:par>
                                <p:cTn id="30" presetID="53" presetClass="entr" presetSubtype="16"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p:cTn id="3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Christian </a:t>
            </a:r>
            <a:r>
              <a:rPr lang="en-US" dirty="0" smtClean="0">
                <a:solidFill>
                  <a:srgbClr val="FF0000"/>
                </a:solidFill>
              </a:rPr>
              <a:t>Father</a:t>
            </a:r>
            <a:r>
              <a:rPr lang="en-US" dirty="0" smtClean="0"/>
              <a:t> Should Be: </a:t>
            </a:r>
            <a:endParaRPr lang="en-US" dirty="0"/>
          </a:p>
        </p:txBody>
      </p:sp>
      <p:sp>
        <p:nvSpPr>
          <p:cNvPr id="3" name="Content Placeholder 2"/>
          <p:cNvSpPr>
            <a:spLocks noGrp="1"/>
          </p:cNvSpPr>
          <p:nvPr>
            <p:ph idx="1"/>
          </p:nvPr>
        </p:nvSpPr>
        <p:spPr/>
        <p:txBody>
          <a:bodyPr/>
          <a:lstStyle/>
          <a:p>
            <a:r>
              <a:rPr lang="en-US" dirty="0" smtClean="0"/>
              <a:t>A leader to his family</a:t>
            </a:r>
          </a:p>
          <a:p>
            <a:pPr lvl="1"/>
            <a:r>
              <a:rPr lang="en-US" dirty="0" smtClean="0">
                <a:solidFill>
                  <a:srgbClr val="FF0000"/>
                </a:solidFill>
              </a:rPr>
              <a:t>Ephesians 5:23</a:t>
            </a:r>
          </a:p>
        </p:txBody>
      </p:sp>
      <p:sp>
        <p:nvSpPr>
          <p:cNvPr id="4" name="Rounded Rectangle 3"/>
          <p:cNvSpPr/>
          <p:nvPr/>
        </p:nvSpPr>
        <p:spPr>
          <a:xfrm>
            <a:off x="283024" y="2875011"/>
            <a:ext cx="11628669" cy="340222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3024" y="3064475"/>
            <a:ext cx="11628669" cy="2985433"/>
          </a:xfrm>
          <a:prstGeom prst="rect">
            <a:avLst/>
          </a:prstGeom>
          <a:noFill/>
        </p:spPr>
        <p:txBody>
          <a:bodyPr wrap="square" rtlCol="0">
            <a:spAutoFit/>
          </a:bodyPr>
          <a:lstStyle/>
          <a:p>
            <a:pPr algn="ctr"/>
            <a:r>
              <a:rPr lang="en-US" sz="3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if it seems evil to you to serve the LORD, choose for yourselves this day whom you will serve, whether the gods which your fathers served that were on the other side of the River, or the gods of the Amorites, in whose land you dwell</a:t>
            </a:r>
            <a:r>
              <a:rPr lang="en-US" sz="32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br>
              <a:rPr lang="en-US" sz="32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2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a:t>
            </a:r>
            <a:r>
              <a:rPr lang="en-US" sz="3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 for me and my house, we will serve the LORD.”</a:t>
            </a:r>
          </a:p>
          <a:p>
            <a:pPr algn="ct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Joshua 24:15</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5167" y="1282885"/>
            <a:ext cx="2627650" cy="1592126"/>
          </a:xfrm>
          <a:prstGeom prst="rect">
            <a:avLst/>
          </a:prstGeom>
        </p:spPr>
      </p:pic>
    </p:spTree>
    <p:extLst>
      <p:ext uri="{BB962C8B-B14F-4D97-AF65-F5344CB8AC3E}">
        <p14:creationId xmlns:p14="http://schemas.microsoft.com/office/powerpoint/2010/main" val="928439540"/>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Importance of a Christian </a:t>
            </a:r>
            <a:r>
              <a:rPr lang="en-US" dirty="0" smtClean="0">
                <a:solidFill>
                  <a:srgbClr val="FF0000"/>
                </a:solidFill>
              </a:rPr>
              <a:t>Father</a:t>
            </a:r>
            <a:endParaRPr lang="en-US" dirty="0"/>
          </a:p>
        </p:txBody>
      </p:sp>
      <p:sp>
        <p:nvSpPr>
          <p:cNvPr id="3" name="Content Placeholder 2"/>
          <p:cNvSpPr>
            <a:spLocks noGrp="1"/>
          </p:cNvSpPr>
          <p:nvPr>
            <p:ph idx="1"/>
          </p:nvPr>
        </p:nvSpPr>
        <p:spPr/>
        <p:txBody>
          <a:bodyPr/>
          <a:lstStyle/>
          <a:p>
            <a:r>
              <a:rPr lang="en-US" dirty="0" smtClean="0"/>
              <a:t>Need for strong fathers</a:t>
            </a:r>
          </a:p>
          <a:p>
            <a:pPr lvl="1"/>
            <a:r>
              <a:rPr lang="en-US" dirty="0" smtClean="0"/>
              <a:t>Elders must be successful fathers</a:t>
            </a:r>
          </a:p>
          <a:p>
            <a:pPr lvl="2"/>
            <a:r>
              <a:rPr lang="en-US" dirty="0" smtClean="0">
                <a:solidFill>
                  <a:srgbClr val="FF0000"/>
                </a:solidFill>
              </a:rPr>
              <a:t>Hebrews 12:9-11</a:t>
            </a:r>
          </a:p>
          <a:p>
            <a:pPr lvl="2"/>
            <a:r>
              <a:rPr lang="en-US" dirty="0" smtClean="0">
                <a:solidFill>
                  <a:srgbClr val="FF0000"/>
                </a:solidFill>
              </a:rPr>
              <a:t>Proverbs 13:24</a:t>
            </a:r>
          </a:p>
          <a:p>
            <a:pPr lvl="1"/>
            <a:r>
              <a:rPr lang="en-US" dirty="0" smtClean="0"/>
              <a:t>Must teach his children</a:t>
            </a:r>
          </a:p>
          <a:p>
            <a:pPr lvl="2"/>
            <a:r>
              <a:rPr lang="en-US" dirty="0" smtClean="0"/>
              <a:t>Before he can teach</a:t>
            </a:r>
            <a:br>
              <a:rPr lang="en-US" dirty="0" smtClean="0"/>
            </a:br>
            <a:r>
              <a:rPr lang="en-US" dirty="0" smtClean="0"/>
              <a:t>God’s people</a:t>
            </a:r>
          </a:p>
          <a:p>
            <a:pPr lvl="1"/>
            <a:endParaRPr lang="en-US" dirty="0" smtClean="0"/>
          </a:p>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6475" y="2056199"/>
            <a:ext cx="4258742" cy="4204557"/>
          </a:xfrm>
          <a:prstGeom prst="rect">
            <a:avLst/>
          </a:prstGeom>
        </p:spPr>
      </p:pic>
    </p:spTree>
    <p:extLst>
      <p:ext uri="{BB962C8B-B14F-4D97-AF65-F5344CB8AC3E}">
        <p14:creationId xmlns:p14="http://schemas.microsoft.com/office/powerpoint/2010/main" val="1823643859"/>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Importance of a Christian </a:t>
            </a:r>
            <a:r>
              <a:rPr lang="en-US" dirty="0" smtClean="0">
                <a:solidFill>
                  <a:srgbClr val="FF0000"/>
                </a:solidFill>
              </a:rPr>
              <a:t>Father</a:t>
            </a:r>
            <a:endParaRPr lang="en-US" dirty="0"/>
          </a:p>
        </p:txBody>
      </p:sp>
      <p:sp>
        <p:nvSpPr>
          <p:cNvPr id="3" name="Content Placeholder 2"/>
          <p:cNvSpPr>
            <a:spLocks noGrp="1"/>
          </p:cNvSpPr>
          <p:nvPr>
            <p:ph idx="1"/>
          </p:nvPr>
        </p:nvSpPr>
        <p:spPr/>
        <p:txBody>
          <a:bodyPr/>
          <a:lstStyle/>
          <a:p>
            <a:r>
              <a:rPr lang="en-US" dirty="0" smtClean="0"/>
              <a:t>Should strive to live and think on these things:</a:t>
            </a:r>
          </a:p>
          <a:p>
            <a:pPr lvl="1"/>
            <a:r>
              <a:rPr lang="en-US" dirty="0" smtClean="0"/>
              <a:t>Love of all men</a:t>
            </a:r>
          </a:p>
          <a:p>
            <a:pPr lvl="1"/>
            <a:r>
              <a:rPr lang="en-US" dirty="0" smtClean="0"/>
              <a:t>Do good to the best of his ability</a:t>
            </a:r>
          </a:p>
          <a:p>
            <a:pPr lvl="1"/>
            <a:r>
              <a:rPr lang="en-US" dirty="0" smtClean="0"/>
              <a:t>Honor and obey God’s laws</a:t>
            </a:r>
          </a:p>
          <a:p>
            <a:pPr lvl="1"/>
            <a:r>
              <a:rPr lang="en-US" dirty="0" smtClean="0"/>
              <a:t>Hold to the one hope</a:t>
            </a:r>
          </a:p>
          <a:p>
            <a:pPr lvl="1"/>
            <a:r>
              <a:rPr lang="en-US" dirty="0" smtClean="0"/>
              <a:t>To seek truth and right</a:t>
            </a:r>
          </a:p>
          <a:p>
            <a:pPr lvl="1"/>
            <a:r>
              <a:rPr lang="en-US" dirty="0" smtClean="0"/>
              <a:t>To know that he reaps what he sows</a:t>
            </a:r>
          </a:p>
          <a:p>
            <a:pPr lvl="1"/>
            <a:r>
              <a:rPr lang="en-US" dirty="0" smtClean="0"/>
              <a:t>To love Jesus Christ </a:t>
            </a:r>
            <a:r>
              <a:rPr lang="en-US" b="1" dirty="0" smtClean="0"/>
              <a:t>FIRST</a:t>
            </a:r>
            <a:r>
              <a:rPr lang="en-US" dirty="0" smtClean="0"/>
              <a:t> in his life!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5146" y="1986384"/>
            <a:ext cx="2866547" cy="4299821"/>
          </a:xfrm>
          <a:prstGeom prst="rect">
            <a:avLst/>
          </a:prstGeom>
        </p:spPr>
      </p:pic>
    </p:spTree>
    <p:extLst>
      <p:ext uri="{BB962C8B-B14F-4D97-AF65-F5344CB8AC3E}">
        <p14:creationId xmlns:p14="http://schemas.microsoft.com/office/powerpoint/2010/main" val="1613422965"/>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a:xfrm>
            <a:off x="271849" y="1335765"/>
            <a:ext cx="10185921" cy="2733728"/>
          </a:xfrm>
        </p:spPr>
        <p:txBody>
          <a:bodyPr>
            <a:normAutofit/>
          </a:bodyPr>
          <a:lstStyle/>
          <a:p>
            <a:r>
              <a:rPr lang="en-US" dirty="0" smtClean="0"/>
              <a:t>Fathers are very important</a:t>
            </a:r>
          </a:p>
          <a:p>
            <a:pPr lvl="1"/>
            <a:r>
              <a:rPr lang="en-US" dirty="0" smtClean="0"/>
              <a:t>Children:</a:t>
            </a:r>
          </a:p>
          <a:p>
            <a:pPr lvl="2"/>
            <a:r>
              <a:rPr lang="en-US" dirty="0" smtClean="0"/>
              <a:t>Love your father</a:t>
            </a:r>
          </a:p>
          <a:p>
            <a:pPr lvl="1"/>
            <a:r>
              <a:rPr lang="en-US" dirty="0" smtClean="0"/>
              <a:t>Fathers:</a:t>
            </a:r>
          </a:p>
          <a:p>
            <a:pPr lvl="2"/>
            <a:r>
              <a:rPr lang="en-US" dirty="0" smtClean="0"/>
              <a:t>Love your children</a:t>
            </a:r>
          </a:p>
        </p:txBody>
      </p:sp>
      <p:sp>
        <p:nvSpPr>
          <p:cNvPr id="4" name="Rounded Rectangle 3"/>
          <p:cNvSpPr/>
          <p:nvPr/>
        </p:nvSpPr>
        <p:spPr>
          <a:xfrm>
            <a:off x="271849" y="4390773"/>
            <a:ext cx="11648301" cy="187822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71849" y="4539048"/>
            <a:ext cx="11648301" cy="1569660"/>
          </a:xfrm>
          <a:prstGeom prst="rect">
            <a:avLst/>
          </a:prstGeom>
          <a:noFill/>
        </p:spPr>
        <p:txBody>
          <a:bodyPr wrap="square" rtlCol="0">
            <a:spAutoFit/>
          </a:bodyPr>
          <a:lstStyle/>
          <a:p>
            <a:pPr algn="ctr"/>
            <a:r>
              <a:rPr lang="en-US" sz="3200"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Fathers have a great influence on their children. </a:t>
            </a:r>
            <a:r>
              <a:rPr lang="en-US" sz="3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Children are always watching and their own character begins to be molded based on the character that they witness every day.</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2038" y="1261623"/>
            <a:ext cx="4587852" cy="3055546"/>
          </a:xfrm>
          <a:prstGeom prst="rect">
            <a:avLst/>
          </a:prstGeom>
        </p:spPr>
      </p:pic>
    </p:spTree>
    <p:extLst>
      <p:ext uri="{BB962C8B-B14F-4D97-AF65-F5344CB8AC3E}">
        <p14:creationId xmlns:p14="http://schemas.microsoft.com/office/powerpoint/2010/main" val="185407431"/>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2" dur="500"/>
                                        <p:tgtEl>
                                          <p:spTgt spid="3">
                                            <p:txEl>
                                              <p:pRg st="3" end="3"/>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500" fill="hold"/>
                                        <p:tgtEl>
                                          <p:spTgt spid="4"/>
                                        </p:tgtEl>
                                        <p:attrNameLst>
                                          <p:attrName>ppt_w</p:attrName>
                                        </p:attrNameLst>
                                      </p:cBhvr>
                                      <p:tavLst>
                                        <p:tav tm="0">
                                          <p:val>
                                            <p:fltVal val="0"/>
                                          </p:val>
                                        </p:tav>
                                        <p:tav tm="100000">
                                          <p:val>
                                            <p:strVal val="#ppt_w"/>
                                          </p:val>
                                        </p:tav>
                                      </p:tavLst>
                                    </p:anim>
                                    <p:anim calcmode="lin" valueType="num">
                                      <p:cBhvr>
                                        <p:cTn id="34" dur="500" fill="hold"/>
                                        <p:tgtEl>
                                          <p:spTgt spid="4"/>
                                        </p:tgtEl>
                                        <p:attrNameLst>
                                          <p:attrName>ppt_h</p:attrName>
                                        </p:attrNameLst>
                                      </p:cBhvr>
                                      <p:tavLst>
                                        <p:tav tm="0">
                                          <p:val>
                                            <p:fltVal val="0"/>
                                          </p:val>
                                        </p:tav>
                                        <p:tav tm="100000">
                                          <p:val>
                                            <p:strVal val="#ppt_h"/>
                                          </p:val>
                                        </p:tav>
                                      </p:tavLst>
                                    </p:anim>
                                    <p:animEffect transition="in" filter="fade">
                                      <p:cBhvr>
                                        <p:cTn id="35" dur="500"/>
                                        <p:tgtEl>
                                          <p:spTgt spid="4"/>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p:cTn id="38" dur="500" fill="hold"/>
                                        <p:tgtEl>
                                          <p:spTgt spid="5"/>
                                        </p:tgtEl>
                                        <p:attrNameLst>
                                          <p:attrName>ppt_w</p:attrName>
                                        </p:attrNameLst>
                                      </p:cBhvr>
                                      <p:tavLst>
                                        <p:tav tm="0">
                                          <p:val>
                                            <p:fltVal val="0"/>
                                          </p:val>
                                        </p:tav>
                                        <p:tav tm="100000">
                                          <p:val>
                                            <p:strVal val="#ppt_w"/>
                                          </p:val>
                                        </p:tav>
                                      </p:tavLst>
                                    </p:anim>
                                    <p:anim calcmode="lin" valueType="num">
                                      <p:cBhvr>
                                        <p:cTn id="39" dur="500" fill="hold"/>
                                        <p:tgtEl>
                                          <p:spTgt spid="5"/>
                                        </p:tgtEl>
                                        <p:attrNameLst>
                                          <p:attrName>ppt_h</p:attrName>
                                        </p:attrNameLst>
                                      </p:cBhvr>
                                      <p:tavLst>
                                        <p:tav tm="0">
                                          <p:val>
                                            <p:fltVal val="0"/>
                                          </p:val>
                                        </p:tav>
                                        <p:tav tm="100000">
                                          <p:val>
                                            <p:strVal val="#ppt_h"/>
                                          </p:val>
                                        </p:tav>
                                      </p:tavLst>
                                    </p:anim>
                                    <p:animEffect transition="in" filter="fade">
                                      <p:cBhvr>
                                        <p:cTn id="4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theme/theme1.xml><?xml version="1.0" encoding="utf-8"?>
<a:theme xmlns:a="http://schemas.openxmlformats.org/drawingml/2006/main" name="Richard Thetford Sego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chard Thetford Segoe" id="{E9C3AD85-4BDD-487B-8BB6-28B4D9D196C7}" vid="{0F9B03BF-148A-4A27-8CB2-AB1A02E0AB53}"/>
    </a:ext>
  </a:extLst>
</a:theme>
</file>

<file path=docProps/app.xml><?xml version="1.0" encoding="utf-8"?>
<Properties xmlns="http://schemas.openxmlformats.org/officeDocument/2006/extended-properties" xmlns:vt="http://schemas.openxmlformats.org/officeDocument/2006/docPropsVTypes">
  <Template>Richard Thetford Segoe</Template>
  <TotalTime>65</TotalTime>
  <Words>231</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Souvenir Lt BT</vt:lpstr>
      <vt:lpstr>Richard Thetford Segoe</vt:lpstr>
      <vt:lpstr>The Importance of Fathers</vt:lpstr>
      <vt:lpstr>A Christian Father Should Be: </vt:lpstr>
      <vt:lpstr>A Christian Father Should Be: </vt:lpstr>
      <vt:lpstr>Importance of a Christian Father</vt:lpstr>
      <vt:lpstr>Importance of a Christian Father</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Fathers</dc:title>
  <dc:creator>Richard Thetford</dc:creator>
  <cp:lastModifiedBy>Richard Thetford</cp:lastModifiedBy>
  <cp:revision>15</cp:revision>
  <dcterms:created xsi:type="dcterms:W3CDTF">2014-02-15T02:36:47Z</dcterms:created>
  <dcterms:modified xsi:type="dcterms:W3CDTF">2014-06-14T21:58:17Z</dcterms:modified>
</cp:coreProperties>
</file>